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0" r:id="rId2"/>
    <p:sldId id="261" r:id="rId3"/>
    <p:sldId id="281" r:id="rId4"/>
    <p:sldId id="282" r:id="rId5"/>
    <p:sldId id="280" r:id="rId6"/>
    <p:sldId id="283" r:id="rId7"/>
    <p:sldId id="284" r:id="rId8"/>
    <p:sldId id="279" r:id="rId9"/>
  </p:sldIdLst>
  <p:sldSz cx="12192000" cy="6858000"/>
  <p:notesSz cx="6797675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87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AA52EF4-A221-4FBA-AE64-7D3430AC67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32BD1A5-6026-4E78-85A1-B63ECA44EC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61DB-AC4B-450F-93C3-C71E4FE8A52E}" type="datetimeFigureOut">
              <a:rPr lang="sv-SE" smtClean="0"/>
              <a:t>2022-02-22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FC5327-66F8-43D6-BB05-7AEBF3D072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9E72939-E2AA-4A0B-87BE-CBFB641A7B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354C0-ECD5-4C44-8214-B6A420EC7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8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6C6F5-63B6-49E7-B2F9-5F41140D9FE4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88DA3-5DB5-423B-869F-710A2F573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,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321DD-D9B2-4EAE-AF79-0962788E7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1" y="2437430"/>
            <a:ext cx="10212693" cy="1325563"/>
          </a:xfrm>
        </p:spPr>
        <p:txBody>
          <a:bodyPr anchor="b"/>
          <a:lstStyle>
            <a:lvl1pPr>
              <a:defRPr lang="en-GB" sz="4800" kern="1200" cap="all" baseline="0" dirty="0" smtClean="0">
                <a:solidFill>
                  <a:schemeClr val="bg1"/>
                </a:solidFill>
                <a:effectLst>
                  <a:outerShdw blurRad="431800" sx="102000" sy="102000" algn="ctr" rotWithShape="0">
                    <a:prstClr val="black">
                      <a:alpha val="60000"/>
                    </a:prstClr>
                  </a:outerShdw>
                  <a:reflection stA="45000" endPos="0" dist="508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Redigera text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3A2A7EE-308B-4807-8CF2-EFEBBEE1D2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92" y="3817333"/>
            <a:ext cx="10212693" cy="919767"/>
          </a:xfrm>
        </p:spPr>
        <p:txBody>
          <a:bodyPr>
            <a:noAutofit/>
          </a:bodyPr>
          <a:lstStyle>
            <a:lvl1pPr marL="0" indent="0">
              <a:buNone/>
              <a:defRPr lang="sv-SE" sz="2400" b="0" kern="120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BD9B8F6-4EE4-46B8-B091-3AAB4F69EE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1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E1DA8B7-4757-4D9C-8531-9B8B734BBDFE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297313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6CE631-EEED-4565-80DB-87DF643C3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B85FD2B-6409-45D6-8514-B3C5B31301BB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186753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6CE631-EEED-4565-80DB-87DF643C3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73FCD9B-7556-4543-A297-1EE0E14C106A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1169855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6CE631-EEED-4565-80DB-87DF643C3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7812766-2F89-46FE-BB86-1D640FBE0302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253958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1911A-369F-4D76-99B1-3BE8101E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3CD0A-BB8F-468A-9FCD-995A75C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CA0E6-F76A-445B-AE0E-1E97629A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F2D9F1C-5884-4F33-A8E2-8BC5F00A8688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3302029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8DD2CC6-E79F-4223-A01A-FEE33DF31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F797104-044F-41BF-94DC-B093FBCD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9B18BC9E-33B4-4996-A41D-E303B37E2D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480E815-FD6A-4357-A3D4-683EBC6174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45DC73E-0213-438A-A76D-256BB49ED6BB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2075608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9018B2D-11A5-492E-84E0-7C67D3A37BA9" descr="9C21B0ED-DAB9-4172-B8E6-EB775F9B5DE1@chimney">
            <a:extLst>
              <a:ext uri="{FF2B5EF4-FFF2-40B4-BE49-F238E27FC236}">
                <a16:creationId xmlns:a16="http://schemas.microsoft.com/office/drawing/2014/main" id="{A6FFD144-2D09-4A46-A82D-871EFBEE9B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6" y="0"/>
            <a:ext cx="12209246" cy="688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7CCD8F0C-D47B-4D33-A65C-93947E97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E2234836-560C-4E90-B2DD-BA97CC41DA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73E4FD0-B5F4-4AC6-BAE8-BB27619A0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2F79B8F-C10F-4CB4-B6DE-AD088742B76A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721862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F8B1830C-9F61-4CBC-8552-0ED32F0B0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C0D44B3E-2230-4E61-9087-BC24BA6C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02198346-753B-4BCB-85CE-9B5714F237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D9935E0-1D09-469A-AB0D-06F8D36B85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7F2A66B-9AF7-4323-A8C9-DCFB1EA9ECF8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069309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 descr="6FF47256-95D4-4042-A516-8C0DC43CD4CD@chimney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t="828" b="483"/>
          <a:stretch/>
        </p:blipFill>
        <p:spPr bwMode="auto">
          <a:xfrm>
            <a:off x="-1200" y="-1"/>
            <a:ext cx="121932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64968DA-D211-46A4-8075-8C9383F8CC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6911F1B-3AC3-4ABF-ABB1-F0100F91D55F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279534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714" b="3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64968DA-D211-46A4-8075-8C9383F8CC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C85DC5A-37EE-4C40-A31F-27139B40F3A3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163000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714" b="3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64968DA-D211-46A4-8075-8C9383F8CC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3895DE6-7948-4E80-A557-AB21DC17630F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168678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halv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1185B14C-4A26-4D84-9CB1-709FD5CD6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993900"/>
            <a:ext cx="5233470" cy="3975100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BA74EE-1BA3-4895-A5D2-64B1E8E7F6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2844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D67BC8D-5DA5-4E79-BC06-B1186574795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59935704-DD69-45C8-93D6-70C51DB0912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A09E10-170F-4155-A3FD-6E245A2D17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864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50212A9E-C464-42DE-825E-5F023B24AAB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B7266A3-AE9B-4E41-8602-A62536078EE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-238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4557595D-B44E-423B-B53D-C5F7E283805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44001" y="347999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5AB8A6-31DF-4D12-BDDD-85AA79E1F5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30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7424A79F-1B59-4EC6-9F01-F1065E75C5F2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1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029A61F7-5DB6-4394-9D77-1AD82E0FC4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1144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5B71CF3F-4A3E-473B-8B31-F97164CD0D8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1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D59F388B-B781-43C5-8930-9169432CCE7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51144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AF3568C-A856-4C22-9290-890FA2F523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387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vart rubrik, text hel ljus bild">
    <p:bg>
      <p:bgPr>
        <a:solidFill>
          <a:srgbClr val="00ADB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tx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FE46B08-D3FF-4DE6-A0A7-7EE395A6E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95729" y="5955824"/>
            <a:ext cx="2012116" cy="635953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155EB1-40EA-4333-A5B8-5F76C366DD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5068" y="2710340"/>
            <a:ext cx="5795514" cy="2921358"/>
          </a:xfrm>
        </p:spPr>
        <p:txBody>
          <a:bodyPr anchor="b" anchorCtr="0"/>
          <a:lstStyle>
            <a:lvl1pPr marL="180000" indent="-180000">
              <a:defRPr sz="2800" b="1">
                <a:effectLst>
                  <a:outerShdw blurRad="558800" dist="50800" dir="5400000" algn="tl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45DCB75F-F8F9-478C-A12E-320A32C68211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3997214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, kort text/citat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C3A069D7-A832-4F5A-9DE9-18BD6C778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2" y="500400"/>
            <a:ext cx="5025187" cy="1777712"/>
          </a:xfrm>
        </p:spPr>
        <p:txBody>
          <a:bodyPr>
            <a:normAutofit/>
          </a:bodyPr>
          <a:lstStyle>
            <a:lvl1pPr>
              <a:defRPr lang="en-GB" sz="2800" b="1" kern="1200" cap="none" baseline="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dirty="0"/>
              <a:t>Klicka här för att lägga till större text eller citat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404C47-BD6D-42F6-9A2F-8075F48D10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96459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E275C34-2FFB-40FD-9662-32DB3AFF5F80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1647449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diagram m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diagram 10">
            <a:extLst>
              <a:ext uri="{FF2B5EF4-FFF2-40B4-BE49-F238E27FC236}">
                <a16:creationId xmlns:a16="http://schemas.microsoft.com/office/drawing/2014/main" id="{0C18B7AA-70C0-4E97-AF69-0847B1E91849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39763" y="1808163"/>
            <a:ext cx="7764461" cy="4160838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sv-SE" dirty="0"/>
              <a:t>Diagram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1420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iagram m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ED9EF822-6A7B-4AB4-BF58-7A5EB718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03" y="706644"/>
            <a:ext cx="4295954" cy="694260"/>
          </a:xfrm>
        </p:spPr>
        <p:txBody>
          <a:bodyPr anchor="b">
            <a:normAutofit/>
          </a:bodyPr>
          <a:lstStyle>
            <a:lvl1pPr>
              <a:defRPr lang="en-GB" sz="24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FE0F6F0-AAB2-41C2-BCC7-8C271E8B98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988414" y="706644"/>
            <a:ext cx="4295954" cy="69426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för att lägga till rubrik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74C87EF-BADA-4697-890E-5F1C31233CF2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56003" y="1668315"/>
            <a:ext cx="5052054" cy="3684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Diagram</a:t>
            </a:r>
          </a:p>
        </p:txBody>
      </p:sp>
      <p:sp>
        <p:nvSpPr>
          <p:cNvPr id="12" name="Platshållare för diagram 11">
            <a:extLst>
              <a:ext uri="{FF2B5EF4-FFF2-40B4-BE49-F238E27FC236}">
                <a16:creationId xmlns:a16="http://schemas.microsoft.com/office/drawing/2014/main" id="{9F13C966-A51D-478E-B930-E7268FB0E0DA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988414" y="1668316"/>
            <a:ext cx="5076934" cy="3684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Diagram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16381CF-2E64-4AD5-AEBB-70396CA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84E61B-4EE4-4BE4-9DD2-5ED8D14F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50FC205-9444-4A85-9F1F-C0EA6B54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910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98786BA4-903B-479F-9D70-DE3764B69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650" y="666251"/>
            <a:ext cx="7372350" cy="61917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72A561D-DAC6-4902-9B6A-06B7CFA2C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949" y="666750"/>
            <a:ext cx="4000501" cy="365125"/>
          </a:xfrm>
        </p:spPr>
        <p:txBody>
          <a:bodyPr anchor="ctr"/>
          <a:lstStyle>
            <a:lvl1pPr>
              <a:defRPr sz="2000" b="1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DE1D47-7EC0-4963-940D-4E4F709C7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6948" y="1079399"/>
            <a:ext cx="4000499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Mail: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4109FDD4-BABA-47BF-997B-3FFFA1E1E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6949" y="1565073"/>
            <a:ext cx="4000500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Telefon:</a:t>
            </a:r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A2AFE334-1578-4E1D-9442-E0BEB7778A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346" y="666749"/>
            <a:ext cx="1332000" cy="1980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64F950A-3DF1-435B-A04C-D5EA316E9E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96459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9213FD1-3E18-4067-8D54-EF13F8E4415D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 utöver bilden i bildplatshållaren,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2052147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8C93E5-7595-473E-9DBB-3799E27C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1D74C4-B564-431C-AD3B-A7E715A4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06D967-945C-40B2-8BBB-D8CBCC56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1F4C3BD-E6E1-4D1F-B30A-8284B67E87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22949" y="2615756"/>
            <a:ext cx="5146101" cy="1626488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42E96C2D-C8F6-45AD-B0DF-DEF2ED32D6EC}"/>
              </a:ext>
            </a:extLst>
          </p:cNvPr>
          <p:cNvSpPr txBox="1"/>
          <p:nvPr userDrawn="1"/>
        </p:nvSpPr>
        <p:spPr>
          <a:xfrm>
            <a:off x="0" y="-422129"/>
            <a:ext cx="121932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byta färg, högerklicka på sidan, välj ”Formatera bakgrund”, välj ”Hel fyllning” och välj den färg du vill ska fylla sidan.</a:t>
            </a:r>
          </a:p>
        </p:txBody>
      </p:sp>
    </p:spTree>
    <p:extLst>
      <p:ext uri="{BB962C8B-B14F-4D97-AF65-F5344CB8AC3E}">
        <p14:creationId xmlns:p14="http://schemas.microsoft.com/office/powerpoint/2010/main" val="28132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,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61A0864-2A98-40C1-BEA0-0641453C6AF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-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44001" y="347761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1185B14C-4A26-4D84-9CB1-709FD5CD6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993900"/>
            <a:ext cx="5233470" cy="3975100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84A01CD-0C33-445B-B8F4-5027F00794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605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rubrik, text hel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bg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E43936A-4F2C-48F4-89F0-FBD8E64A27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7F2A22A5-5B16-450C-BFBE-06E87CEF9C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5068" y="2710340"/>
            <a:ext cx="5795514" cy="2921358"/>
          </a:xfrm>
        </p:spPr>
        <p:txBody>
          <a:bodyPr anchor="b" anchorCtr="0"/>
          <a:lstStyle>
            <a:lvl1pPr marL="180000" indent="-180000">
              <a:defRPr sz="2400">
                <a:solidFill>
                  <a:schemeClr val="bg1"/>
                </a:solidFill>
                <a:effectLst>
                  <a:outerShdw blurRad="558800" dist="50800" dir="540000" algn="tl">
                    <a:srgbClr val="000000">
                      <a:alpha val="60000"/>
                    </a:srgbClr>
                  </a:outerShdw>
                </a:effectLst>
              </a:defRPr>
            </a:lvl1pPr>
            <a:lvl2pPr marL="360000">
              <a:buFont typeface="Gill Sans MT" panose="020B0502020104020203" pitchFamily="34" charset="0"/>
              <a:buChar char="­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6C36CA1-C28D-49E6-8695-1FD99CD8492F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416494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333F44D-3889-49A2-9A5C-FD01C1C54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529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91C0B8D-FD03-4137-959C-C2131EBF1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18"/>
          <a:stretch/>
        </p:blipFill>
        <p:spPr>
          <a:xfrm>
            <a:off x="8234305" y="882652"/>
            <a:ext cx="3957695" cy="597916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333F44D-3889-49A2-9A5C-FD01C1C54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CA94EBC-08A0-4F04-9DBD-6CA838CAE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4C6D7BA-915D-42FE-B952-FDE6EBCF961E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288860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3F831D6-7135-4A24-99C1-F0DF17C94649" descr="619662A7-C6E3-493E-AB4D-8A0EB9BEFD5A@chimney">
            <a:extLst>
              <a:ext uri="{FF2B5EF4-FFF2-40B4-BE49-F238E27FC236}">
                <a16:creationId xmlns:a16="http://schemas.microsoft.com/office/drawing/2014/main" id="{446C5C2E-84C1-468B-8495-1E19C6F13A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" y="0"/>
            <a:ext cx="12167678" cy="685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F2A74945-F6A6-4723-B1C7-CE05F816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8ECBB630-7E87-4289-BDA6-AA0F8039F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10D00ED-BF2A-4CFC-AE60-E8B527FC7C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50088F07-221B-4592-BD24-D62E4EC00BD0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0462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84AF43B1-71B2-46E5-8479-C58CF8859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0401" y="128816"/>
            <a:ext cx="3911600" cy="6767574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7E10A433-C73D-4180-B2D7-A447536A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76D419E-A1E4-4A0E-ACDF-6D9A7AF140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AF80ED9-5EF2-4185-85F6-4C76B974C6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FEF107E-4AC8-4982-8F56-2345429F6954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95293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 descr="F17F010F-174D-444B-877B-4423E8E1FE16@chimney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b="3149"/>
          <a:stretch/>
        </p:blipFill>
        <p:spPr bwMode="auto">
          <a:xfrm>
            <a:off x="0" y="-21325"/>
            <a:ext cx="12192000" cy="687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6CE631-EEED-4565-80DB-87DF643C3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B85C3D4-67AE-425C-98E8-B09F508AB1D6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201321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512EBFF-0A5E-42EA-92A6-B3F7CE2A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10714007" cy="1133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FÖR ATT ÄNDRA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9BA34E-B4BF-4408-8F7B-DF53C132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93" y="1808163"/>
            <a:ext cx="10714007" cy="41476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1C3A22-1EA6-4603-B419-F7A469937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793" y="6356350"/>
            <a:ext cx="2941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4971C2-088F-43EC-A7C4-7B2DDF36B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64CD66-6F9F-486E-843C-7E61E4953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3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08A0FB-003D-4442-B66D-5B415FAC1E2F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9795729" y="5955824"/>
            <a:ext cx="2012116" cy="6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6" r:id="rId2"/>
    <p:sldLayoutId id="2147483689" r:id="rId3"/>
    <p:sldLayoutId id="2147483650" r:id="rId4"/>
    <p:sldLayoutId id="2147483690" r:id="rId5"/>
    <p:sldLayoutId id="2147483665" r:id="rId6"/>
    <p:sldLayoutId id="2147483683" r:id="rId7"/>
    <p:sldLayoutId id="2147483666" r:id="rId8"/>
    <p:sldLayoutId id="2147483684" r:id="rId9"/>
    <p:sldLayoutId id="2147483692" r:id="rId10"/>
    <p:sldLayoutId id="2147483693" r:id="rId11"/>
    <p:sldLayoutId id="2147483694" r:id="rId12"/>
    <p:sldLayoutId id="2147483688" r:id="rId13"/>
    <p:sldLayoutId id="2147483667" r:id="rId14"/>
    <p:sldLayoutId id="2147483681" r:id="rId15"/>
    <p:sldLayoutId id="2147483668" r:id="rId16"/>
    <p:sldLayoutId id="2147483682" r:id="rId17"/>
    <p:sldLayoutId id="2147483695" r:id="rId18"/>
    <p:sldLayoutId id="2147483696" r:id="rId19"/>
    <p:sldLayoutId id="2147483663" r:id="rId20"/>
    <p:sldLayoutId id="2147483657" r:id="rId21"/>
    <p:sldLayoutId id="2147483664" r:id="rId22"/>
    <p:sldLayoutId id="2147483687" r:id="rId23"/>
    <p:sldLayoutId id="2147483662" r:id="rId24"/>
    <p:sldLayoutId id="2147483691" r:id="rId25"/>
    <p:sldLayoutId id="2147483672" r:id="rId26"/>
    <p:sldLayoutId id="2147483676" r:id="rId27"/>
    <p:sldLayoutId id="2147483649" r:id="rId2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9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8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3" userDrawn="1">
          <p15:clr>
            <a:srgbClr val="F26B43"/>
          </p15:clr>
        </p15:guide>
        <p15:guide id="2" pos="7439" userDrawn="1">
          <p15:clr>
            <a:srgbClr val="F26B43"/>
          </p15:clr>
        </p15:guide>
        <p15:guide id="3" orient="horz" pos="4087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14" userDrawn="1">
          <p15:clr>
            <a:srgbClr val="F26B43"/>
          </p15:clr>
        </p15:guide>
        <p15:guide id="6" orient="horz" pos="3811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6171" userDrawn="1">
          <p15:clr>
            <a:srgbClr val="F26B43"/>
          </p15:clr>
        </p15:guide>
        <p15:guide id="9" pos="4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B7104F-80DD-43FC-A5C3-9FDD88AB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vi jobbar med naturvården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820DE7-9915-4B7B-8042-376F324EF7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3539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77D7429-98EF-47D0-9B97-EE7B32DAADA1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74D3904-CC55-4B2F-8F75-1D2EDB6E3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Prioritering av skogsvård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E3F5B2-EE5B-438D-BC0D-BFF4081E36F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v-SE" dirty="0"/>
              <a:t>Inventering togs fram med hjälp av Skogsstyrelsen (2016)</a:t>
            </a:r>
          </a:p>
          <a:p>
            <a:r>
              <a:rPr lang="sv-SE" dirty="0"/>
              <a:t>Inventeringen har sammanställt skötselområden med åtgärdsförslag på all kommunal skogsklädd mark. </a:t>
            </a:r>
          </a:p>
          <a:p>
            <a:r>
              <a:rPr lang="sv-SE" dirty="0"/>
              <a:t>Ytorna är </a:t>
            </a:r>
            <a:r>
              <a:rPr lang="sv-SE" dirty="0" err="1"/>
              <a:t>stilsatta</a:t>
            </a:r>
            <a:r>
              <a:rPr lang="sv-SE" dirty="0"/>
              <a:t> enligt skogstyp och innehåller attribut med information om trädslagsfördelning, ålder, mål, beskrivning, åtgärd och prioritet. </a:t>
            </a:r>
          </a:p>
          <a:p>
            <a:r>
              <a:rPr lang="sv-SE" dirty="0"/>
              <a:t>Ett bra verktyg för att hitta prioriterade områden för </a:t>
            </a:r>
            <a:r>
              <a:rPr lang="sv-SE" dirty="0" err="1"/>
              <a:t>bla</a:t>
            </a:r>
            <a:r>
              <a:rPr lang="sv-SE" dirty="0"/>
              <a:t>. friställningar.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BDFBF8B-1615-4193-A913-DB940B03419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DDEE0D3-B820-44FE-B52B-925A155A9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194" y="0"/>
            <a:ext cx="6757012" cy="68580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7C7C099-DED7-46FC-A7EC-2E0E57A96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9756" y="0"/>
            <a:ext cx="245745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839B2C72-3295-473C-9711-807014F6712B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 rotWithShape="1">
          <a:blip r:embed="rId2"/>
          <a:srcRect l="8229" r="8229"/>
          <a:stretch/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1BF4EC77-E1F1-4F00-BB04-95989ED4A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QGis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8ED5D1-241D-4D67-919D-D23ACE5E3CE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v-SE" dirty="0"/>
              <a:t>I </a:t>
            </a:r>
            <a:r>
              <a:rPr lang="sv-SE" dirty="0" err="1"/>
              <a:t>Qgis</a:t>
            </a:r>
            <a:r>
              <a:rPr lang="sv-SE" dirty="0"/>
              <a:t> kan vi filtrera områden efter prioritering.</a:t>
            </a:r>
          </a:p>
          <a:p>
            <a:r>
              <a:rPr lang="sv-SE" dirty="0"/>
              <a:t>Prioriteringen stämmer inte alltid överens med min åsikt men är en bra fingervisning om vilka områden vi ska kolla på först. </a:t>
            </a:r>
          </a:p>
          <a:p>
            <a:r>
              <a:rPr lang="sv-SE" dirty="0"/>
              <a:t>Ytor som passeras ofta där åtgärdsbehovet är stort prioriteras då vi har många ytor med prioritering 1 och 2. </a:t>
            </a:r>
          </a:p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87E7190-2E12-4975-877E-9CEC60651B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759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2242FEC-648F-4794-9497-26F60112E5F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44001" y="3496271"/>
            <a:ext cx="6048000" cy="3384000"/>
          </a:xfrm>
        </p:spPr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C2B7217-E0C9-4AA4-BA0B-E3FA1FC4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Åtgärdsbehovet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syns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</a:t>
            </a:r>
            <a:r>
              <a:rPr lang="en-US" dirty="0" err="1"/>
              <a:t>först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0A4D6C7-CB6C-411B-8C7C-F9FBA3782E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993900"/>
            <a:ext cx="5233470" cy="3975100"/>
          </a:xfrm>
        </p:spPr>
        <p:txBody>
          <a:bodyPr/>
          <a:lstStyle/>
          <a:p>
            <a:r>
              <a:rPr lang="en-US" dirty="0"/>
              <a:t>Denna </a:t>
            </a:r>
            <a:r>
              <a:rPr lang="en-US" dirty="0" err="1"/>
              <a:t>yta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prioriterad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2a men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stort</a:t>
            </a:r>
            <a:r>
              <a:rPr lang="en-US" dirty="0"/>
              <a:t> </a:t>
            </a:r>
            <a:r>
              <a:rPr lang="en-US" dirty="0" err="1"/>
              <a:t>behov</a:t>
            </a:r>
            <a:r>
              <a:rPr lang="en-US" dirty="0"/>
              <a:t> av </a:t>
            </a:r>
            <a:r>
              <a:rPr lang="en-US" dirty="0" err="1"/>
              <a:t>frihuggning</a:t>
            </a:r>
            <a:r>
              <a:rPr lang="en-US" dirty="0"/>
              <a:t> av </a:t>
            </a:r>
            <a:r>
              <a:rPr lang="en-US" dirty="0" err="1"/>
              <a:t>grova</a:t>
            </a:r>
            <a:r>
              <a:rPr lang="en-US" dirty="0"/>
              <a:t> </a:t>
            </a:r>
            <a:r>
              <a:rPr lang="en-US" dirty="0" err="1"/>
              <a:t>träd</a:t>
            </a:r>
            <a:r>
              <a:rPr lang="en-US" dirty="0"/>
              <a:t>. </a:t>
            </a:r>
          </a:p>
          <a:p>
            <a:r>
              <a:rPr lang="en-US" dirty="0"/>
              <a:t>Detta </a:t>
            </a:r>
            <a:r>
              <a:rPr lang="en-US" dirty="0" err="1"/>
              <a:t>område</a:t>
            </a:r>
            <a:r>
              <a:rPr lang="en-US" dirty="0"/>
              <a:t> ser jag </a:t>
            </a:r>
            <a:r>
              <a:rPr lang="en-US" dirty="0" err="1"/>
              <a:t>ofta</a:t>
            </a:r>
            <a:r>
              <a:rPr lang="en-US" dirty="0"/>
              <a:t> och </a:t>
            </a:r>
            <a:r>
              <a:rPr lang="en-US" dirty="0" err="1"/>
              <a:t>åtgärdsbehovet</a:t>
            </a:r>
            <a:r>
              <a:rPr lang="en-US" dirty="0"/>
              <a:t> </a:t>
            </a:r>
            <a:r>
              <a:rPr lang="en-US" dirty="0" err="1"/>
              <a:t>börjar</a:t>
            </a:r>
            <a:r>
              <a:rPr lang="en-US" dirty="0"/>
              <a:t> </a:t>
            </a:r>
            <a:r>
              <a:rPr lang="en-US" dirty="0" err="1"/>
              <a:t>bli</a:t>
            </a:r>
            <a:r>
              <a:rPr lang="en-US" dirty="0"/>
              <a:t> </a:t>
            </a:r>
            <a:r>
              <a:rPr lang="en-US" dirty="0" err="1"/>
              <a:t>akut</a:t>
            </a:r>
            <a:r>
              <a:rPr lang="en-US" dirty="0"/>
              <a:t>. Den </a:t>
            </a:r>
            <a:r>
              <a:rPr lang="en-US" dirty="0" err="1"/>
              <a:t>prioriteras</a:t>
            </a:r>
            <a:r>
              <a:rPr lang="en-US" dirty="0"/>
              <a:t> </a:t>
            </a:r>
            <a:r>
              <a:rPr lang="en-US" dirty="0" err="1"/>
              <a:t>då</a:t>
            </a:r>
            <a:r>
              <a:rPr lang="en-US" dirty="0"/>
              <a:t> </a:t>
            </a:r>
            <a:r>
              <a:rPr lang="en-US" dirty="0" err="1"/>
              <a:t>upp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behovet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tydligt</a:t>
            </a:r>
            <a:r>
              <a:rPr lang="en-US" dirty="0"/>
              <a:t> </a:t>
            </a:r>
            <a:r>
              <a:rPr lang="en-US" dirty="0" err="1"/>
              <a:t>oavsett</a:t>
            </a:r>
            <a:r>
              <a:rPr lang="en-US" dirty="0"/>
              <a:t> </a:t>
            </a:r>
            <a:r>
              <a:rPr lang="en-US" dirty="0" err="1"/>
              <a:t>inventeringen</a:t>
            </a:r>
            <a:r>
              <a:rPr lang="en-US" dirty="0"/>
              <a:t>. </a:t>
            </a:r>
          </a:p>
          <a:p>
            <a:r>
              <a:rPr lang="sv-SE" dirty="0"/>
              <a:t>”I området växer ett antal riktigt grova och gamla tallar som behöver </a:t>
            </a:r>
            <a:r>
              <a:rPr lang="sv-SE" dirty="0" err="1"/>
              <a:t>frihuggas</a:t>
            </a:r>
            <a:r>
              <a:rPr lang="sv-SE" dirty="0"/>
              <a:t> från gran. Stigar hålls fria från ris och träd som faller.”</a:t>
            </a:r>
          </a:p>
          <a:p>
            <a:r>
              <a:rPr lang="sv-SE" dirty="0"/>
              <a:t>Genomförs 2022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0E676236-5B19-4854-BA7B-789BA82436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96459" y="5951833"/>
            <a:ext cx="2026674" cy="6402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89FEF99-D0FE-485D-9E41-6B9A18468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895740"/>
            <a:ext cx="6096000" cy="507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05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977C56F0-2F7F-466D-B1F2-AF721DE3FF68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 rotWithShape="1">
          <a:blip r:embed="rId2"/>
          <a:srcRect l="1387" r="1387"/>
          <a:stretch/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7EB6B71E-18C6-4DF3-AF13-750BDF65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Friställning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6EB5A39-A967-469E-98D6-6C1D289A85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v-SE" dirty="0"/>
              <a:t>I Velamsund har jag nu friställt ekar längst </a:t>
            </a:r>
            <a:r>
              <a:rPr lang="sv-SE" dirty="0" err="1"/>
              <a:t>mörbystigen</a:t>
            </a:r>
            <a:r>
              <a:rPr lang="sv-SE" dirty="0"/>
              <a:t> med gott resultat. </a:t>
            </a:r>
          </a:p>
          <a:p>
            <a:r>
              <a:rPr lang="sv-SE" dirty="0"/>
              <a:t>Även i Nyckelviken har vi jobbat med efterträdare och gallrat i ekbestånd för att gynna huvudstammar. </a:t>
            </a:r>
          </a:p>
          <a:p>
            <a:r>
              <a:rPr lang="sv-SE" dirty="0"/>
              <a:t>Just nu pågår friställning av grova tallar på Skogsö och i Velamsund</a:t>
            </a:r>
          </a:p>
          <a:p>
            <a:r>
              <a:rPr lang="sv-SE" dirty="0"/>
              <a:t>Nu letar vi fler områden att friställa ekar i och även jobba med efterträdare av ek. </a:t>
            </a:r>
          </a:p>
          <a:p>
            <a:r>
              <a:rPr lang="sv-SE" dirty="0"/>
              <a:t>Har ni tips på ytor i behov av friställning av ek och tall får ni gärna maila karta så kollar jag på området i förhållande till planen.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B42A851-149C-45D7-BF41-5F3629FC23F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825035" y="180266"/>
            <a:ext cx="2026674" cy="64026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323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6BBF00F1-52A2-488A-81C9-CD5B5F8D780A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 rotWithShape="1">
          <a:blip r:embed="rId2"/>
          <a:srcRect l="2527" r="2527"/>
          <a:stretch/>
        </p:blipFill>
        <p:spPr>
          <a:xfrm>
            <a:off x="6144000" y="0"/>
            <a:ext cx="6116424" cy="6935588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C51B635A-7D6F-440A-A646-BB285AF28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Faunadepåer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975439-E33A-4843-9DB5-086FFA7A227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8465" y="1256781"/>
            <a:ext cx="5233470" cy="3975100"/>
          </a:xfrm>
        </p:spPr>
        <p:txBody>
          <a:bodyPr/>
          <a:lstStyle/>
          <a:p>
            <a:r>
              <a:rPr lang="sv-SE" dirty="0"/>
              <a:t>Vi behöver peka ut platser för faunadepåer i förebyggande syfte.</a:t>
            </a:r>
          </a:p>
          <a:p>
            <a:r>
              <a:rPr lang="sv-SE" dirty="0"/>
              <a:t>Vi vill kunna ta tillvara på så mycket </a:t>
            </a:r>
            <a:r>
              <a:rPr lang="sv-SE" dirty="0" err="1"/>
              <a:t>dödved</a:t>
            </a:r>
            <a:r>
              <a:rPr lang="sv-SE" dirty="0"/>
              <a:t> som möjligt</a:t>
            </a:r>
          </a:p>
          <a:p>
            <a:r>
              <a:rPr lang="sv-SE" dirty="0"/>
              <a:t>Där för vill vi skapa en plats bank för faunadepåer så att vi lätt och snabbt kan föreslå platser förplacering av värdefulla stammar. </a:t>
            </a:r>
          </a:p>
          <a:p>
            <a:r>
              <a:rPr lang="sv-SE" dirty="0"/>
              <a:t>Vi mottager gärna förslag på platser</a:t>
            </a:r>
          </a:p>
          <a:p>
            <a:r>
              <a:rPr lang="sv-SE" dirty="0"/>
              <a:t>Lägg in med GPS punkt och gärna bild i </a:t>
            </a:r>
            <a:r>
              <a:rPr lang="sv-SE" dirty="0" err="1"/>
              <a:t>appen</a:t>
            </a:r>
            <a:r>
              <a:rPr lang="sv-SE" dirty="0"/>
              <a:t> ”Felanmälan Nacka kommun”</a:t>
            </a:r>
          </a:p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7771D6A-7AA9-40F4-9813-3CE67D95460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819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D9ED0E6-8CA2-4A86-A594-FD1CE42D9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Betesmarker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2A36DB8-8F92-48A3-8FDE-D4DD3FBD375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1176" y="1380931"/>
            <a:ext cx="4833257" cy="5411755"/>
          </a:xfrm>
        </p:spPr>
        <p:txBody>
          <a:bodyPr/>
          <a:lstStyle/>
          <a:p>
            <a:r>
              <a:rPr lang="sv-SE" dirty="0"/>
              <a:t>Arbete pågår för att få bättre koll på våra öppnamarker och deras behov</a:t>
            </a:r>
          </a:p>
          <a:p>
            <a:r>
              <a:rPr lang="sv-SE" dirty="0"/>
              <a:t>Vi kollar på restaureringsbehov och åtgärder för bättre spridningssamband</a:t>
            </a:r>
          </a:p>
          <a:p>
            <a:r>
              <a:rPr lang="sv-SE" dirty="0"/>
              <a:t>Kunna fokusera på en bättre landskapsbild</a:t>
            </a:r>
          </a:p>
          <a:p>
            <a:r>
              <a:rPr lang="sv-SE" dirty="0"/>
              <a:t>All mark vi har rådighet över, park och natur. </a:t>
            </a:r>
          </a:p>
          <a:p>
            <a:r>
              <a:rPr lang="sv-SE" dirty="0"/>
              <a:t>Vi vill även få koll på vilka marker som kan lämpa sig för bete och slåtter och eventuella arrenden/ skötselavtal. Detta för att underlätta för våra medborgare att kunna få tillgång till betesmarker.</a:t>
            </a:r>
          </a:p>
          <a:p>
            <a:r>
              <a:rPr lang="sv-SE" dirty="0"/>
              <a:t> Vi tar gärna emot förslag på historiska marker som behöver restaureras som vi kan kolla vidare på!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11BDF12-6075-4972-A4AF-8B513CB6A3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1" name="Platshållare för bild 10" descr="En bild som visar utomhus, himmel, träd, gräs&#10;&#10;Automatiskt genererad beskrivning">
            <a:extLst>
              <a:ext uri="{FF2B5EF4-FFF2-40B4-BE49-F238E27FC236}">
                <a16:creationId xmlns:a16="http://schemas.microsoft.com/office/drawing/2014/main" id="{94654418-7E77-4EB4-8DF5-434400A01FDA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3" r="13563"/>
          <a:stretch>
            <a:fillRect/>
          </a:stretch>
        </p:blipFill>
        <p:spPr>
          <a:xfrm>
            <a:off x="6096000" y="0"/>
            <a:ext cx="6048000" cy="6858000"/>
          </a:xfrm>
        </p:spPr>
      </p:pic>
    </p:spTree>
    <p:extLst>
      <p:ext uri="{BB962C8B-B14F-4D97-AF65-F5344CB8AC3E}">
        <p14:creationId xmlns:p14="http://schemas.microsoft.com/office/powerpoint/2010/main" val="2646021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610111"/>
      </p:ext>
    </p:extLst>
  </p:cSld>
  <p:clrMapOvr>
    <a:masterClrMapping/>
  </p:clrMapOvr>
</p:sld>
</file>

<file path=ppt/theme/theme1.xml><?xml version="1.0" encoding="utf-8"?>
<a:theme xmlns:a="http://schemas.openxmlformats.org/drawingml/2006/main" name="Nacka kommun maj 2021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rundmall Nacka kommun.potx" id="{84AF4FB9-3AFC-4A1B-814D-385FD9381BD8}" vid="{B3A2868C-4DAE-40C1-BA3C-282F403B065E}"/>
    </a:ext>
  </a:extLst>
</a:theme>
</file>

<file path=ppt/theme/theme2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258</TotalTime>
  <Words>444</Words>
  <Application>Microsoft Office PowerPoint</Application>
  <PresentationFormat>Bredbild</PresentationFormat>
  <Paragraphs>34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Gill Sans MT Pro Light</vt:lpstr>
      <vt:lpstr>Nacka kommun maj 2021</vt:lpstr>
      <vt:lpstr>Hur vi jobbar med naturvården</vt:lpstr>
      <vt:lpstr>Prioritering av skogsvård</vt:lpstr>
      <vt:lpstr>QGis</vt:lpstr>
      <vt:lpstr>Åtgärdsbehovet som syns går först</vt:lpstr>
      <vt:lpstr>Friställning</vt:lpstr>
      <vt:lpstr>Faunadepåer</vt:lpstr>
      <vt:lpstr>Betesmarker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Ermalm Sandra</dc:creator>
  <cp:lastModifiedBy>Ermalm Sandra</cp:lastModifiedBy>
  <cp:revision>12</cp:revision>
  <cp:lastPrinted>2018-03-09T14:29:17Z</cp:lastPrinted>
  <dcterms:created xsi:type="dcterms:W3CDTF">2021-11-25T12:18:11Z</dcterms:created>
  <dcterms:modified xsi:type="dcterms:W3CDTF">2022-02-22T15:08:57Z</dcterms:modified>
</cp:coreProperties>
</file>