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9" r:id="rId3"/>
    <p:sldId id="266" r:id="rId4"/>
    <p:sldId id="282" r:id="rId5"/>
    <p:sldId id="283" r:id="rId6"/>
    <p:sldId id="273" r:id="rId7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1" autoAdjust="0"/>
    <p:restoredTop sz="94660"/>
  </p:normalViewPr>
  <p:slideViewPr>
    <p:cSldViewPr>
      <p:cViewPr>
        <p:scale>
          <a:sx n="70" d="100"/>
          <a:sy n="70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3F75-1307-410C-9C28-C699C9767F15}" type="datetimeFigureOut">
              <a:rPr lang="sv-SE" smtClean="0"/>
              <a:pPr/>
              <a:t>2012-11-15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2530-4916-440A-9697-A66A31522D9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15425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1E55-D8AC-480B-8273-C4EFE9693A3F}" type="datetimeFigureOut">
              <a:rPr lang="en-US" smtClean="0"/>
              <a:pPr/>
              <a:t>11/15/2012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190D-61C8-49E5-A1E7-0EC313CC3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36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on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16632"/>
            <a:ext cx="1908000" cy="794743"/>
          </a:xfrm>
          <a:prstGeom prst="rect">
            <a:avLst/>
          </a:prstGeom>
        </p:spPr>
      </p:pic>
      <p:pic>
        <p:nvPicPr>
          <p:cNvPr id="9" name="Bildobjekt 8" descr="Lila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6964" y="1925960"/>
            <a:ext cx="7690072" cy="1143000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690072" cy="11304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pic>
        <p:nvPicPr>
          <p:cNvPr id="9" name="Bildobjekt 8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50" b="1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45232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B95ED81E-9016-49F4-820C-D74A308CDA4B}" type="datetime1">
              <a:rPr lang="sv-SE" smtClean="0"/>
              <a:pPr/>
              <a:t>2012-11-15</a:t>
            </a:fld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69168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304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304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48064" y="1556792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48064" y="2204864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pic>
        <p:nvPicPr>
          <p:cNvPr id="13" name="Bildobjekt 12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3050"/>
            <a:ext cx="3081560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99992" y="273050"/>
            <a:ext cx="4392488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30400" y="1435100"/>
            <a:ext cx="308156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11" name="Bildobjekt 10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4299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35696" y="5373216"/>
            <a:ext cx="5486400" cy="804862"/>
          </a:xfrm>
        </p:spPr>
        <p:txBody>
          <a:bodyPr/>
          <a:lstStyle>
            <a:lvl1pPr marL="0" indent="0">
              <a:buNone/>
              <a:defRPr sz="1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0" name="Bildobjekt 9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30400" y="1600200"/>
            <a:ext cx="7762080" cy="452596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pic>
        <p:nvPicPr>
          <p:cNvPr id="10" name="Bildobjekt 9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pic>
        <p:nvPicPr>
          <p:cNvPr id="9" name="Bildobjekt 8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208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9" name="Bildobjekt 8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208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pic>
        <p:nvPicPr>
          <p:cNvPr id="9" name="Bildobjekt 8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2" name="Bildobjekt 11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Bildobjekt 13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2" name="Bildobjekt 11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7" name="Bildobjekt 6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och under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on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16632"/>
            <a:ext cx="1908000" cy="794743"/>
          </a:xfrm>
          <a:prstGeom prst="rect">
            <a:avLst/>
          </a:prstGeom>
        </p:spPr>
      </p:pic>
      <p:pic>
        <p:nvPicPr>
          <p:cNvPr id="11" name="Bildobjekt 10" descr="Lila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/>
          </p:nvPr>
        </p:nvSpPr>
        <p:spPr>
          <a:xfrm>
            <a:off x="685800" y="2160000"/>
            <a:ext cx="77724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lang="en-US" sz="3600" b="1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Underrubrik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4136504" cy="175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690072" cy="11304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pic>
        <p:nvPicPr>
          <p:cNvPr id="9" name="Bildobjekt 8" descr="Gron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2012-11-15</a:t>
            </a:fld>
            <a:endParaRPr lang="sv-SE" dirty="0"/>
          </a:p>
        </p:txBody>
      </p:sp>
      <p:pic>
        <p:nvPicPr>
          <p:cNvPr id="7" name="Bildobjekt 6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-10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7D52571D-F6E9-4E55-9072-6039233C3AA6}" type="datetime1">
              <a:rPr lang="sv-SE" smtClean="0"/>
              <a:pPr/>
              <a:t>2012-11-15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03648" y="6356350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3" r:id="rId3"/>
    <p:sldLayoutId id="2147483652" r:id="rId4"/>
    <p:sldLayoutId id="2147483676" r:id="rId5"/>
    <p:sldLayoutId id="2147483655" r:id="rId6"/>
    <p:sldLayoutId id="2147483675" r:id="rId7"/>
    <p:sldLayoutId id="2147483649" r:id="rId8"/>
    <p:sldLayoutId id="2147483654" r:id="rId9"/>
    <p:sldLayoutId id="2147483677" r:id="rId10"/>
    <p:sldLayoutId id="2147483651" r:id="rId11"/>
    <p:sldLayoutId id="2147483653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3000" b="1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4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2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6964" y="1340768"/>
            <a:ext cx="7690072" cy="2520280"/>
          </a:xfrm>
        </p:spPr>
        <p:txBody>
          <a:bodyPr>
            <a:normAutofit fontScale="90000"/>
          </a:bodyPr>
          <a:lstStyle/>
          <a:p>
            <a:pPr algn="l"/>
            <a:r>
              <a:rPr lang="sv-SE" sz="4000" dirty="0" smtClean="0"/>
              <a:t>Nya avtal Erstaviks fideikommiss</a:t>
            </a:r>
            <a:br>
              <a:rPr lang="sv-SE" sz="4000" dirty="0" smtClean="0"/>
            </a:br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b="0" dirty="0" smtClean="0"/>
              <a:t>-</a:t>
            </a:r>
            <a:r>
              <a:rPr lang="sv-SE" sz="4000" dirty="0" smtClean="0"/>
              <a:t> 	</a:t>
            </a:r>
            <a:r>
              <a:rPr lang="sv-SE" dirty="0" smtClean="0"/>
              <a:t>Nyttjanderättsavtal </a:t>
            </a:r>
            <a:r>
              <a:rPr lang="sv-SE" dirty="0"/>
              <a:t/>
            </a:r>
            <a:br>
              <a:rPr lang="sv-SE" dirty="0"/>
            </a:br>
            <a:r>
              <a:rPr lang="sv-SE" sz="4000" b="0" dirty="0" smtClean="0"/>
              <a:t>-</a:t>
            </a:r>
            <a:r>
              <a:rPr lang="sv-SE" dirty="0" smtClean="0"/>
              <a:t> 	Avtal för övergripande skötsel och 	kommunikation </a:t>
            </a:r>
            <a:br>
              <a:rPr lang="sv-SE" dirty="0" smtClean="0"/>
            </a:br>
            <a:r>
              <a:rPr lang="sv-SE" dirty="0" smtClean="0"/>
              <a:t>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Nyttjanderättsavtal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3974808" cy="4853136"/>
          </a:xfrm>
        </p:spPr>
        <p:txBody>
          <a:bodyPr>
            <a:noAutofit/>
          </a:bodyPr>
          <a:lstStyle/>
          <a:p>
            <a:r>
              <a:rPr lang="sv-SE" sz="2400" dirty="0" smtClean="0"/>
              <a:t>Stora entréer 9 + 2 </a:t>
            </a:r>
            <a:r>
              <a:rPr lang="sv-SE" sz="2400" dirty="0" err="1" smtClean="0"/>
              <a:t>st</a:t>
            </a:r>
            <a:r>
              <a:rPr lang="sv-SE" sz="2400" dirty="0" smtClean="0"/>
              <a:t>    </a:t>
            </a:r>
          </a:p>
          <a:p>
            <a:r>
              <a:rPr lang="sv-SE" sz="2400" dirty="0" smtClean="0"/>
              <a:t>Små entréer 14  + 2 </a:t>
            </a:r>
            <a:r>
              <a:rPr lang="sv-SE" sz="2400" dirty="0" err="1" smtClean="0"/>
              <a:t>st</a:t>
            </a:r>
            <a:r>
              <a:rPr lang="sv-SE" sz="2400" dirty="0" smtClean="0"/>
              <a:t> </a:t>
            </a:r>
          </a:p>
          <a:p>
            <a:r>
              <a:rPr lang="sv-SE" sz="2400" dirty="0" smtClean="0"/>
              <a:t>Vägvisningsskyltar ca 11 </a:t>
            </a:r>
            <a:r>
              <a:rPr lang="sv-SE" sz="2400" dirty="0" err="1" smtClean="0"/>
              <a:t>st</a:t>
            </a:r>
            <a:r>
              <a:rPr lang="sv-SE" sz="2400" dirty="0" smtClean="0"/>
              <a:t> </a:t>
            </a:r>
          </a:p>
          <a:p>
            <a:r>
              <a:rPr lang="sv-SE" sz="2400" dirty="0" smtClean="0"/>
              <a:t>Informationsskyltar ca 10 </a:t>
            </a:r>
            <a:r>
              <a:rPr lang="sv-SE" sz="2400" dirty="0" err="1" smtClean="0"/>
              <a:t>st</a:t>
            </a:r>
            <a:endParaRPr lang="sv-SE" sz="2400" dirty="0" smtClean="0"/>
          </a:p>
          <a:p>
            <a:r>
              <a:rPr lang="sv-SE" sz="2400" dirty="0" smtClean="0"/>
              <a:t>Samlingsplats Skogshyddan</a:t>
            </a:r>
          </a:p>
          <a:p>
            <a:r>
              <a:rPr lang="sv-SE" sz="2400" dirty="0" smtClean="0"/>
              <a:t>Fiske Källtorpsjön</a:t>
            </a:r>
          </a:p>
          <a:p>
            <a:r>
              <a:rPr lang="sv-SE" sz="2400" dirty="0" smtClean="0"/>
              <a:t>Erstaviksbadet och </a:t>
            </a:r>
            <a:r>
              <a:rPr lang="sv-SE" sz="2400" dirty="0" err="1" smtClean="0"/>
              <a:t>Strålsjöbadet</a:t>
            </a:r>
            <a:r>
              <a:rPr lang="sv-SE" sz="2400" dirty="0" smtClean="0"/>
              <a:t>. </a:t>
            </a:r>
          </a:p>
          <a:p>
            <a:r>
              <a:rPr lang="sv-SE" sz="2400" dirty="0" smtClean="0"/>
              <a:t>Parkering i Drevingeområdet.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			Km</a:t>
            </a:r>
          </a:p>
          <a:p>
            <a:r>
              <a:rPr lang="sv-SE" sz="3100" dirty="0" smtClean="0"/>
              <a:t>Stigar 		ca 21   </a:t>
            </a:r>
          </a:p>
          <a:p>
            <a:r>
              <a:rPr lang="sv-SE" sz="3100" dirty="0" smtClean="0"/>
              <a:t>Mindre skogsvägar ca 14  </a:t>
            </a:r>
          </a:p>
          <a:p>
            <a:r>
              <a:rPr lang="sv-SE" sz="3100" dirty="0" smtClean="0"/>
              <a:t>GC- stigar nyanläggning samt befintlig 	ca 3, 7 </a:t>
            </a:r>
          </a:p>
          <a:p>
            <a:r>
              <a:rPr lang="sv-SE" sz="3100" dirty="0" smtClean="0"/>
              <a:t>Nyanläggning stig 	ca 0,3 km</a:t>
            </a:r>
          </a:p>
          <a:p>
            <a:r>
              <a:rPr lang="sv-SE" sz="3100" dirty="0" smtClean="0"/>
              <a:t>Sörmlandsleden 	ca 0,6 </a:t>
            </a:r>
          </a:p>
          <a:p>
            <a:r>
              <a:rPr lang="sv-SE" sz="3100" dirty="0" smtClean="0"/>
              <a:t>Markerad led 	ca 22 </a:t>
            </a:r>
          </a:p>
          <a:p>
            <a:r>
              <a:rPr lang="sv-SE" sz="3100" dirty="0" smtClean="0"/>
              <a:t>Skidspår 		ca 30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61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236" y="-27384"/>
            <a:ext cx="983294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62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\\file01\usersJL\liseri\Skrivbord\IMG_1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643" y="0"/>
            <a:ext cx="9537643" cy="715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e01\usersJL\liseri\Skrivbord\12797425310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643" y="0"/>
            <a:ext cx="3453475" cy="25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49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004" y="0"/>
            <a:ext cx="9192004" cy="689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485800"/>
            <a:ext cx="77620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v-SE" dirty="0"/>
              <a:t>Avtal för övergripande skötsel och kommunikation gällande: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b="1" i="1" dirty="0" smtClean="0"/>
              <a:t>Skötsel</a:t>
            </a:r>
            <a:r>
              <a:rPr lang="sv-SE" b="1" i="1" dirty="0"/>
              <a:t>, tillsyn och renhållning</a:t>
            </a:r>
            <a:r>
              <a:rPr lang="sv-SE" b="1" i="1" dirty="0" smtClean="0"/>
              <a:t>. </a:t>
            </a:r>
            <a:r>
              <a:rPr lang="sv-SE" sz="2100" i="1" dirty="0" smtClean="0"/>
              <a:t>Plogning, dammbindning, cykling, tältning, fördämningar, plocka skräp, skadat vilt, åverkan. </a:t>
            </a:r>
            <a:endParaRPr lang="sv-SE" dirty="0"/>
          </a:p>
          <a:p>
            <a:r>
              <a:rPr lang="sv-SE" b="1" i="1" dirty="0"/>
              <a:t>Kontinuerlig kommunikation och dialog med allmänheten</a:t>
            </a:r>
            <a:r>
              <a:rPr lang="sv-SE" i="1" dirty="0"/>
              <a:t>. </a:t>
            </a:r>
            <a:endParaRPr lang="sv-SE" dirty="0"/>
          </a:p>
          <a:p>
            <a:r>
              <a:rPr lang="sv-SE" b="1" i="1" dirty="0"/>
              <a:t>Samverkan</a:t>
            </a:r>
            <a:r>
              <a:rPr lang="sv-SE" dirty="0"/>
              <a:t> kring områdets natur- och kulturvärden samt allmänhetens tillgänglighet, vid bebyggelse och grönstrukturplanering, för att möjliggöra ett pedagogiskt projekt. </a:t>
            </a:r>
          </a:p>
          <a:p>
            <a:r>
              <a:rPr lang="sv-SE" b="1" i="1" dirty="0"/>
              <a:t>Uppföljning</a:t>
            </a:r>
            <a:r>
              <a:rPr lang="sv-SE" dirty="0"/>
              <a:t> av skötsel, information och kommunikation, områdets värde för rekreation, friluftsliv, natur- och kulturvärden, påverkan på Erstaviks verksamheter, samverkan med skolor och föreningar samt samverkan mellan kommunen och </a:t>
            </a:r>
            <a:r>
              <a:rPr lang="sv-SE" dirty="0" err="1"/>
              <a:t>Erstavik</a:t>
            </a: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118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cka PP mall, lila kvarnhjul och grön logotyp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Nacka PP mall, lila kvarnhjul och grön logotyp</Template>
  <TotalTime>2307</TotalTime>
  <Words>134</Words>
  <Application>Microsoft Office PowerPoint</Application>
  <PresentationFormat>Bildspel på skärmen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Nacka PP mall, lila kvarnhjul och grön logotyp</vt:lpstr>
      <vt:lpstr>Nya avtal Erstaviks fideikommiss  -  Nyttjanderättsavtal  -  Avtal för övergripande skötsel och  kommunikation   </vt:lpstr>
      <vt:lpstr>Nyttjanderättsavtal </vt:lpstr>
      <vt:lpstr>Bild 3</vt:lpstr>
      <vt:lpstr>Bild 4</vt:lpstr>
      <vt:lpstr>Bild 5</vt:lpstr>
      <vt:lpstr>Avtal för övergripande skötsel och kommunikation gällande:  </vt:lpstr>
    </vt:vector>
  </TitlesOfParts>
  <Company>Nacka kommun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NYA AVTAL Erstaviks fideikommiss</dc:title>
  <dc:creator>Liselott Eriksson</dc:creator>
  <cp:lastModifiedBy>hesw</cp:lastModifiedBy>
  <cp:revision>71</cp:revision>
  <cp:lastPrinted>2012-06-25T12:31:59Z</cp:lastPrinted>
  <dcterms:created xsi:type="dcterms:W3CDTF">2012-06-25T07:51:09Z</dcterms:created>
  <dcterms:modified xsi:type="dcterms:W3CDTF">2012-11-15T14:38:00Z</dcterms:modified>
</cp:coreProperties>
</file>