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8.xml" ContentType="application/vnd.openxmlformats-officedocument.presentationml.notesSlide+xml"/>
  <Override PartName="/ppt/charts/chart3.xml" ContentType="application/vnd.openxmlformats-officedocument.drawingml.chart+xml"/>
  <Override PartName="/ppt/drawings/drawing2.xml" ContentType="application/vnd.openxmlformats-officedocument.drawingml.chartshapes+xml"/>
  <Override PartName="/ppt/notesSlides/notesSlide9.xml" ContentType="application/vnd.openxmlformats-officedocument.presentationml.notesSlide+xml"/>
  <Override PartName="/ppt/charts/chart4.xml" ContentType="application/vnd.openxmlformats-officedocument.drawingml.chart+xml"/>
  <Override PartName="/ppt/notesSlides/notesSlide10.xml" ContentType="application/vnd.openxmlformats-officedocument.presentationml.notesSlide+xml"/>
  <Override PartName="/ppt/charts/chart5.xml" ContentType="application/vnd.openxmlformats-officedocument.drawingml.chart+xml"/>
  <Override PartName="/ppt/drawings/drawing3.xml" ContentType="application/vnd.openxmlformats-officedocument.drawingml.chartshapes+xml"/>
  <Override PartName="/ppt/notesSlides/notesSlide11.xml" ContentType="application/vnd.openxmlformats-officedocument.presentationml.notesSlide+xml"/>
  <Override PartName="/ppt/charts/chart6.xml" ContentType="application/vnd.openxmlformats-officedocument.drawingml.chart+xml"/>
  <Override PartName="/ppt/drawings/drawing4.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7.xml" ContentType="application/vnd.openxmlformats-officedocument.drawingml.chart+xml"/>
  <Override PartName="/ppt/notesSlides/notesSlide14.xml" ContentType="application/vnd.openxmlformats-officedocument.presentationml.notesSlide+xml"/>
  <Override PartName="/ppt/charts/chart8.xml" ContentType="application/vnd.openxmlformats-officedocument.drawingml.chart+xml"/>
  <Override PartName="/ppt/drawings/drawing5.xml" ContentType="application/vnd.openxmlformats-officedocument.drawingml.chartshapes+xml"/>
  <Override PartName="/ppt/notesSlides/notesSlide15.xml" ContentType="application/vnd.openxmlformats-officedocument.presentationml.notesSlide+xml"/>
  <Override PartName="/ppt/charts/chart9.xml" ContentType="application/vnd.openxmlformats-officedocument.drawingml.chart+xml"/>
  <Override PartName="/ppt/drawings/drawing6.xml" ContentType="application/vnd.openxmlformats-officedocument.drawingml.chartshapes+xml"/>
  <Override PartName="/ppt/notesSlides/notesSlide16.xml" ContentType="application/vnd.openxmlformats-officedocument.presentationml.notesSlide+xml"/>
  <Override PartName="/ppt/charts/chart10.xml" ContentType="application/vnd.openxmlformats-officedocument.drawingml.chart+xml"/>
  <Override PartName="/ppt/notesSlides/notesSlide17.xml" ContentType="application/vnd.openxmlformats-officedocument.presentationml.notesSlide+xml"/>
  <Override PartName="/ppt/charts/chart11.xml" ContentType="application/vnd.openxmlformats-officedocument.drawingml.chart+xml"/>
  <Override PartName="/ppt/drawings/drawing7.xml" ContentType="application/vnd.openxmlformats-officedocument.drawingml.chartshapes+xml"/>
  <Override PartName="/ppt/notesSlides/notesSlide18.xml" ContentType="application/vnd.openxmlformats-officedocument.presentationml.notesSlide+xml"/>
  <Override PartName="/ppt/charts/chart12.xml" ContentType="application/vnd.openxmlformats-officedocument.drawingml.chart+xml"/>
  <Override PartName="/ppt/drawings/drawing8.xml" ContentType="application/vnd.openxmlformats-officedocument.drawingml.chartshapes+xml"/>
  <Override PartName="/ppt/notesSlides/notesSlide19.xml" ContentType="application/vnd.openxmlformats-officedocument.presentationml.notesSlide+xml"/>
  <Override PartName="/ppt/charts/chart13.xml" ContentType="application/vnd.openxmlformats-officedocument.drawingml.chart+xml"/>
  <Override PartName="/ppt/drawings/drawing9.xml" ContentType="application/vnd.openxmlformats-officedocument.drawingml.chartshapes+xml"/>
  <Override PartName="/ppt/notesSlides/notesSlide20.xml" ContentType="application/vnd.openxmlformats-officedocument.presentationml.notesSlide+xml"/>
  <Override PartName="/ppt/charts/chart14.xml" ContentType="application/vnd.openxmlformats-officedocument.drawingml.chart+xml"/>
  <Override PartName="/ppt/drawings/drawing10.xml" ContentType="application/vnd.openxmlformats-officedocument.drawingml.chartshapes+xml"/>
  <Override PartName="/ppt/notesSlides/notesSlide21.xml" ContentType="application/vnd.openxmlformats-officedocument.presentationml.notesSlide+xml"/>
  <Override PartName="/ppt/charts/chart15.xml" ContentType="application/vnd.openxmlformats-officedocument.drawingml.chart+xml"/>
  <Override PartName="/ppt/drawings/drawing11.xml" ContentType="application/vnd.openxmlformats-officedocument.drawingml.chartshapes+xml"/>
  <Override PartName="/ppt/notesSlides/notesSlide22.xml" ContentType="application/vnd.openxmlformats-officedocument.presentationml.notesSlide+xml"/>
  <Override PartName="/ppt/charts/chart16.xml" ContentType="application/vnd.openxmlformats-officedocument.drawingml.chart+xml"/>
  <Override PartName="/ppt/drawings/drawing12.xml" ContentType="application/vnd.openxmlformats-officedocument.drawingml.chartshape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7.xml" ContentType="application/vnd.openxmlformats-officedocument.drawingml.chart+xml"/>
  <Override PartName="/ppt/notesSlides/notesSlide25.xml" ContentType="application/vnd.openxmlformats-officedocument.presentationml.notesSlide+xml"/>
  <Override PartName="/ppt/charts/chart18.xml" ContentType="application/vnd.openxmlformats-officedocument.drawingml.chart+xml"/>
  <Override PartName="/ppt/drawings/drawing13.xml" ContentType="application/vnd.openxmlformats-officedocument.drawingml.chartshapes+xml"/>
  <Override PartName="/ppt/notesSlides/notesSlide26.xml" ContentType="application/vnd.openxmlformats-officedocument.presentationml.notesSlide+xml"/>
  <Override PartName="/ppt/charts/chart19.xml" ContentType="application/vnd.openxmlformats-officedocument.drawingml.chart+xml"/>
  <Override PartName="/ppt/drawings/drawing14.xml" ContentType="application/vnd.openxmlformats-officedocument.drawingml.chartshape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20.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9.xml" ContentType="application/vnd.openxmlformats-officedocument.presentationml.notesSlide+xml"/>
  <Override PartName="/ppt/charts/chart21.xml" ContentType="application/vnd.openxmlformats-officedocument.drawingml.chart+xml"/>
  <Override PartName="/ppt/drawings/drawing15.xml" ContentType="application/vnd.openxmlformats-officedocument.drawingml.chartshapes+xml"/>
  <Override PartName="/ppt/notesSlides/notesSlide30.xml" ContentType="application/vnd.openxmlformats-officedocument.presentationml.notesSlide+xml"/>
  <Override PartName="/ppt/charts/chart22.xml" ContentType="application/vnd.openxmlformats-officedocument.drawingml.chart+xml"/>
  <Override PartName="/ppt/drawings/drawing16.xml" ContentType="application/vnd.openxmlformats-officedocument.drawingml.chartshapes+xml"/>
  <Override PartName="/ppt/notesSlides/notesSlide31.xml" ContentType="application/vnd.openxmlformats-officedocument.presentationml.notesSlide+xml"/>
  <Override PartName="/ppt/charts/chart23.xml" ContentType="application/vnd.openxmlformats-officedocument.drawingml.chart+xml"/>
  <Override PartName="/ppt/notesSlides/notesSlide32.xml" ContentType="application/vnd.openxmlformats-officedocument.presentationml.notesSlide+xml"/>
  <Override PartName="/ppt/charts/chart24.xml" ContentType="application/vnd.openxmlformats-officedocument.drawingml.chart+xml"/>
  <Override PartName="/ppt/drawings/drawing17.xml" ContentType="application/vnd.openxmlformats-officedocument.drawingml.chartshapes+xml"/>
  <Override PartName="/ppt/notesSlides/notesSlide33.xml" ContentType="application/vnd.openxmlformats-officedocument.presentationml.notesSlide+xml"/>
  <Override PartName="/ppt/charts/chart25.xml" ContentType="application/vnd.openxmlformats-officedocument.drawingml.chart+xml"/>
  <Override PartName="/ppt/drawings/drawing18.xml" ContentType="application/vnd.openxmlformats-officedocument.drawingml.chartshapes+xml"/>
  <Override PartName="/ppt/notesSlides/notesSlide34.xml" ContentType="application/vnd.openxmlformats-officedocument.presentationml.notesSlide+xml"/>
  <Override PartName="/ppt/charts/chart26.xml" ContentType="application/vnd.openxmlformats-officedocument.drawingml.chart+xml"/>
  <Override PartName="/ppt/notesSlides/notesSlide35.xml" ContentType="application/vnd.openxmlformats-officedocument.presentationml.notesSlide+xml"/>
  <Override PartName="/ppt/charts/chart27.xml" ContentType="application/vnd.openxmlformats-officedocument.drawingml.chart+xml"/>
  <Override PartName="/ppt/drawings/drawing19.xml" ContentType="application/vnd.openxmlformats-officedocument.drawingml.chartshapes+xml"/>
  <Override PartName="/ppt/notesSlides/notesSlide36.xml" ContentType="application/vnd.openxmlformats-officedocument.presentationml.notesSlide+xml"/>
  <Override PartName="/ppt/charts/chart28.xml" ContentType="application/vnd.openxmlformats-officedocument.drawingml.chart+xml"/>
  <Override PartName="/ppt/drawings/drawing20.xml" ContentType="application/vnd.openxmlformats-officedocument.drawingml.chartshapes+xml"/>
  <Override PartName="/ppt/notesSlides/notesSlide37.xml" ContentType="application/vnd.openxmlformats-officedocument.presentationml.notesSlide+xml"/>
  <Override PartName="/ppt/charts/chart29.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8.xml" ContentType="application/vnd.openxmlformats-officedocument.presentationml.notesSlide+xml"/>
  <Override PartName="/ppt/charts/chart30.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43"/>
  </p:notesMasterIdLst>
  <p:sldIdLst>
    <p:sldId id="467" r:id="rId2"/>
    <p:sldId id="407" r:id="rId3"/>
    <p:sldId id="465" r:id="rId4"/>
    <p:sldId id="426" r:id="rId5"/>
    <p:sldId id="463" r:id="rId6"/>
    <p:sldId id="325" r:id="rId7"/>
    <p:sldId id="443" r:id="rId8"/>
    <p:sldId id="444" r:id="rId9"/>
    <p:sldId id="326" r:id="rId10"/>
    <p:sldId id="445" r:id="rId11"/>
    <p:sldId id="446" r:id="rId12"/>
    <p:sldId id="352" r:id="rId13"/>
    <p:sldId id="343" r:id="rId14"/>
    <p:sldId id="447" r:id="rId15"/>
    <p:sldId id="448" r:id="rId16"/>
    <p:sldId id="344" r:id="rId17"/>
    <p:sldId id="449" r:id="rId18"/>
    <p:sldId id="450" r:id="rId19"/>
    <p:sldId id="451" r:id="rId20"/>
    <p:sldId id="452" r:id="rId21"/>
    <p:sldId id="453" r:id="rId22"/>
    <p:sldId id="454" r:id="rId23"/>
    <p:sldId id="464" r:id="rId24"/>
    <p:sldId id="346" r:id="rId25"/>
    <p:sldId id="455" r:id="rId26"/>
    <p:sldId id="456" r:id="rId27"/>
    <p:sldId id="353" r:id="rId28"/>
    <p:sldId id="345" r:id="rId29"/>
    <p:sldId id="457" r:id="rId30"/>
    <p:sldId id="458" r:id="rId31"/>
    <p:sldId id="342" r:id="rId32"/>
    <p:sldId id="460" r:id="rId33"/>
    <p:sldId id="459" r:id="rId34"/>
    <p:sldId id="370" r:id="rId35"/>
    <p:sldId id="461" r:id="rId36"/>
    <p:sldId id="462" r:id="rId37"/>
    <p:sldId id="432" r:id="rId38"/>
    <p:sldId id="433" r:id="rId39"/>
    <p:sldId id="409" r:id="rId40"/>
    <p:sldId id="431" r:id="rId41"/>
    <p:sldId id="410" r:id="rId42"/>
  </p:sldIdLst>
  <p:sldSz cx="9144000" cy="6858000" type="screen4x3"/>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79" autoAdjust="0"/>
    <p:restoredTop sz="76302" autoAdjust="0"/>
  </p:normalViewPr>
  <p:slideViewPr>
    <p:cSldViewPr>
      <p:cViewPr varScale="1">
        <p:scale>
          <a:sx n="57" d="100"/>
          <a:sy n="57" d="100"/>
        </p:scale>
        <p:origin x="1806"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file01.adm.nacka.se\grupp\MH\STJ-Sociala%20kvalitetsenheten\F&#246;rebyggande%20och%20fr&#228;mjande\Drogf&#246;rebyggande\Stockholmsenk&#228;ten\Stockholmsenk&#228;ten%202016\Databearbetning\tidsserie%202008-2016_1.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oleObject" Target="file:///\\file01.adm.nacka.se\grupp\MH\STJ-Sociala%20kvalitetsenheten\F&#246;rebyggande%20och%20fr&#228;mjande\Drogf&#246;rebyggande\Stockholmsenk&#228;ten\Stockholmsenk&#228;ten%202016\Databearbetning\tidsserie%202008-2016_1.xlsx" TargetMode="External"/></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file:///\\APP072\Data$\Common\MARK&#214;R%20from%202011\KUNDER\Kunder%20O-U\Stockholms%20stad\Stockholmsenk&#228;ten%202016\Arbetsmaterial\Tobias%20PPT-makro\L&#228;nsstyrelsen\Droger9.xlsx" TargetMode="External"/></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oleObject" Target="file:///\\APP072\Data$\Common\MARK&#214;R%20from%202011\KUNDER\Kunder%20O-U\Stockholms%20stad\Stockholmsenk&#228;ten%202016\Arbetsmaterial\Tobias%20PPT-makro\L&#228;nsstyrelsen\Droger2.xlsx" TargetMode="External"/></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oleObject" Target="file:///\\APP072\Data$\Common\MARK&#214;R%20from%202011\KUNDER\Kunder%20O-U\Stockholms%20stad\Stockholmsenk&#228;ten%202016\Arbetsmaterial\Tobias%20PPT-makro\L&#228;nsstyrelsen\Droger9.xlsx" TargetMode="External"/></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oleObject" Target="file:///\\APP072\Data$\Common\MARK&#214;R%20from%202011\KUNDER\Kunder%20O-U\Stockholms%20stad\Stockholmsenk&#228;ten%202016\Arbetsmaterial\Tobias%20PPT-makro\L&#228;nsstyrelsen\Droger2.xlsx" TargetMode="External"/></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oleObject" Target="file:///\\APP072\Data$\Common\MARK&#214;R%20from%202011\KUNDER\Kunder%20O-U\Stockholms%20stad\Stockholmsenk&#228;ten%202016\Arbetsmaterial\Tobias%20PPT-makro\L&#228;nsstyrelsen\L&#228;ns&#246;vergripande%20diagram.xlsx" TargetMode="External"/></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oleObject" Target="file:///\\APP072\Data$\Common\MARK&#214;R%20from%202011\KUNDER\Kunder%20O-U\Stockholms%20stad\Stockholmsenk&#228;ten%202016\Arbetsmaterial\Tobias%20PPT-makro\L&#228;nsstyrelsen\L&#228;ns&#246;vergripande%20diagram.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file01.adm.nacka.se\grupp\MH\STJ-Sociala%20kvalitetsenheten\F&#246;rebyggande%20och%20fr&#228;mjande\Drogf&#246;rebyggande\Stockholmsenk&#228;ten\Stockholmsenk&#228;ten%202016\Databearbetning\tidsserie%202008-2016_1.xlsx" TargetMode="External"/></Relationships>
</file>

<file path=ppt/charts/_rels/chart18.xml.rels><?xml version="1.0" encoding="UTF-8" standalone="yes"?>
<Relationships xmlns="http://schemas.openxmlformats.org/package/2006/relationships"><Relationship Id="rId2" Type="http://schemas.openxmlformats.org/officeDocument/2006/relationships/chartUserShapes" Target="../drawings/drawing13.xml"/><Relationship Id="rId1" Type="http://schemas.openxmlformats.org/officeDocument/2006/relationships/oleObject" Target="file:///\\APP072\Data$\Common\MARK&#214;R%20from%202011\KUNDER\Kunder%20O-U\Stockholms%20stad\Stockholmsenk&#228;ten%202016\Arbetsmaterial\Tobias%20PPT-makro\L&#228;nsstyrelsen\L&#228;ns&#246;vergripande%20diagram.xlsx" TargetMode="External"/></Relationships>
</file>

<file path=ppt/charts/_rels/chart19.xml.rels><?xml version="1.0" encoding="UTF-8" standalone="yes"?>
<Relationships xmlns="http://schemas.openxmlformats.org/package/2006/relationships"><Relationship Id="rId2" Type="http://schemas.openxmlformats.org/officeDocument/2006/relationships/chartUserShapes" Target="../drawings/drawing14.xml"/><Relationship Id="rId1" Type="http://schemas.openxmlformats.org/officeDocument/2006/relationships/oleObject" Target="file:///\\APP072\Data$\Common\MARK&#214;R%20from%202011\KUNDER\Kunder%20O-U\Stockholms%20stad\Stockholmsenk&#228;ten%202016\Arbetsmaterial\Tobias%20PPT-makro\L&#228;nsstyrelsen\L&#228;ns&#246;vergripande%20diagram.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APP072\Data$\Common\MARK&#214;R%20from%202011\KUNDER\Kunder%20O-U\Stockholms%20stad\Stockholmsenk&#228;ten%202016\Arbetsmaterial\Tobias%20PPT-makro\L&#228;nsstyrelsen\Droger9.xlsx" TargetMode="External"/></Relationships>
</file>

<file path=ppt/charts/_rels/chart20.xml.rels><?xml version="1.0" encoding="UTF-8" standalone="yes"?>
<Relationships xmlns="http://schemas.openxmlformats.org/package/2006/relationships"><Relationship Id="rId3" Type="http://schemas.openxmlformats.org/officeDocument/2006/relationships/oleObject" Target="file:///\\file01.adm.nacka.se\grupp\MH\STJ-Sociala%20kvalitetsenheten\F&#246;rebyggande%20och%20fr&#228;mjande\Drogf&#246;rebyggande\Stockholmsenk&#228;ten\Stockholmsenk&#228;ten%202016\Databearbetning\tidsserie%202008-2016_1.xlsx" TargetMode="External"/><Relationship Id="rId2" Type="http://schemas.microsoft.com/office/2011/relationships/chartColorStyle" Target="colors2.xml"/><Relationship Id="rId1" Type="http://schemas.microsoft.com/office/2011/relationships/chartStyle" Target="style2.xml"/></Relationships>
</file>

<file path=ppt/charts/_rels/chart21.xml.rels><?xml version="1.0" encoding="UTF-8" standalone="yes"?>
<Relationships xmlns="http://schemas.openxmlformats.org/package/2006/relationships"><Relationship Id="rId2" Type="http://schemas.openxmlformats.org/officeDocument/2006/relationships/chartUserShapes" Target="../drawings/drawing15.xml"/><Relationship Id="rId1" Type="http://schemas.openxmlformats.org/officeDocument/2006/relationships/oleObject" Target="file:///\\APP072\Data$\Common\MARK&#214;R%20from%202011\KUNDER\Kunder%20O-U\Stockholms%20stad\Stockholmsenk&#228;ten%202016\Arbetsmaterial\Tobias%20PPT-makro\L&#228;nsstyrelsen\Droger9.xlsx" TargetMode="External"/></Relationships>
</file>

<file path=ppt/charts/_rels/chart22.xml.rels><?xml version="1.0" encoding="UTF-8" standalone="yes"?>
<Relationships xmlns="http://schemas.openxmlformats.org/package/2006/relationships"><Relationship Id="rId2" Type="http://schemas.openxmlformats.org/officeDocument/2006/relationships/chartUserShapes" Target="../drawings/drawing16.xml"/><Relationship Id="rId1" Type="http://schemas.openxmlformats.org/officeDocument/2006/relationships/oleObject" Target="file:///\\APP072\Data$\Common\MARK&#214;R%20from%202011\KUNDER\Kunder%20O-U\Stockholms%20stad\Stockholmsenk&#228;ten%202016\Arbetsmaterial\Tobias%20PPT-makro\L&#228;nsstyrelsen\Droger2.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file01.adm.nacka.se\grupp\MH\STJ-Sociala%20kvalitetsenheten\F&#246;rebyggande%20och%20fr&#228;mjande\Drogf&#246;rebyggande\Stockholmsenk&#228;ten\Stockholmsenk&#228;ten%202016\Databearbetning\tidsserie%202008-2016_1.xlsx" TargetMode="External"/></Relationships>
</file>

<file path=ppt/charts/_rels/chart24.xml.rels><?xml version="1.0" encoding="UTF-8" standalone="yes"?>
<Relationships xmlns="http://schemas.openxmlformats.org/package/2006/relationships"><Relationship Id="rId2" Type="http://schemas.openxmlformats.org/officeDocument/2006/relationships/chartUserShapes" Target="../drawings/drawing17.xml"/><Relationship Id="rId1" Type="http://schemas.openxmlformats.org/officeDocument/2006/relationships/oleObject" Target="file:///\\APP072\Data$\Common\MARK&#214;R%20from%202011\KUNDER\Kunder%20O-U\Stockholms%20stad\Stockholmsenk&#228;ten%202016\Arbetsmaterial\Tobias%20PPT-makro\L&#228;nsstyrelsen\Droger9.xlsx" TargetMode="External"/></Relationships>
</file>

<file path=ppt/charts/_rels/chart25.xml.rels><?xml version="1.0" encoding="UTF-8" standalone="yes"?>
<Relationships xmlns="http://schemas.openxmlformats.org/package/2006/relationships"><Relationship Id="rId2" Type="http://schemas.openxmlformats.org/officeDocument/2006/relationships/chartUserShapes" Target="../drawings/drawing18.xml"/><Relationship Id="rId1" Type="http://schemas.openxmlformats.org/officeDocument/2006/relationships/oleObject" Target="file:///\\APP072\Data$\Common\MARK&#214;R%20from%202011\KUNDER\Kunder%20O-U\Stockholms%20stad\Stockholmsenk&#228;ten%202016\Arbetsmaterial\Tobias%20PPT-makro\L&#228;nsstyrelsen\Droger2.xlsx"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file:///\\file01.adm.nacka.se\grupp\MH\STJ-Sociala%20kvalitetsenheten\F&#246;rebyggande%20och%20fr&#228;mjande\Drogf&#246;rebyggande\Stockholmsenk&#228;ten\Stockholmsenk&#228;ten%202016\Databearbetning\tidsserie%202008-2016_1.xlsx" TargetMode="External"/></Relationships>
</file>

<file path=ppt/charts/_rels/chart27.xml.rels><?xml version="1.0" encoding="UTF-8" standalone="yes"?>
<Relationships xmlns="http://schemas.openxmlformats.org/package/2006/relationships"><Relationship Id="rId2" Type="http://schemas.openxmlformats.org/officeDocument/2006/relationships/chartUserShapes" Target="../drawings/drawing19.xml"/><Relationship Id="rId1" Type="http://schemas.openxmlformats.org/officeDocument/2006/relationships/oleObject" Target="file:///\\APP072\Data$\Common\MARK&#214;R%20from%202011\KUNDER\Kunder%20O-U\Stockholms%20stad\Stockholmsenk&#228;ten%202016\Arbetsmaterial\Tobias%20PPT-makro\L&#228;nsstyrelsen\Droger9.xlsx" TargetMode="External"/></Relationships>
</file>

<file path=ppt/charts/_rels/chart28.xml.rels><?xml version="1.0" encoding="UTF-8" standalone="yes"?>
<Relationships xmlns="http://schemas.openxmlformats.org/package/2006/relationships"><Relationship Id="rId2" Type="http://schemas.openxmlformats.org/officeDocument/2006/relationships/chartUserShapes" Target="../drawings/drawing20.xml"/><Relationship Id="rId1" Type="http://schemas.openxmlformats.org/officeDocument/2006/relationships/oleObject" Target="file:///\\APP072\Data$\Common\MARK&#214;R%20from%202011\KUNDER\Kunder%20O-U\Stockholms%20stad\Stockholmsenk&#228;ten%202016\Arbetsmaterial\Tobias%20PPT-makro\L&#228;nsstyrelsen\Droger2.xlsx" TargetMode="External"/></Relationships>
</file>

<file path=ppt/charts/_rels/chart29.xml.rels><?xml version="1.0" encoding="UTF-8" standalone="yes"?>
<Relationships xmlns="http://schemas.openxmlformats.org/package/2006/relationships"><Relationship Id="rId3" Type="http://schemas.openxmlformats.org/officeDocument/2006/relationships/oleObject" Target="file:///\\file01.adm.nacka.se\grupp\MH\STJ-Sociala%20kvalitetsenheten\F&#246;rebyggande%20och%20fr&#228;mjande\Drogf&#246;rebyggande\Stockholmsenk&#228;ten\Stockholmsenk&#228;ten%202014\Databearbetning\CAN%20risker%20med%20cannabis.xlsx" TargetMode="External"/><Relationship Id="rId2" Type="http://schemas.microsoft.com/office/2011/relationships/chartColorStyle" Target="colors3.xml"/><Relationship Id="rId1" Type="http://schemas.microsoft.com/office/2011/relationships/chartStyle" Target="style3.xm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APP072\Data$\Common\MARK&#214;R%20from%202011\KUNDER\Kunder%20O-U\Stockholms%20stad\Stockholmsenk&#228;ten%202016\Arbetsmaterial\Tobias%20PPT-makro\L&#228;nsstyrelsen\Droger2.xlsx" TargetMode="External"/></Relationships>
</file>

<file path=ppt/charts/_rels/chart30.xml.rels><?xml version="1.0" encoding="UTF-8" standalone="yes"?>
<Relationships xmlns="http://schemas.openxmlformats.org/package/2006/relationships"><Relationship Id="rId3" Type="http://schemas.openxmlformats.org/officeDocument/2006/relationships/oleObject" Target="file:///\\file01.adm.nacka.se\grupp\MH\STJ-Sociala%20kvalitetsenheten\F&#246;rebyggande%20och%20fr&#228;mjande\Drogf&#246;rebyggande\Stockholmsenk&#228;ten\Stockholmsenk&#228;ten%202014\Databearbetning\CAN%20risker%20med%20cannabis.xlsx" TargetMode="External"/><Relationship Id="rId2" Type="http://schemas.microsoft.com/office/2011/relationships/chartColorStyle" Target="colors4.xml"/><Relationship Id="rId1" Type="http://schemas.microsoft.com/office/2011/relationships/chartStyle" Target="style4.xml"/></Relationships>
</file>

<file path=ppt/charts/_rels/chart4.xml.rels><?xml version="1.0" encoding="UTF-8" standalone="yes"?>
<Relationships xmlns="http://schemas.openxmlformats.org/package/2006/relationships"><Relationship Id="rId1" Type="http://schemas.openxmlformats.org/officeDocument/2006/relationships/oleObject" Target="file:///\\file01.adm.nacka.se\grupp\MH\STJ-Sociala%20kvalitetsenheten\F&#246;rebyggande%20och%20fr&#228;mjande\Drogf&#246;rebyggande\Stockholmsenk&#228;ten\Stockholmsenk&#228;ten%202014\tidsserie%202008-2014.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APP072\Data$\Common\MARK&#214;R%20from%202011\KUNDER\Kunder%20O-U\Stockholms%20stad\Stockholmsenk&#228;ten%202016\Arbetsmaterial\Tobias%20PPT-makro\L&#228;nsstyrelsen\Droger9.xlsx"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APP072\Data$\Common\MARK&#214;R%20from%202011\KUNDER\Kunder%20O-U\Stockholms%20stad\Stockholmsenk&#228;ten%202016\Arbetsmaterial\Tobias%20PPT-makro\L&#228;nsstyrelsen\Droger2.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file01.adm.nacka.se\grupp\MH\STJ-Sociala%20kvalitetsenheten\F&#246;rebyggande%20och%20fr&#228;mjande\Drogf&#246;rebyggande\Stockholmsenk&#228;ten\Stockholmsenk&#228;ten%202016\Databearbetning\tidsserie%202008-2016_1.xlsx"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APP072\Data$\Common\MARK&#214;R%20from%202011\KUNDER\Kunder%20O-U\Stockholms%20stad\Stockholmsenk&#228;ten%202016\Arbetsmaterial\Tobias%20PPT-makro\L&#228;nsstyrelsen\Droger9.xlsx" TargetMode="Externa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APP072\Data$\Common\MARK&#214;R%20from%202011\KUNDER\Kunder%20O-U\Stockholms%20stad\Stockholmsenk&#228;ten%202016\Arbetsmaterial\Tobias%20PPT-makro\L&#228;nsstyrelsen\Droger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Blad1!$A$10</c:f>
              <c:strCache>
                <c:ptCount val="1"/>
                <c:pt idx="0">
                  <c:v>flickor åk 9</c:v>
                </c:pt>
              </c:strCache>
            </c:strRef>
          </c:tx>
          <c:spPr>
            <a:ln w="50800" cap="rnd">
              <a:solidFill>
                <a:schemeClr val="accent1"/>
              </a:solidFill>
              <a:round/>
            </a:ln>
            <a:effectLst/>
          </c:spPr>
          <c:marker>
            <c:symbol val="none"/>
          </c:marker>
          <c:cat>
            <c:numRef>
              <c:f>Blad1!$B$9:$F$9</c:f>
              <c:numCache>
                <c:formatCode>General</c:formatCode>
                <c:ptCount val="5"/>
                <c:pt idx="0">
                  <c:v>2008</c:v>
                </c:pt>
                <c:pt idx="1">
                  <c:v>2010</c:v>
                </c:pt>
                <c:pt idx="2">
                  <c:v>2012</c:v>
                </c:pt>
                <c:pt idx="3">
                  <c:v>2014</c:v>
                </c:pt>
                <c:pt idx="4">
                  <c:v>2016</c:v>
                </c:pt>
              </c:numCache>
            </c:numRef>
          </c:cat>
          <c:val>
            <c:numRef>
              <c:f>Blad1!$B$10:$F$10</c:f>
              <c:numCache>
                <c:formatCode>General</c:formatCode>
                <c:ptCount val="5"/>
                <c:pt idx="0">
                  <c:v>27</c:v>
                </c:pt>
                <c:pt idx="1">
                  <c:v>23</c:v>
                </c:pt>
                <c:pt idx="2">
                  <c:v>23</c:v>
                </c:pt>
                <c:pt idx="3">
                  <c:v>16</c:v>
                </c:pt>
                <c:pt idx="4">
                  <c:v>14</c:v>
                </c:pt>
              </c:numCache>
            </c:numRef>
          </c:val>
          <c:smooth val="0"/>
        </c:ser>
        <c:ser>
          <c:idx val="1"/>
          <c:order val="1"/>
          <c:tx>
            <c:strRef>
              <c:f>Blad1!$A$11</c:f>
              <c:strCache>
                <c:ptCount val="1"/>
                <c:pt idx="0">
                  <c:v>pojkar åk 9</c:v>
                </c:pt>
              </c:strCache>
            </c:strRef>
          </c:tx>
          <c:spPr>
            <a:ln w="50800" cap="rnd">
              <a:solidFill>
                <a:schemeClr val="accent2"/>
              </a:solidFill>
              <a:round/>
            </a:ln>
            <a:effectLst/>
          </c:spPr>
          <c:marker>
            <c:symbol val="none"/>
          </c:marker>
          <c:cat>
            <c:numRef>
              <c:f>Blad1!$B$9:$F$9</c:f>
              <c:numCache>
                <c:formatCode>General</c:formatCode>
                <c:ptCount val="5"/>
                <c:pt idx="0">
                  <c:v>2008</c:v>
                </c:pt>
                <c:pt idx="1">
                  <c:v>2010</c:v>
                </c:pt>
                <c:pt idx="2">
                  <c:v>2012</c:v>
                </c:pt>
                <c:pt idx="3">
                  <c:v>2014</c:v>
                </c:pt>
                <c:pt idx="4">
                  <c:v>2016</c:v>
                </c:pt>
              </c:numCache>
            </c:numRef>
          </c:cat>
          <c:val>
            <c:numRef>
              <c:f>Blad1!$B$11:$F$11</c:f>
              <c:numCache>
                <c:formatCode>General</c:formatCode>
                <c:ptCount val="5"/>
                <c:pt idx="0">
                  <c:v>18</c:v>
                </c:pt>
                <c:pt idx="1">
                  <c:v>20</c:v>
                </c:pt>
                <c:pt idx="2">
                  <c:v>15</c:v>
                </c:pt>
                <c:pt idx="3">
                  <c:v>11</c:v>
                </c:pt>
                <c:pt idx="4">
                  <c:v>9</c:v>
                </c:pt>
              </c:numCache>
            </c:numRef>
          </c:val>
          <c:smooth val="0"/>
        </c:ser>
        <c:ser>
          <c:idx val="2"/>
          <c:order val="2"/>
          <c:tx>
            <c:strRef>
              <c:f>Blad1!$A$12</c:f>
              <c:strCache>
                <c:ptCount val="1"/>
                <c:pt idx="0">
                  <c:v>flickor år 2 gymn</c:v>
                </c:pt>
              </c:strCache>
            </c:strRef>
          </c:tx>
          <c:spPr>
            <a:ln w="50800" cap="rnd">
              <a:solidFill>
                <a:schemeClr val="accent3"/>
              </a:solidFill>
              <a:round/>
            </a:ln>
            <a:effectLst/>
          </c:spPr>
          <c:marker>
            <c:symbol val="none"/>
          </c:marker>
          <c:cat>
            <c:numRef>
              <c:f>Blad1!$B$9:$F$9</c:f>
              <c:numCache>
                <c:formatCode>General</c:formatCode>
                <c:ptCount val="5"/>
                <c:pt idx="0">
                  <c:v>2008</c:v>
                </c:pt>
                <c:pt idx="1">
                  <c:v>2010</c:v>
                </c:pt>
                <c:pt idx="2">
                  <c:v>2012</c:v>
                </c:pt>
                <c:pt idx="3">
                  <c:v>2014</c:v>
                </c:pt>
                <c:pt idx="4">
                  <c:v>2016</c:v>
                </c:pt>
              </c:numCache>
            </c:numRef>
          </c:cat>
          <c:val>
            <c:numRef>
              <c:f>Blad1!$B$12:$F$12</c:f>
              <c:numCache>
                <c:formatCode>General</c:formatCode>
                <c:ptCount val="5"/>
                <c:pt idx="0">
                  <c:v>34</c:v>
                </c:pt>
                <c:pt idx="1">
                  <c:v>36</c:v>
                </c:pt>
                <c:pt idx="2">
                  <c:v>35</c:v>
                </c:pt>
                <c:pt idx="3">
                  <c:v>31</c:v>
                </c:pt>
                <c:pt idx="4">
                  <c:v>30</c:v>
                </c:pt>
              </c:numCache>
            </c:numRef>
          </c:val>
          <c:smooth val="0"/>
        </c:ser>
        <c:ser>
          <c:idx val="3"/>
          <c:order val="3"/>
          <c:tx>
            <c:strRef>
              <c:f>Blad1!$A$13</c:f>
              <c:strCache>
                <c:ptCount val="1"/>
                <c:pt idx="0">
                  <c:v>pojkar år 2 gymn</c:v>
                </c:pt>
              </c:strCache>
            </c:strRef>
          </c:tx>
          <c:spPr>
            <a:ln w="50800" cap="rnd">
              <a:solidFill>
                <a:schemeClr val="accent4"/>
              </a:solidFill>
              <a:round/>
            </a:ln>
            <a:effectLst/>
          </c:spPr>
          <c:marker>
            <c:symbol val="none"/>
          </c:marker>
          <c:cat>
            <c:numRef>
              <c:f>Blad1!$B$9:$F$9</c:f>
              <c:numCache>
                <c:formatCode>General</c:formatCode>
                <c:ptCount val="5"/>
                <c:pt idx="0">
                  <c:v>2008</c:v>
                </c:pt>
                <c:pt idx="1">
                  <c:v>2010</c:v>
                </c:pt>
                <c:pt idx="2">
                  <c:v>2012</c:v>
                </c:pt>
                <c:pt idx="3">
                  <c:v>2014</c:v>
                </c:pt>
                <c:pt idx="4">
                  <c:v>2016</c:v>
                </c:pt>
              </c:numCache>
            </c:numRef>
          </c:cat>
          <c:val>
            <c:numRef>
              <c:f>Blad1!$B$13:$F$13</c:f>
              <c:numCache>
                <c:formatCode>General</c:formatCode>
                <c:ptCount val="5"/>
                <c:pt idx="0">
                  <c:v>32</c:v>
                </c:pt>
                <c:pt idx="1">
                  <c:v>31</c:v>
                </c:pt>
                <c:pt idx="2">
                  <c:v>30</c:v>
                </c:pt>
                <c:pt idx="3">
                  <c:v>32</c:v>
                </c:pt>
                <c:pt idx="4">
                  <c:v>26</c:v>
                </c:pt>
              </c:numCache>
            </c:numRef>
          </c:val>
          <c:smooth val="0"/>
        </c:ser>
        <c:dLbls>
          <c:showLegendKey val="0"/>
          <c:showVal val="0"/>
          <c:showCatName val="0"/>
          <c:showSerName val="0"/>
          <c:showPercent val="0"/>
          <c:showBubbleSize val="0"/>
        </c:dLbls>
        <c:smooth val="0"/>
        <c:axId val="292070016"/>
        <c:axId val="292070408"/>
      </c:lineChart>
      <c:catAx>
        <c:axId val="292070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sv-SE"/>
          </a:p>
        </c:txPr>
        <c:crossAx val="292070408"/>
        <c:crosses val="autoZero"/>
        <c:auto val="1"/>
        <c:lblAlgn val="ctr"/>
        <c:lblOffset val="100"/>
        <c:noMultiLvlLbl val="0"/>
      </c:catAx>
      <c:valAx>
        <c:axId val="2920704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sv-SE"/>
          </a:p>
        </c:txPr>
        <c:crossAx val="29207001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Blad1!$A$68</c:f>
              <c:strCache>
                <c:ptCount val="1"/>
                <c:pt idx="0">
                  <c:v>flickor åk 9</c:v>
                </c:pt>
              </c:strCache>
            </c:strRef>
          </c:tx>
          <c:spPr>
            <a:ln w="47625"/>
          </c:spPr>
          <c:marker>
            <c:symbol val="none"/>
          </c:marker>
          <c:cat>
            <c:numRef>
              <c:f>Blad1!$B$67:$F$67</c:f>
              <c:numCache>
                <c:formatCode>General</c:formatCode>
                <c:ptCount val="5"/>
                <c:pt idx="0">
                  <c:v>2008</c:v>
                </c:pt>
                <c:pt idx="1">
                  <c:v>2010</c:v>
                </c:pt>
                <c:pt idx="2">
                  <c:v>2012</c:v>
                </c:pt>
                <c:pt idx="3">
                  <c:v>2014</c:v>
                </c:pt>
                <c:pt idx="4">
                  <c:v>2016</c:v>
                </c:pt>
              </c:numCache>
            </c:numRef>
          </c:cat>
          <c:val>
            <c:numRef>
              <c:f>Blad1!$B$68:$F$68</c:f>
              <c:numCache>
                <c:formatCode>General</c:formatCode>
                <c:ptCount val="5"/>
                <c:pt idx="0">
                  <c:v>31</c:v>
                </c:pt>
                <c:pt idx="1">
                  <c:v>20</c:v>
                </c:pt>
                <c:pt idx="2">
                  <c:v>24</c:v>
                </c:pt>
                <c:pt idx="3">
                  <c:v>16</c:v>
                </c:pt>
                <c:pt idx="4">
                  <c:v>18</c:v>
                </c:pt>
              </c:numCache>
            </c:numRef>
          </c:val>
          <c:smooth val="0"/>
        </c:ser>
        <c:ser>
          <c:idx val="1"/>
          <c:order val="1"/>
          <c:tx>
            <c:strRef>
              <c:f>Blad1!$A$69</c:f>
              <c:strCache>
                <c:ptCount val="1"/>
                <c:pt idx="0">
                  <c:v>pojkar åk 9</c:v>
                </c:pt>
              </c:strCache>
            </c:strRef>
          </c:tx>
          <c:spPr>
            <a:ln w="47625"/>
          </c:spPr>
          <c:marker>
            <c:symbol val="none"/>
          </c:marker>
          <c:cat>
            <c:numRef>
              <c:f>Blad1!$B$67:$F$67</c:f>
              <c:numCache>
                <c:formatCode>General</c:formatCode>
                <c:ptCount val="5"/>
                <c:pt idx="0">
                  <c:v>2008</c:v>
                </c:pt>
                <c:pt idx="1">
                  <c:v>2010</c:v>
                </c:pt>
                <c:pt idx="2">
                  <c:v>2012</c:v>
                </c:pt>
                <c:pt idx="3">
                  <c:v>2014</c:v>
                </c:pt>
                <c:pt idx="4">
                  <c:v>2016</c:v>
                </c:pt>
              </c:numCache>
            </c:numRef>
          </c:cat>
          <c:val>
            <c:numRef>
              <c:f>Blad1!$B$69:$F$69</c:f>
              <c:numCache>
                <c:formatCode>General</c:formatCode>
                <c:ptCount val="5"/>
                <c:pt idx="0">
                  <c:v>28</c:v>
                </c:pt>
                <c:pt idx="1">
                  <c:v>27</c:v>
                </c:pt>
                <c:pt idx="2">
                  <c:v>17</c:v>
                </c:pt>
                <c:pt idx="3">
                  <c:v>15</c:v>
                </c:pt>
                <c:pt idx="4">
                  <c:v>16</c:v>
                </c:pt>
              </c:numCache>
            </c:numRef>
          </c:val>
          <c:smooth val="0"/>
        </c:ser>
        <c:ser>
          <c:idx val="2"/>
          <c:order val="2"/>
          <c:tx>
            <c:strRef>
              <c:f>Blad1!$A$70</c:f>
              <c:strCache>
                <c:ptCount val="1"/>
                <c:pt idx="0">
                  <c:v>flickor år 2 gymn</c:v>
                </c:pt>
              </c:strCache>
            </c:strRef>
          </c:tx>
          <c:spPr>
            <a:ln w="47625"/>
          </c:spPr>
          <c:marker>
            <c:symbol val="none"/>
          </c:marker>
          <c:cat>
            <c:numRef>
              <c:f>Blad1!$B$67:$F$67</c:f>
              <c:numCache>
                <c:formatCode>General</c:formatCode>
                <c:ptCount val="5"/>
                <c:pt idx="0">
                  <c:v>2008</c:v>
                </c:pt>
                <c:pt idx="1">
                  <c:v>2010</c:v>
                </c:pt>
                <c:pt idx="2">
                  <c:v>2012</c:v>
                </c:pt>
                <c:pt idx="3">
                  <c:v>2014</c:v>
                </c:pt>
                <c:pt idx="4">
                  <c:v>2016</c:v>
                </c:pt>
              </c:numCache>
            </c:numRef>
          </c:cat>
          <c:val>
            <c:numRef>
              <c:f>Blad1!$B$70:$F$70</c:f>
              <c:numCache>
                <c:formatCode>General</c:formatCode>
                <c:ptCount val="5"/>
                <c:pt idx="0">
                  <c:v>51</c:v>
                </c:pt>
                <c:pt idx="1">
                  <c:v>50</c:v>
                </c:pt>
                <c:pt idx="2">
                  <c:v>42</c:v>
                </c:pt>
                <c:pt idx="3">
                  <c:v>36</c:v>
                </c:pt>
                <c:pt idx="4">
                  <c:v>39</c:v>
                </c:pt>
              </c:numCache>
            </c:numRef>
          </c:val>
          <c:smooth val="0"/>
        </c:ser>
        <c:ser>
          <c:idx val="3"/>
          <c:order val="3"/>
          <c:tx>
            <c:strRef>
              <c:f>Blad1!$A$71</c:f>
              <c:strCache>
                <c:ptCount val="1"/>
                <c:pt idx="0">
                  <c:v>pojkar år 2 gymn</c:v>
                </c:pt>
              </c:strCache>
            </c:strRef>
          </c:tx>
          <c:spPr>
            <a:ln w="47625"/>
          </c:spPr>
          <c:marker>
            <c:symbol val="none"/>
          </c:marker>
          <c:cat>
            <c:numRef>
              <c:f>Blad1!$B$67:$F$67</c:f>
              <c:numCache>
                <c:formatCode>General</c:formatCode>
                <c:ptCount val="5"/>
                <c:pt idx="0">
                  <c:v>2008</c:v>
                </c:pt>
                <c:pt idx="1">
                  <c:v>2010</c:v>
                </c:pt>
                <c:pt idx="2">
                  <c:v>2012</c:v>
                </c:pt>
                <c:pt idx="3">
                  <c:v>2014</c:v>
                </c:pt>
                <c:pt idx="4">
                  <c:v>2016</c:v>
                </c:pt>
              </c:numCache>
            </c:numRef>
          </c:cat>
          <c:val>
            <c:numRef>
              <c:f>Blad1!$B$71:$F$71</c:f>
              <c:numCache>
                <c:formatCode>General</c:formatCode>
                <c:ptCount val="5"/>
                <c:pt idx="0">
                  <c:v>54</c:v>
                </c:pt>
                <c:pt idx="1">
                  <c:v>54</c:v>
                </c:pt>
                <c:pt idx="2">
                  <c:v>49</c:v>
                </c:pt>
                <c:pt idx="3">
                  <c:v>42</c:v>
                </c:pt>
                <c:pt idx="4">
                  <c:v>42</c:v>
                </c:pt>
              </c:numCache>
            </c:numRef>
          </c:val>
          <c:smooth val="0"/>
        </c:ser>
        <c:dLbls>
          <c:showLegendKey val="0"/>
          <c:showVal val="0"/>
          <c:showCatName val="0"/>
          <c:showSerName val="0"/>
          <c:showPercent val="0"/>
          <c:showBubbleSize val="0"/>
        </c:dLbls>
        <c:smooth val="0"/>
        <c:axId val="426357728"/>
        <c:axId val="426360080"/>
      </c:lineChart>
      <c:catAx>
        <c:axId val="426357728"/>
        <c:scaling>
          <c:orientation val="minMax"/>
        </c:scaling>
        <c:delete val="0"/>
        <c:axPos val="b"/>
        <c:numFmt formatCode="General" sourceLinked="1"/>
        <c:majorTickMark val="out"/>
        <c:minorTickMark val="none"/>
        <c:tickLblPos val="nextTo"/>
        <c:crossAx val="426360080"/>
        <c:crosses val="autoZero"/>
        <c:auto val="1"/>
        <c:lblAlgn val="ctr"/>
        <c:lblOffset val="100"/>
        <c:noMultiLvlLbl val="0"/>
      </c:catAx>
      <c:valAx>
        <c:axId val="426360080"/>
        <c:scaling>
          <c:orientation val="minMax"/>
          <c:max val="100"/>
        </c:scaling>
        <c:delete val="0"/>
        <c:axPos val="l"/>
        <c:majorGridlines/>
        <c:numFmt formatCode="General" sourceLinked="1"/>
        <c:majorTickMark val="out"/>
        <c:minorTickMark val="none"/>
        <c:tickLblPos val="nextTo"/>
        <c:crossAx val="426357728"/>
        <c:crosses val="autoZero"/>
        <c:crossBetween val="between"/>
        <c:majorUnit val="20"/>
      </c:valAx>
    </c:plotArea>
    <c:legend>
      <c:legendPos val="b"/>
      <c:layout/>
      <c:overlay val="0"/>
    </c:legend>
    <c:plotVisOnly val="1"/>
    <c:dispBlanksAs val="gap"/>
    <c:showDLblsOverMax val="0"/>
  </c:chart>
  <c:txPr>
    <a:bodyPr/>
    <a:lstStyle/>
    <a:p>
      <a:pPr>
        <a:defRPr sz="1100" b="1"/>
      </a:pPr>
      <a:endParaRPr lang="sv-SE"/>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339036030193079"/>
          <c:y val="0.21798250622855417"/>
          <c:w val="0.80145618031493426"/>
          <c:h val="0.44215353091437015"/>
        </c:manualLayout>
      </c:layout>
      <c:barChart>
        <c:barDir val="col"/>
        <c:grouping val="clustered"/>
        <c:varyColors val="0"/>
        <c:ser>
          <c:idx val="0"/>
          <c:order val="0"/>
          <c:tx>
            <c:strRef>
              <c:f>[Droger9.xlsx]Data!$H$36</c:f>
              <c:strCache>
                <c:ptCount val="1"/>
                <c:pt idx="0">
                  <c:v>Pojke årskurs 9</c:v>
                </c:pt>
              </c:strCache>
            </c:strRef>
          </c:tx>
          <c:spPr>
            <a:solidFill>
              <a:srgbClr val="97A7D0"/>
            </a:solidFill>
          </c:spPr>
          <c:invertIfNegative val="0"/>
          <c:dPt>
            <c:idx val="23"/>
            <c:invertIfNegative val="0"/>
            <c:bubble3D val="0"/>
            <c:spPr>
              <a:solidFill>
                <a:srgbClr val="595959"/>
              </a:solidFill>
            </c:spPr>
          </c:dPt>
          <c:dLbls>
            <c:dLbl>
              <c:idx val="17"/>
              <c:numFmt formatCode="#,##0" sourceLinked="0"/>
              <c:spPr/>
              <c:txPr>
                <a:bodyPr/>
                <a:lstStyle/>
                <a:p>
                  <a:pPr>
                    <a:defRPr sz="1000" b="1">
                      <a:solidFill>
                        <a:sysClr val="windowText" lastClr="000000"/>
                      </a:solidFill>
                    </a:defRPr>
                  </a:pPr>
                  <a:endParaRPr lang="sv-SE"/>
                </a:p>
              </c:txPr>
              <c:dLblPos val="inEnd"/>
              <c:showLegendKey val="0"/>
              <c:showVal val="1"/>
              <c:showCatName val="0"/>
              <c:showSerName val="0"/>
              <c:showPercent val="0"/>
              <c:showBubbleSize val="0"/>
            </c:dLbl>
            <c:dLbl>
              <c:idx val="23"/>
              <c:numFmt formatCode="#,##0" sourceLinked="0"/>
              <c:spPr/>
              <c:txPr>
                <a:bodyPr/>
                <a:lstStyle/>
                <a:p>
                  <a:pPr>
                    <a:defRPr sz="1000" b="1">
                      <a:solidFill>
                        <a:schemeClr val="bg1"/>
                      </a:solidFill>
                    </a:defRPr>
                  </a:pPr>
                  <a:endParaRPr lang="sv-SE"/>
                </a:p>
              </c:txPr>
              <c:dLblPos val="inEnd"/>
              <c:showLegendKey val="0"/>
              <c:showVal val="1"/>
              <c:showCatName val="0"/>
              <c:showSerName val="0"/>
              <c:showPercent val="0"/>
              <c:showBubbleSize val="0"/>
            </c:dLbl>
            <c:numFmt formatCode="#,##0" sourceLinked="0"/>
            <c:spPr>
              <a:noFill/>
              <a:ln>
                <a:noFill/>
              </a:ln>
              <a:effectLst/>
            </c:spPr>
            <c:txPr>
              <a:bodyPr/>
              <a:lstStyle/>
              <a:p>
                <a:pPr>
                  <a:defRPr sz="1000" b="1">
                    <a:solidFill>
                      <a:schemeClr val="tx1"/>
                    </a:solidFill>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[Droger9.xlsx]Data!$I$35:$AF$35</c:f>
              <c:strCache>
                <c:ptCount val="24"/>
                <c:pt idx="0">
                  <c:v>Botkyrka</c:v>
                </c:pt>
                <c:pt idx="1">
                  <c:v>Danderyd</c:v>
                </c:pt>
                <c:pt idx="2">
                  <c:v>Ekerö</c:v>
                </c:pt>
                <c:pt idx="3">
                  <c:v>Haninge</c:v>
                </c:pt>
                <c:pt idx="4">
                  <c:v>Järfälla</c:v>
                </c:pt>
                <c:pt idx="5">
                  <c:v>Lidingö</c:v>
                </c:pt>
                <c:pt idx="6">
                  <c:v>Nacka</c:v>
                </c:pt>
                <c:pt idx="7">
                  <c:v>Nynäshamn</c:v>
                </c:pt>
                <c:pt idx="8">
                  <c:v>Salem</c:v>
                </c:pt>
                <c:pt idx="9">
                  <c:v>Sigtuna</c:v>
                </c:pt>
                <c:pt idx="10">
                  <c:v>Sollentuna</c:v>
                </c:pt>
                <c:pt idx="11">
                  <c:v>Solna</c:v>
                </c:pt>
                <c:pt idx="12">
                  <c:v>Sundbyberg</c:v>
                </c:pt>
                <c:pt idx="13">
                  <c:v>Södertälje</c:v>
                </c:pt>
                <c:pt idx="14">
                  <c:v>Täby</c:v>
                </c:pt>
                <c:pt idx="15">
                  <c:v>Upplands Väsby</c:v>
                </c:pt>
                <c:pt idx="16">
                  <c:v>Upplands-Bro</c:v>
                </c:pt>
                <c:pt idx="17">
                  <c:v>Vallentuna</c:v>
                </c:pt>
                <c:pt idx="18">
                  <c:v>Vaxholm</c:v>
                </c:pt>
                <c:pt idx="19">
                  <c:v>Värmdö</c:v>
                </c:pt>
                <c:pt idx="20">
                  <c:v>Österåker</c:v>
                </c:pt>
                <c:pt idx="21">
                  <c:v>Total (exkl Stockholm)</c:v>
                </c:pt>
                <c:pt idx="22">
                  <c:v>Stockholm</c:v>
                </c:pt>
                <c:pt idx="23">
                  <c:v>Total (inkl Stockholm)</c:v>
                </c:pt>
              </c:strCache>
            </c:strRef>
          </c:cat>
          <c:val>
            <c:numRef>
              <c:f>[Droger9.xlsx]Data!$I$36:$AF$36</c:f>
              <c:numCache>
                <c:formatCode>0</c:formatCode>
                <c:ptCount val="24"/>
                <c:pt idx="0">
                  <c:v>9.5930232558139537</c:v>
                </c:pt>
                <c:pt idx="1">
                  <c:v>13.559322033898304</c:v>
                </c:pt>
                <c:pt idx="2">
                  <c:v>6.6115702479338845</c:v>
                </c:pt>
                <c:pt idx="3">
                  <c:v>14.981273408239701</c:v>
                </c:pt>
                <c:pt idx="4">
                  <c:v>9.1575091575091569</c:v>
                </c:pt>
                <c:pt idx="5">
                  <c:v>18</c:v>
                </c:pt>
                <c:pt idx="6">
                  <c:v>16.091954022988507</c:v>
                </c:pt>
                <c:pt idx="7">
                  <c:v>11.235955056179774</c:v>
                </c:pt>
                <c:pt idx="8">
                  <c:v>2.4096385542168677</c:v>
                </c:pt>
                <c:pt idx="9">
                  <c:v>11.111111111111111</c:v>
                </c:pt>
                <c:pt idx="10">
                  <c:v>10.606060606060606</c:v>
                </c:pt>
                <c:pt idx="11">
                  <c:v>5.0632911392405067</c:v>
                </c:pt>
                <c:pt idx="12">
                  <c:v>4.4247787610619467</c:v>
                </c:pt>
                <c:pt idx="13">
                  <c:v>6.1007957559681696</c:v>
                </c:pt>
                <c:pt idx="14">
                  <c:v>17.595307917888565</c:v>
                </c:pt>
                <c:pt idx="15">
                  <c:v>13.939393939393941</c:v>
                </c:pt>
                <c:pt idx="16">
                  <c:v>5.6179775280898872</c:v>
                </c:pt>
                <c:pt idx="17">
                  <c:v>10</c:v>
                </c:pt>
                <c:pt idx="18">
                  <c:v>16.981132075471699</c:v>
                </c:pt>
                <c:pt idx="19">
                  <c:v>14.285714285714285</c:v>
                </c:pt>
                <c:pt idx="20">
                  <c:v>15.053763440860216</c:v>
                </c:pt>
                <c:pt idx="21">
                  <c:v>11.721443346357159</c:v>
                </c:pt>
                <c:pt idx="22">
                  <c:v>9.382329945269742</c:v>
                </c:pt>
                <c:pt idx="23">
                  <c:v>10.855405992184107</c:v>
                </c:pt>
              </c:numCache>
            </c:numRef>
          </c:val>
        </c:ser>
        <c:ser>
          <c:idx val="1"/>
          <c:order val="1"/>
          <c:tx>
            <c:strRef>
              <c:f>[Droger9.xlsx]Data!$H$37</c:f>
              <c:strCache>
                <c:ptCount val="1"/>
                <c:pt idx="0">
                  <c:v>Flicka årskurs 9</c:v>
                </c:pt>
              </c:strCache>
            </c:strRef>
          </c:tx>
          <c:spPr>
            <a:solidFill>
              <a:srgbClr val="DCE2EF"/>
            </a:solidFill>
          </c:spPr>
          <c:invertIfNegative val="0"/>
          <c:dPt>
            <c:idx val="23"/>
            <c:invertIfNegative val="0"/>
            <c:bubble3D val="0"/>
            <c:spPr>
              <a:solidFill>
                <a:srgbClr val="A6A6A6"/>
              </a:solidFill>
            </c:spPr>
          </c:dPt>
          <c:dLbls>
            <c:numFmt formatCode="#,##0" sourceLinked="0"/>
            <c:spPr>
              <a:noFill/>
              <a:ln>
                <a:noFill/>
              </a:ln>
              <a:effectLst/>
            </c:spPr>
            <c:txPr>
              <a:bodyPr/>
              <a:lstStyle/>
              <a:p>
                <a:pPr>
                  <a:defRPr sz="1000" b="1"/>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[Droger9.xlsx]Data!$I$35:$AF$35</c:f>
              <c:strCache>
                <c:ptCount val="24"/>
                <c:pt idx="0">
                  <c:v>Botkyrka</c:v>
                </c:pt>
                <c:pt idx="1">
                  <c:v>Danderyd</c:v>
                </c:pt>
                <c:pt idx="2">
                  <c:v>Ekerö</c:v>
                </c:pt>
                <c:pt idx="3">
                  <c:v>Haninge</c:v>
                </c:pt>
                <c:pt idx="4">
                  <c:v>Järfälla</c:v>
                </c:pt>
                <c:pt idx="5">
                  <c:v>Lidingö</c:v>
                </c:pt>
                <c:pt idx="6">
                  <c:v>Nacka</c:v>
                </c:pt>
                <c:pt idx="7">
                  <c:v>Nynäshamn</c:v>
                </c:pt>
                <c:pt idx="8">
                  <c:v>Salem</c:v>
                </c:pt>
                <c:pt idx="9">
                  <c:v>Sigtuna</c:v>
                </c:pt>
                <c:pt idx="10">
                  <c:v>Sollentuna</c:v>
                </c:pt>
                <c:pt idx="11">
                  <c:v>Solna</c:v>
                </c:pt>
                <c:pt idx="12">
                  <c:v>Sundbyberg</c:v>
                </c:pt>
                <c:pt idx="13">
                  <c:v>Södertälje</c:v>
                </c:pt>
                <c:pt idx="14">
                  <c:v>Täby</c:v>
                </c:pt>
                <c:pt idx="15">
                  <c:v>Upplands Väsby</c:v>
                </c:pt>
                <c:pt idx="16">
                  <c:v>Upplands-Bro</c:v>
                </c:pt>
                <c:pt idx="17">
                  <c:v>Vallentuna</c:v>
                </c:pt>
                <c:pt idx="18">
                  <c:v>Vaxholm</c:v>
                </c:pt>
                <c:pt idx="19">
                  <c:v>Värmdö</c:v>
                </c:pt>
                <c:pt idx="20">
                  <c:v>Österåker</c:v>
                </c:pt>
                <c:pt idx="21">
                  <c:v>Total (exkl Stockholm)</c:v>
                </c:pt>
                <c:pt idx="22">
                  <c:v>Stockholm</c:v>
                </c:pt>
                <c:pt idx="23">
                  <c:v>Total (inkl Stockholm)</c:v>
                </c:pt>
              </c:strCache>
            </c:strRef>
          </c:cat>
          <c:val>
            <c:numRef>
              <c:f>[Droger9.xlsx]Data!$I$37:$AF$37</c:f>
              <c:numCache>
                <c:formatCode>0</c:formatCode>
                <c:ptCount val="24"/>
                <c:pt idx="0">
                  <c:v>8.8957055214723919</c:v>
                </c:pt>
                <c:pt idx="1">
                  <c:v>13.422818791946309</c:v>
                </c:pt>
                <c:pt idx="2">
                  <c:v>3.2520325203252036</c:v>
                </c:pt>
                <c:pt idx="3">
                  <c:v>8.4615384615384617</c:v>
                </c:pt>
                <c:pt idx="4">
                  <c:v>8.5409252669039155</c:v>
                </c:pt>
                <c:pt idx="5">
                  <c:v>19.254658385093169</c:v>
                </c:pt>
                <c:pt idx="6">
                  <c:v>17.783505154639176</c:v>
                </c:pt>
                <c:pt idx="7">
                  <c:v>13.829787234042554</c:v>
                </c:pt>
                <c:pt idx="8">
                  <c:v>8.9743589743589745</c:v>
                </c:pt>
                <c:pt idx="9">
                  <c:v>11.162790697674419</c:v>
                </c:pt>
                <c:pt idx="10">
                  <c:v>11.594202898550725</c:v>
                </c:pt>
                <c:pt idx="11">
                  <c:v>10.852713178294573</c:v>
                </c:pt>
                <c:pt idx="12">
                  <c:v>8.3333333333333321</c:v>
                </c:pt>
                <c:pt idx="13">
                  <c:v>6.459948320413436</c:v>
                </c:pt>
                <c:pt idx="14">
                  <c:v>16.030534351145036</c:v>
                </c:pt>
                <c:pt idx="15">
                  <c:v>16.981132075471699</c:v>
                </c:pt>
                <c:pt idx="16">
                  <c:v>6.25</c:v>
                </c:pt>
                <c:pt idx="17">
                  <c:v>15.441176470588236</c:v>
                </c:pt>
                <c:pt idx="18">
                  <c:v>10.869565217391305</c:v>
                </c:pt>
                <c:pt idx="19">
                  <c:v>15.476190476190476</c:v>
                </c:pt>
                <c:pt idx="20">
                  <c:v>15.942028985507244</c:v>
                </c:pt>
                <c:pt idx="21">
                  <c:v>11.859296482412059</c:v>
                </c:pt>
                <c:pt idx="22">
                  <c:v>12.475403384494294</c:v>
                </c:pt>
                <c:pt idx="23">
                  <c:v>12.099371262076367</c:v>
                </c:pt>
              </c:numCache>
            </c:numRef>
          </c:val>
        </c:ser>
        <c:dLbls>
          <c:showLegendKey val="0"/>
          <c:showVal val="0"/>
          <c:showCatName val="0"/>
          <c:showSerName val="0"/>
          <c:showPercent val="0"/>
          <c:showBubbleSize val="0"/>
        </c:dLbls>
        <c:gapWidth val="75"/>
        <c:axId val="426515504"/>
        <c:axId val="426515896"/>
      </c:barChart>
      <c:catAx>
        <c:axId val="426515504"/>
        <c:scaling>
          <c:orientation val="minMax"/>
        </c:scaling>
        <c:delete val="0"/>
        <c:axPos val="b"/>
        <c:numFmt formatCode="General" sourceLinked="1"/>
        <c:majorTickMark val="out"/>
        <c:minorTickMark val="none"/>
        <c:tickLblPos val="nextTo"/>
        <c:txPr>
          <a:bodyPr/>
          <a:lstStyle/>
          <a:p>
            <a:pPr>
              <a:defRPr sz="1200"/>
            </a:pPr>
            <a:endParaRPr lang="sv-SE"/>
          </a:p>
        </c:txPr>
        <c:crossAx val="426515896"/>
        <c:crosses val="autoZero"/>
        <c:auto val="1"/>
        <c:lblAlgn val="ctr"/>
        <c:lblOffset val="100"/>
        <c:noMultiLvlLbl val="0"/>
      </c:catAx>
      <c:valAx>
        <c:axId val="426515896"/>
        <c:scaling>
          <c:orientation val="minMax"/>
          <c:max val="100"/>
          <c:min val="0"/>
        </c:scaling>
        <c:delete val="0"/>
        <c:axPos val="l"/>
        <c:majorGridlines>
          <c:spPr>
            <a:ln>
              <a:solidFill>
                <a:srgbClr val="F2F2F2"/>
              </a:solidFill>
            </a:ln>
          </c:spPr>
        </c:majorGridlines>
        <c:numFmt formatCode="0" sourceLinked="1"/>
        <c:majorTickMark val="out"/>
        <c:minorTickMark val="none"/>
        <c:tickLblPos val="nextTo"/>
        <c:txPr>
          <a:bodyPr/>
          <a:lstStyle/>
          <a:p>
            <a:pPr>
              <a:defRPr sz="1000"/>
            </a:pPr>
            <a:endParaRPr lang="sv-SE"/>
          </a:p>
        </c:txPr>
        <c:crossAx val="426515504"/>
        <c:crosses val="autoZero"/>
        <c:crossBetween val="between"/>
      </c:valAx>
      <c:spPr>
        <a:noFill/>
        <a:ln w="25392">
          <a:noFill/>
        </a:ln>
      </c:spPr>
    </c:plotArea>
    <c:legend>
      <c:legendPos val="t"/>
      <c:legendEntry>
        <c:idx val="0"/>
        <c:txPr>
          <a:bodyPr/>
          <a:lstStyle/>
          <a:p>
            <a:pPr>
              <a:defRPr sz="1200" b="1"/>
            </a:pPr>
            <a:endParaRPr lang="sv-SE"/>
          </a:p>
        </c:txPr>
      </c:legendEntry>
      <c:legendEntry>
        <c:idx val="1"/>
        <c:txPr>
          <a:bodyPr/>
          <a:lstStyle/>
          <a:p>
            <a:pPr>
              <a:defRPr sz="1200" b="1"/>
            </a:pPr>
            <a:endParaRPr lang="sv-SE"/>
          </a:p>
        </c:txPr>
      </c:legendEntry>
      <c:layout>
        <c:manualLayout>
          <c:xMode val="edge"/>
          <c:yMode val="edge"/>
          <c:x val="0.26696811255395231"/>
          <c:y val="0.17504272696484968"/>
          <c:w val="0.46606366729945697"/>
          <c:h val="3.6474618476426218E-2"/>
        </c:manualLayout>
      </c:layout>
      <c:overlay val="0"/>
      <c:txPr>
        <a:bodyPr/>
        <a:lstStyle/>
        <a:p>
          <a:pPr>
            <a:defRPr b="1"/>
          </a:pPr>
          <a:endParaRPr lang="sv-SE"/>
        </a:p>
      </c:txPr>
    </c:legend>
    <c:plotVisOnly val="1"/>
    <c:dispBlanksAs val="gap"/>
    <c:showDLblsOverMax val="0"/>
  </c:chart>
  <c:spPr>
    <a:ln>
      <a:noFill/>
    </a:ln>
  </c:spPr>
  <c:txPr>
    <a:bodyPr/>
    <a:lstStyle/>
    <a:p>
      <a:pPr>
        <a:defRPr sz="1799"/>
      </a:pPr>
      <a:endParaRPr lang="sv-SE"/>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339036030193079"/>
          <c:y val="0.21798250622855417"/>
          <c:w val="0.80145618031493315"/>
          <c:h val="0.44215353091437015"/>
        </c:manualLayout>
      </c:layout>
      <c:barChart>
        <c:barDir val="col"/>
        <c:grouping val="clustered"/>
        <c:varyColors val="0"/>
        <c:ser>
          <c:idx val="0"/>
          <c:order val="0"/>
          <c:tx>
            <c:strRef>
              <c:f>[Droger2.xlsx]Data!$H$36</c:f>
              <c:strCache>
                <c:ptCount val="1"/>
                <c:pt idx="0">
                  <c:v>Pojke årskurs 2 gymnasiet</c:v>
                </c:pt>
              </c:strCache>
            </c:strRef>
          </c:tx>
          <c:spPr>
            <a:solidFill>
              <a:srgbClr val="FF6600"/>
            </a:solidFill>
          </c:spPr>
          <c:invertIfNegative val="0"/>
          <c:dPt>
            <c:idx val="23"/>
            <c:invertIfNegative val="0"/>
            <c:bubble3D val="0"/>
            <c:spPr>
              <a:solidFill>
                <a:srgbClr val="595959"/>
              </a:solidFill>
            </c:spPr>
          </c:dPt>
          <c:dLbls>
            <c:dLbl>
              <c:idx val="17"/>
              <c:numFmt formatCode="#,##0" sourceLinked="0"/>
              <c:spPr/>
              <c:txPr>
                <a:bodyPr/>
                <a:lstStyle/>
                <a:p>
                  <a:pPr>
                    <a:defRPr sz="1000" b="1">
                      <a:solidFill>
                        <a:sysClr val="windowText" lastClr="000000"/>
                      </a:solidFill>
                    </a:defRPr>
                  </a:pPr>
                  <a:endParaRPr lang="sv-SE"/>
                </a:p>
              </c:txPr>
              <c:dLblPos val="inEnd"/>
              <c:showLegendKey val="0"/>
              <c:showVal val="1"/>
              <c:showCatName val="0"/>
              <c:showSerName val="0"/>
              <c:showPercent val="0"/>
              <c:showBubbleSize val="0"/>
            </c:dLbl>
            <c:dLbl>
              <c:idx val="23"/>
              <c:numFmt formatCode="#,##0" sourceLinked="0"/>
              <c:spPr/>
              <c:txPr>
                <a:bodyPr/>
                <a:lstStyle/>
                <a:p>
                  <a:pPr>
                    <a:defRPr sz="1000" b="1">
                      <a:solidFill>
                        <a:schemeClr val="bg1"/>
                      </a:solidFill>
                    </a:defRPr>
                  </a:pPr>
                  <a:endParaRPr lang="sv-SE"/>
                </a:p>
              </c:txPr>
              <c:dLblPos val="inEnd"/>
              <c:showLegendKey val="0"/>
              <c:showVal val="1"/>
              <c:showCatName val="0"/>
              <c:showSerName val="0"/>
              <c:showPercent val="0"/>
              <c:showBubbleSize val="0"/>
            </c:dLbl>
            <c:numFmt formatCode="#,##0" sourceLinked="0"/>
            <c:spPr>
              <a:noFill/>
              <a:ln>
                <a:noFill/>
              </a:ln>
              <a:effectLst/>
            </c:spPr>
            <c:txPr>
              <a:bodyPr/>
              <a:lstStyle/>
              <a:p>
                <a:pPr>
                  <a:defRPr sz="1000" b="1"/>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[Droger2.xlsx]Data!$I$35:$AF$35</c:f>
              <c:strCache>
                <c:ptCount val="24"/>
                <c:pt idx="0">
                  <c:v>Botkyrka</c:v>
                </c:pt>
                <c:pt idx="1">
                  <c:v>Danderyd</c:v>
                </c:pt>
                <c:pt idx="2">
                  <c:v>Ekerö</c:v>
                </c:pt>
                <c:pt idx="3">
                  <c:v>Haninge</c:v>
                </c:pt>
                <c:pt idx="4">
                  <c:v>Järfälla</c:v>
                </c:pt>
                <c:pt idx="5">
                  <c:v>Lidingö</c:v>
                </c:pt>
                <c:pt idx="6">
                  <c:v>Nacka</c:v>
                </c:pt>
                <c:pt idx="7">
                  <c:v>Nynäshamn</c:v>
                </c:pt>
                <c:pt idx="8">
                  <c:v>Salem</c:v>
                </c:pt>
                <c:pt idx="9">
                  <c:v>Sigtuna</c:v>
                </c:pt>
                <c:pt idx="10">
                  <c:v>Sollentuna</c:v>
                </c:pt>
                <c:pt idx="11">
                  <c:v>Solna</c:v>
                </c:pt>
                <c:pt idx="12">
                  <c:v>Sundbyberg</c:v>
                </c:pt>
                <c:pt idx="13">
                  <c:v>Södertälje</c:v>
                </c:pt>
                <c:pt idx="14">
                  <c:v>Täby</c:v>
                </c:pt>
                <c:pt idx="15">
                  <c:v>Upplands Väsby</c:v>
                </c:pt>
                <c:pt idx="16">
                  <c:v>Upplands-Bro</c:v>
                </c:pt>
                <c:pt idx="17">
                  <c:v>Vallentuna</c:v>
                </c:pt>
                <c:pt idx="18">
                  <c:v>Vaxholm</c:v>
                </c:pt>
                <c:pt idx="19">
                  <c:v>Värmdö</c:v>
                </c:pt>
                <c:pt idx="20">
                  <c:v>Österåker</c:v>
                </c:pt>
                <c:pt idx="21">
                  <c:v>Total (exkl Stockholm)</c:v>
                </c:pt>
                <c:pt idx="22">
                  <c:v>Stockholm</c:v>
                </c:pt>
                <c:pt idx="23">
                  <c:v>Total (inkl Stockholm)</c:v>
                </c:pt>
              </c:strCache>
            </c:strRef>
          </c:cat>
          <c:val>
            <c:numRef>
              <c:f>[Droger2.xlsx]Data!$I$36:$AF$36</c:f>
              <c:numCache>
                <c:formatCode>0</c:formatCode>
                <c:ptCount val="24"/>
                <c:pt idx="0">
                  <c:v>20.253164556962027</c:v>
                </c:pt>
                <c:pt idx="1">
                  <c:v>45.833333333333329</c:v>
                </c:pt>
                <c:pt idx="2">
                  <c:v>43.43434343434344</c:v>
                </c:pt>
                <c:pt idx="3">
                  <c:v>26.984126984126984</c:v>
                </c:pt>
                <c:pt idx="4">
                  <c:v>29.186602870813399</c:v>
                </c:pt>
                <c:pt idx="5">
                  <c:v>44.29530201342282</c:v>
                </c:pt>
                <c:pt idx="6">
                  <c:v>42.331288343558285</c:v>
                </c:pt>
                <c:pt idx="7">
                  <c:v>37.349397590361441</c:v>
                </c:pt>
                <c:pt idx="8">
                  <c:v>28.846153846153843</c:v>
                </c:pt>
                <c:pt idx="9">
                  <c:v>34.210526315789473</c:v>
                </c:pt>
                <c:pt idx="10">
                  <c:v>25.680933852140075</c:v>
                </c:pt>
                <c:pt idx="11">
                  <c:v>34.745762711864408</c:v>
                </c:pt>
                <c:pt idx="12">
                  <c:v>19.718309859154928</c:v>
                </c:pt>
                <c:pt idx="13">
                  <c:v>26.296296296296294</c:v>
                </c:pt>
                <c:pt idx="14">
                  <c:v>42.51012145748988</c:v>
                </c:pt>
                <c:pt idx="15">
                  <c:v>26.5625</c:v>
                </c:pt>
                <c:pt idx="16">
                  <c:v>22.5</c:v>
                </c:pt>
                <c:pt idx="17">
                  <c:v>28.40909090909091</c:v>
                </c:pt>
                <c:pt idx="18">
                  <c:v>30</c:v>
                </c:pt>
                <c:pt idx="19">
                  <c:v>33.333333333333329</c:v>
                </c:pt>
                <c:pt idx="20">
                  <c:v>42.753623188405797</c:v>
                </c:pt>
                <c:pt idx="21">
                  <c:v>32.939751740841658</c:v>
                </c:pt>
                <c:pt idx="22">
                  <c:v>31.634111481657932</c:v>
                </c:pt>
                <c:pt idx="23">
                  <c:v>32.432432432432435</c:v>
                </c:pt>
              </c:numCache>
            </c:numRef>
          </c:val>
        </c:ser>
        <c:ser>
          <c:idx val="1"/>
          <c:order val="1"/>
          <c:tx>
            <c:strRef>
              <c:f>[Droger2.xlsx]Data!$H$37</c:f>
              <c:strCache>
                <c:ptCount val="1"/>
                <c:pt idx="0">
                  <c:v>Flicka årskurs 2 gymnasiet</c:v>
                </c:pt>
              </c:strCache>
            </c:strRef>
          </c:tx>
          <c:spPr>
            <a:solidFill>
              <a:srgbClr val="FFC000"/>
            </a:solidFill>
          </c:spPr>
          <c:invertIfNegative val="0"/>
          <c:dPt>
            <c:idx val="23"/>
            <c:invertIfNegative val="0"/>
            <c:bubble3D val="0"/>
            <c:spPr>
              <a:solidFill>
                <a:srgbClr val="A6A6A6"/>
              </a:solidFill>
            </c:spPr>
          </c:dPt>
          <c:dLbls>
            <c:numFmt formatCode="#,##0" sourceLinked="0"/>
            <c:spPr>
              <a:noFill/>
              <a:ln>
                <a:noFill/>
              </a:ln>
              <a:effectLst/>
            </c:spPr>
            <c:txPr>
              <a:bodyPr/>
              <a:lstStyle/>
              <a:p>
                <a:pPr>
                  <a:defRPr sz="1000" b="1"/>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[Droger2.xlsx]Data!$I$35:$AF$35</c:f>
              <c:strCache>
                <c:ptCount val="24"/>
                <c:pt idx="0">
                  <c:v>Botkyrka</c:v>
                </c:pt>
                <c:pt idx="1">
                  <c:v>Danderyd</c:v>
                </c:pt>
                <c:pt idx="2">
                  <c:v>Ekerö</c:v>
                </c:pt>
                <c:pt idx="3">
                  <c:v>Haninge</c:v>
                </c:pt>
                <c:pt idx="4">
                  <c:v>Järfälla</c:v>
                </c:pt>
                <c:pt idx="5">
                  <c:v>Lidingö</c:v>
                </c:pt>
                <c:pt idx="6">
                  <c:v>Nacka</c:v>
                </c:pt>
                <c:pt idx="7">
                  <c:v>Nynäshamn</c:v>
                </c:pt>
                <c:pt idx="8">
                  <c:v>Salem</c:v>
                </c:pt>
                <c:pt idx="9">
                  <c:v>Sigtuna</c:v>
                </c:pt>
                <c:pt idx="10">
                  <c:v>Sollentuna</c:v>
                </c:pt>
                <c:pt idx="11">
                  <c:v>Solna</c:v>
                </c:pt>
                <c:pt idx="12">
                  <c:v>Sundbyberg</c:v>
                </c:pt>
                <c:pt idx="13">
                  <c:v>Södertälje</c:v>
                </c:pt>
                <c:pt idx="14">
                  <c:v>Täby</c:v>
                </c:pt>
                <c:pt idx="15">
                  <c:v>Upplands Väsby</c:v>
                </c:pt>
                <c:pt idx="16">
                  <c:v>Upplands-Bro</c:v>
                </c:pt>
                <c:pt idx="17">
                  <c:v>Vallentuna</c:v>
                </c:pt>
                <c:pt idx="18">
                  <c:v>Vaxholm</c:v>
                </c:pt>
                <c:pt idx="19">
                  <c:v>Värmdö</c:v>
                </c:pt>
                <c:pt idx="20">
                  <c:v>Österåker</c:v>
                </c:pt>
                <c:pt idx="21">
                  <c:v>Total (exkl Stockholm)</c:v>
                </c:pt>
                <c:pt idx="22">
                  <c:v>Stockholm</c:v>
                </c:pt>
                <c:pt idx="23">
                  <c:v>Total (inkl Stockholm)</c:v>
                </c:pt>
              </c:strCache>
            </c:strRef>
          </c:cat>
          <c:val>
            <c:numRef>
              <c:f>[Droger2.xlsx]Data!$I$37:$AF$37</c:f>
              <c:numCache>
                <c:formatCode>0</c:formatCode>
                <c:ptCount val="24"/>
                <c:pt idx="0">
                  <c:v>20.5761316872428</c:v>
                </c:pt>
                <c:pt idx="1">
                  <c:v>45.871559633027523</c:v>
                </c:pt>
                <c:pt idx="2">
                  <c:v>29.411764705882355</c:v>
                </c:pt>
                <c:pt idx="3">
                  <c:v>25.116279069767444</c:v>
                </c:pt>
                <c:pt idx="4">
                  <c:v>21.5962441314554</c:v>
                </c:pt>
                <c:pt idx="5">
                  <c:v>43.421052631578952</c:v>
                </c:pt>
                <c:pt idx="6">
                  <c:v>39.016393442622949</c:v>
                </c:pt>
                <c:pt idx="7">
                  <c:v>30.37974683544304</c:v>
                </c:pt>
                <c:pt idx="8">
                  <c:v>39.0625</c:v>
                </c:pt>
                <c:pt idx="9">
                  <c:v>23.456790123456788</c:v>
                </c:pt>
                <c:pt idx="10">
                  <c:v>27.737226277372262</c:v>
                </c:pt>
                <c:pt idx="11">
                  <c:v>25.581395348837212</c:v>
                </c:pt>
                <c:pt idx="12">
                  <c:v>27.631578947368425</c:v>
                </c:pt>
                <c:pt idx="13">
                  <c:v>18.14946619217082</c:v>
                </c:pt>
                <c:pt idx="14">
                  <c:v>31.088082901554404</c:v>
                </c:pt>
                <c:pt idx="15">
                  <c:v>29.032258064516132</c:v>
                </c:pt>
                <c:pt idx="16">
                  <c:v>26.25</c:v>
                </c:pt>
                <c:pt idx="17">
                  <c:v>26.595744680851062</c:v>
                </c:pt>
                <c:pt idx="18">
                  <c:v>27.500000000000004</c:v>
                </c:pt>
                <c:pt idx="19">
                  <c:v>37.593984962406012</c:v>
                </c:pt>
                <c:pt idx="20">
                  <c:v>36.496350364963504</c:v>
                </c:pt>
                <c:pt idx="21">
                  <c:v>29.203262233375156</c:v>
                </c:pt>
                <c:pt idx="22">
                  <c:v>30.071599045346066</c:v>
                </c:pt>
                <c:pt idx="23">
                  <c:v>29.547605527162595</c:v>
                </c:pt>
              </c:numCache>
            </c:numRef>
          </c:val>
        </c:ser>
        <c:dLbls>
          <c:showLegendKey val="0"/>
          <c:showVal val="0"/>
          <c:showCatName val="0"/>
          <c:showSerName val="0"/>
          <c:showPercent val="0"/>
          <c:showBubbleSize val="0"/>
        </c:dLbls>
        <c:gapWidth val="75"/>
        <c:axId val="426703672"/>
        <c:axId val="426704064"/>
      </c:barChart>
      <c:catAx>
        <c:axId val="426703672"/>
        <c:scaling>
          <c:orientation val="minMax"/>
        </c:scaling>
        <c:delete val="0"/>
        <c:axPos val="b"/>
        <c:numFmt formatCode="General" sourceLinked="1"/>
        <c:majorTickMark val="out"/>
        <c:minorTickMark val="none"/>
        <c:tickLblPos val="nextTo"/>
        <c:txPr>
          <a:bodyPr/>
          <a:lstStyle/>
          <a:p>
            <a:pPr>
              <a:defRPr sz="1200"/>
            </a:pPr>
            <a:endParaRPr lang="sv-SE"/>
          </a:p>
        </c:txPr>
        <c:crossAx val="426704064"/>
        <c:crosses val="autoZero"/>
        <c:auto val="1"/>
        <c:lblAlgn val="ctr"/>
        <c:lblOffset val="100"/>
        <c:noMultiLvlLbl val="0"/>
      </c:catAx>
      <c:valAx>
        <c:axId val="426704064"/>
        <c:scaling>
          <c:orientation val="minMax"/>
          <c:max val="100"/>
          <c:min val="0"/>
        </c:scaling>
        <c:delete val="0"/>
        <c:axPos val="l"/>
        <c:majorGridlines>
          <c:spPr>
            <a:ln>
              <a:solidFill>
                <a:srgbClr val="F2F2F2"/>
              </a:solidFill>
            </a:ln>
          </c:spPr>
        </c:majorGridlines>
        <c:numFmt formatCode="0" sourceLinked="1"/>
        <c:majorTickMark val="out"/>
        <c:minorTickMark val="none"/>
        <c:tickLblPos val="nextTo"/>
        <c:txPr>
          <a:bodyPr/>
          <a:lstStyle/>
          <a:p>
            <a:pPr>
              <a:defRPr sz="1000"/>
            </a:pPr>
            <a:endParaRPr lang="sv-SE"/>
          </a:p>
        </c:txPr>
        <c:crossAx val="426703672"/>
        <c:crosses val="autoZero"/>
        <c:crossBetween val="between"/>
      </c:valAx>
      <c:spPr>
        <a:noFill/>
        <a:ln w="25392">
          <a:noFill/>
        </a:ln>
      </c:spPr>
    </c:plotArea>
    <c:legend>
      <c:legendPos val="t"/>
      <c:legendEntry>
        <c:idx val="0"/>
        <c:txPr>
          <a:bodyPr/>
          <a:lstStyle/>
          <a:p>
            <a:pPr>
              <a:defRPr sz="1200" b="1"/>
            </a:pPr>
            <a:endParaRPr lang="sv-SE"/>
          </a:p>
        </c:txPr>
      </c:legendEntry>
      <c:legendEntry>
        <c:idx val="1"/>
        <c:txPr>
          <a:bodyPr/>
          <a:lstStyle/>
          <a:p>
            <a:pPr>
              <a:defRPr sz="1200" b="1"/>
            </a:pPr>
            <a:endParaRPr lang="sv-SE"/>
          </a:p>
        </c:txPr>
      </c:legendEntry>
      <c:layout>
        <c:manualLayout>
          <c:xMode val="edge"/>
          <c:yMode val="edge"/>
          <c:x val="0.26696811255395231"/>
          <c:y val="0.17504272696484968"/>
          <c:w val="0.46606366729945797"/>
          <c:h val="3.6474618476426315E-2"/>
        </c:manualLayout>
      </c:layout>
      <c:overlay val="0"/>
      <c:txPr>
        <a:bodyPr/>
        <a:lstStyle/>
        <a:p>
          <a:pPr>
            <a:defRPr b="1"/>
          </a:pPr>
          <a:endParaRPr lang="sv-SE"/>
        </a:p>
      </c:txPr>
    </c:legend>
    <c:plotVisOnly val="1"/>
    <c:dispBlanksAs val="gap"/>
    <c:showDLblsOverMax val="0"/>
  </c:chart>
  <c:spPr>
    <a:ln>
      <a:noFill/>
    </a:ln>
  </c:spPr>
  <c:txPr>
    <a:bodyPr/>
    <a:lstStyle/>
    <a:p>
      <a:pPr>
        <a:defRPr sz="1799"/>
      </a:pPr>
      <a:endParaRPr lang="sv-SE"/>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339036030193079"/>
          <c:y val="0.21798250622855417"/>
          <c:w val="0.80145618031493426"/>
          <c:h val="0.44215353091437015"/>
        </c:manualLayout>
      </c:layout>
      <c:barChart>
        <c:barDir val="col"/>
        <c:grouping val="clustered"/>
        <c:varyColors val="0"/>
        <c:ser>
          <c:idx val="0"/>
          <c:order val="0"/>
          <c:tx>
            <c:strRef>
              <c:f>[Droger9.xlsx]Data!$H$33</c:f>
              <c:strCache>
                <c:ptCount val="1"/>
                <c:pt idx="0">
                  <c:v>Pojke årskurs 9</c:v>
                </c:pt>
              </c:strCache>
            </c:strRef>
          </c:tx>
          <c:spPr>
            <a:solidFill>
              <a:srgbClr val="97A7D0"/>
            </a:solidFill>
          </c:spPr>
          <c:invertIfNegative val="0"/>
          <c:dPt>
            <c:idx val="23"/>
            <c:invertIfNegative val="0"/>
            <c:bubble3D val="0"/>
            <c:spPr>
              <a:solidFill>
                <a:srgbClr val="595959"/>
              </a:solidFill>
            </c:spPr>
          </c:dPt>
          <c:dLbls>
            <c:dLbl>
              <c:idx val="17"/>
              <c:numFmt formatCode="#,##0" sourceLinked="0"/>
              <c:spPr/>
              <c:txPr>
                <a:bodyPr/>
                <a:lstStyle/>
                <a:p>
                  <a:pPr>
                    <a:defRPr sz="1000" b="1">
                      <a:solidFill>
                        <a:sysClr val="windowText" lastClr="000000"/>
                      </a:solidFill>
                    </a:defRPr>
                  </a:pPr>
                  <a:endParaRPr lang="sv-SE"/>
                </a:p>
              </c:txPr>
              <c:dLblPos val="inEnd"/>
              <c:showLegendKey val="0"/>
              <c:showVal val="1"/>
              <c:showCatName val="0"/>
              <c:showSerName val="0"/>
              <c:showPercent val="0"/>
              <c:showBubbleSize val="0"/>
            </c:dLbl>
            <c:dLbl>
              <c:idx val="23"/>
              <c:numFmt formatCode="#,##0" sourceLinked="0"/>
              <c:spPr/>
              <c:txPr>
                <a:bodyPr/>
                <a:lstStyle/>
                <a:p>
                  <a:pPr>
                    <a:defRPr sz="1000" b="1">
                      <a:solidFill>
                        <a:schemeClr val="bg1"/>
                      </a:solidFill>
                    </a:defRPr>
                  </a:pPr>
                  <a:endParaRPr lang="sv-SE"/>
                </a:p>
              </c:txPr>
              <c:dLblPos val="inEnd"/>
              <c:showLegendKey val="0"/>
              <c:showVal val="1"/>
              <c:showCatName val="0"/>
              <c:showSerName val="0"/>
              <c:showPercent val="0"/>
              <c:showBubbleSize val="0"/>
            </c:dLbl>
            <c:numFmt formatCode="#,##0" sourceLinked="0"/>
            <c:spPr>
              <a:noFill/>
              <a:ln>
                <a:noFill/>
              </a:ln>
              <a:effectLst/>
            </c:spPr>
            <c:txPr>
              <a:bodyPr/>
              <a:lstStyle/>
              <a:p>
                <a:pPr>
                  <a:defRPr sz="1000" b="1">
                    <a:solidFill>
                      <a:schemeClr val="tx1"/>
                    </a:solidFill>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[Droger9.xlsx]Data!$I$32:$AF$32</c:f>
              <c:strCache>
                <c:ptCount val="24"/>
                <c:pt idx="0">
                  <c:v>Botkyrka</c:v>
                </c:pt>
                <c:pt idx="1">
                  <c:v>Danderyd</c:v>
                </c:pt>
                <c:pt idx="2">
                  <c:v>Ekerö</c:v>
                </c:pt>
                <c:pt idx="3">
                  <c:v>Haninge</c:v>
                </c:pt>
                <c:pt idx="4">
                  <c:v>Järfälla</c:v>
                </c:pt>
                <c:pt idx="5">
                  <c:v>Lidingö</c:v>
                </c:pt>
                <c:pt idx="6">
                  <c:v>Nacka</c:v>
                </c:pt>
                <c:pt idx="7">
                  <c:v>Nynäshamn</c:v>
                </c:pt>
                <c:pt idx="8">
                  <c:v>Salem</c:v>
                </c:pt>
                <c:pt idx="9">
                  <c:v>Sigtuna</c:v>
                </c:pt>
                <c:pt idx="10">
                  <c:v>Sollentuna</c:v>
                </c:pt>
                <c:pt idx="11">
                  <c:v>Solna</c:v>
                </c:pt>
                <c:pt idx="12">
                  <c:v>Sundbyberg</c:v>
                </c:pt>
                <c:pt idx="13">
                  <c:v>Södertälje</c:v>
                </c:pt>
                <c:pt idx="14">
                  <c:v>Täby</c:v>
                </c:pt>
                <c:pt idx="15">
                  <c:v>Upplands Väsby</c:v>
                </c:pt>
                <c:pt idx="16">
                  <c:v>Upplands-Bro</c:v>
                </c:pt>
                <c:pt idx="17">
                  <c:v>Vallentuna</c:v>
                </c:pt>
                <c:pt idx="18">
                  <c:v>Vaxholm</c:v>
                </c:pt>
                <c:pt idx="19">
                  <c:v>Värmdö</c:v>
                </c:pt>
                <c:pt idx="20">
                  <c:v>Österåker</c:v>
                </c:pt>
                <c:pt idx="21">
                  <c:v>Total (exkl Stockholm)</c:v>
                </c:pt>
                <c:pt idx="22">
                  <c:v>Stockholm</c:v>
                </c:pt>
                <c:pt idx="23">
                  <c:v>Total (inkl Stockholm)</c:v>
                </c:pt>
              </c:strCache>
            </c:strRef>
          </c:cat>
          <c:val>
            <c:numRef>
              <c:f>[Droger9.xlsx]Data!$I$33:$AF$33</c:f>
              <c:numCache>
                <c:formatCode>0</c:formatCode>
                <c:ptCount val="24"/>
                <c:pt idx="0">
                  <c:v>9.5505617977528079</c:v>
                </c:pt>
                <c:pt idx="1">
                  <c:v>14.754098360655737</c:v>
                </c:pt>
                <c:pt idx="2">
                  <c:v>7.7519379844961236</c:v>
                </c:pt>
                <c:pt idx="3">
                  <c:v>14.285714285714285</c:v>
                </c:pt>
                <c:pt idx="4">
                  <c:v>7.7192982456140351</c:v>
                </c:pt>
                <c:pt idx="5">
                  <c:v>21.256038647342994</c:v>
                </c:pt>
                <c:pt idx="6">
                  <c:v>17.5</c:v>
                </c:pt>
                <c:pt idx="7">
                  <c:v>5.4347826086956523</c:v>
                </c:pt>
                <c:pt idx="8">
                  <c:v>4.7058823529411766</c:v>
                </c:pt>
                <c:pt idx="9">
                  <c:v>15.023474178403756</c:v>
                </c:pt>
                <c:pt idx="10">
                  <c:v>10</c:v>
                </c:pt>
                <c:pt idx="11">
                  <c:v>8.5889570552147241</c:v>
                </c:pt>
                <c:pt idx="12">
                  <c:v>7.2580645161290329</c:v>
                </c:pt>
                <c:pt idx="13">
                  <c:v>8.4615384615384617</c:v>
                </c:pt>
                <c:pt idx="14">
                  <c:v>17.630057803468208</c:v>
                </c:pt>
                <c:pt idx="15">
                  <c:v>12.941176470588237</c:v>
                </c:pt>
                <c:pt idx="16">
                  <c:v>8.6021505376344098</c:v>
                </c:pt>
                <c:pt idx="17">
                  <c:v>13.380281690140844</c:v>
                </c:pt>
                <c:pt idx="18">
                  <c:v>27.27272727272727</c:v>
                </c:pt>
                <c:pt idx="19">
                  <c:v>10.2803738317757</c:v>
                </c:pt>
                <c:pt idx="20">
                  <c:v>14.136125654450263</c:v>
                </c:pt>
                <c:pt idx="21">
                  <c:v>12.427745664739884</c:v>
                </c:pt>
                <c:pt idx="22">
                  <c:v>12.251033446072904</c:v>
                </c:pt>
                <c:pt idx="23">
                  <c:v>12.362061740466546</c:v>
                </c:pt>
              </c:numCache>
            </c:numRef>
          </c:val>
        </c:ser>
        <c:ser>
          <c:idx val="1"/>
          <c:order val="1"/>
          <c:tx>
            <c:strRef>
              <c:f>[Droger9.xlsx]Data!$H$34</c:f>
              <c:strCache>
                <c:ptCount val="1"/>
                <c:pt idx="0">
                  <c:v>Flicka årskurs 9</c:v>
                </c:pt>
              </c:strCache>
            </c:strRef>
          </c:tx>
          <c:spPr>
            <a:solidFill>
              <a:srgbClr val="DCE2EF"/>
            </a:solidFill>
          </c:spPr>
          <c:invertIfNegative val="0"/>
          <c:dPt>
            <c:idx val="23"/>
            <c:invertIfNegative val="0"/>
            <c:bubble3D val="0"/>
            <c:spPr>
              <a:solidFill>
                <a:srgbClr val="A6A6A6"/>
              </a:solidFill>
            </c:spPr>
          </c:dPt>
          <c:dLbls>
            <c:numFmt formatCode="#,##0" sourceLinked="0"/>
            <c:spPr>
              <a:noFill/>
              <a:ln>
                <a:noFill/>
              </a:ln>
              <a:effectLst/>
            </c:spPr>
            <c:txPr>
              <a:bodyPr/>
              <a:lstStyle/>
              <a:p>
                <a:pPr>
                  <a:defRPr sz="1000" b="1"/>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[Droger9.xlsx]Data!$I$32:$AF$32</c:f>
              <c:strCache>
                <c:ptCount val="24"/>
                <c:pt idx="0">
                  <c:v>Botkyrka</c:v>
                </c:pt>
                <c:pt idx="1">
                  <c:v>Danderyd</c:v>
                </c:pt>
                <c:pt idx="2">
                  <c:v>Ekerö</c:v>
                </c:pt>
                <c:pt idx="3">
                  <c:v>Haninge</c:v>
                </c:pt>
                <c:pt idx="4">
                  <c:v>Järfälla</c:v>
                </c:pt>
                <c:pt idx="5">
                  <c:v>Lidingö</c:v>
                </c:pt>
                <c:pt idx="6">
                  <c:v>Nacka</c:v>
                </c:pt>
                <c:pt idx="7">
                  <c:v>Nynäshamn</c:v>
                </c:pt>
                <c:pt idx="8">
                  <c:v>Salem</c:v>
                </c:pt>
                <c:pt idx="9">
                  <c:v>Sigtuna</c:v>
                </c:pt>
                <c:pt idx="10">
                  <c:v>Sollentuna</c:v>
                </c:pt>
                <c:pt idx="11">
                  <c:v>Solna</c:v>
                </c:pt>
                <c:pt idx="12">
                  <c:v>Sundbyberg</c:v>
                </c:pt>
                <c:pt idx="13">
                  <c:v>Södertälje</c:v>
                </c:pt>
                <c:pt idx="14">
                  <c:v>Täby</c:v>
                </c:pt>
                <c:pt idx="15">
                  <c:v>Upplands Väsby</c:v>
                </c:pt>
                <c:pt idx="16">
                  <c:v>Upplands-Bro</c:v>
                </c:pt>
                <c:pt idx="17">
                  <c:v>Vallentuna</c:v>
                </c:pt>
                <c:pt idx="18">
                  <c:v>Vaxholm</c:v>
                </c:pt>
                <c:pt idx="19">
                  <c:v>Värmdö</c:v>
                </c:pt>
                <c:pt idx="20">
                  <c:v>Österåker</c:v>
                </c:pt>
                <c:pt idx="21">
                  <c:v>Total (exkl Stockholm)</c:v>
                </c:pt>
                <c:pt idx="22">
                  <c:v>Stockholm</c:v>
                </c:pt>
                <c:pt idx="23">
                  <c:v>Total (inkl Stockholm)</c:v>
                </c:pt>
              </c:strCache>
            </c:strRef>
          </c:cat>
          <c:val>
            <c:numRef>
              <c:f>[Droger9.xlsx]Data!$I$34:$AF$34</c:f>
              <c:numCache>
                <c:formatCode>0</c:formatCode>
                <c:ptCount val="24"/>
                <c:pt idx="0">
                  <c:v>10.619469026548673</c:v>
                </c:pt>
                <c:pt idx="1">
                  <c:v>25.827814569536422</c:v>
                </c:pt>
                <c:pt idx="2">
                  <c:v>4.6875</c:v>
                </c:pt>
                <c:pt idx="3">
                  <c:v>12.781954887218044</c:v>
                </c:pt>
                <c:pt idx="4">
                  <c:v>11.564625850340136</c:v>
                </c:pt>
                <c:pt idx="5">
                  <c:v>23.636363636363637</c:v>
                </c:pt>
                <c:pt idx="6">
                  <c:v>25.192802056555269</c:v>
                </c:pt>
                <c:pt idx="7">
                  <c:v>26.804123711340207</c:v>
                </c:pt>
                <c:pt idx="8">
                  <c:v>19.047619047619047</c:v>
                </c:pt>
                <c:pt idx="9">
                  <c:v>19.545454545454547</c:v>
                </c:pt>
                <c:pt idx="10">
                  <c:v>18.085106382978726</c:v>
                </c:pt>
                <c:pt idx="11">
                  <c:v>13.768115942028986</c:v>
                </c:pt>
                <c:pt idx="12">
                  <c:v>16.513761467889911</c:v>
                </c:pt>
                <c:pt idx="13">
                  <c:v>7.7694235588972429</c:v>
                </c:pt>
                <c:pt idx="14">
                  <c:v>19.133574007220215</c:v>
                </c:pt>
                <c:pt idx="15">
                  <c:v>21.301775147928996</c:v>
                </c:pt>
                <c:pt idx="16">
                  <c:v>8.9108910891089099</c:v>
                </c:pt>
                <c:pt idx="17">
                  <c:v>17.857142857142858</c:v>
                </c:pt>
                <c:pt idx="18">
                  <c:v>14.893617021276595</c:v>
                </c:pt>
                <c:pt idx="19">
                  <c:v>19.298245614035086</c:v>
                </c:pt>
                <c:pt idx="20">
                  <c:v>20.422535211267608</c:v>
                </c:pt>
                <c:pt idx="21">
                  <c:v>16.601752677702045</c:v>
                </c:pt>
                <c:pt idx="22">
                  <c:v>18.514328808446457</c:v>
                </c:pt>
                <c:pt idx="23">
                  <c:v>17.352071005917161</c:v>
                </c:pt>
              </c:numCache>
            </c:numRef>
          </c:val>
        </c:ser>
        <c:dLbls>
          <c:showLegendKey val="0"/>
          <c:showVal val="0"/>
          <c:showCatName val="0"/>
          <c:showSerName val="0"/>
          <c:showPercent val="0"/>
          <c:showBubbleSize val="0"/>
        </c:dLbls>
        <c:gapWidth val="75"/>
        <c:axId val="426705632"/>
        <c:axId val="426706024"/>
      </c:barChart>
      <c:catAx>
        <c:axId val="426705632"/>
        <c:scaling>
          <c:orientation val="minMax"/>
        </c:scaling>
        <c:delete val="0"/>
        <c:axPos val="b"/>
        <c:numFmt formatCode="General" sourceLinked="1"/>
        <c:majorTickMark val="out"/>
        <c:minorTickMark val="none"/>
        <c:tickLblPos val="nextTo"/>
        <c:txPr>
          <a:bodyPr/>
          <a:lstStyle/>
          <a:p>
            <a:pPr>
              <a:defRPr sz="1200"/>
            </a:pPr>
            <a:endParaRPr lang="sv-SE"/>
          </a:p>
        </c:txPr>
        <c:crossAx val="426706024"/>
        <c:crosses val="autoZero"/>
        <c:auto val="1"/>
        <c:lblAlgn val="ctr"/>
        <c:lblOffset val="100"/>
        <c:noMultiLvlLbl val="0"/>
      </c:catAx>
      <c:valAx>
        <c:axId val="426706024"/>
        <c:scaling>
          <c:orientation val="minMax"/>
          <c:max val="100"/>
          <c:min val="0"/>
        </c:scaling>
        <c:delete val="0"/>
        <c:axPos val="l"/>
        <c:majorGridlines>
          <c:spPr>
            <a:ln>
              <a:solidFill>
                <a:srgbClr val="F2F2F2"/>
              </a:solidFill>
            </a:ln>
          </c:spPr>
        </c:majorGridlines>
        <c:numFmt formatCode="0" sourceLinked="1"/>
        <c:majorTickMark val="out"/>
        <c:minorTickMark val="none"/>
        <c:tickLblPos val="nextTo"/>
        <c:txPr>
          <a:bodyPr/>
          <a:lstStyle/>
          <a:p>
            <a:pPr>
              <a:defRPr sz="1000"/>
            </a:pPr>
            <a:endParaRPr lang="sv-SE"/>
          </a:p>
        </c:txPr>
        <c:crossAx val="426705632"/>
        <c:crosses val="autoZero"/>
        <c:crossBetween val="between"/>
      </c:valAx>
      <c:spPr>
        <a:noFill/>
        <a:ln w="25392">
          <a:noFill/>
        </a:ln>
      </c:spPr>
    </c:plotArea>
    <c:legend>
      <c:legendPos val="t"/>
      <c:legendEntry>
        <c:idx val="0"/>
        <c:txPr>
          <a:bodyPr/>
          <a:lstStyle/>
          <a:p>
            <a:pPr>
              <a:defRPr sz="1200" b="1"/>
            </a:pPr>
            <a:endParaRPr lang="sv-SE"/>
          </a:p>
        </c:txPr>
      </c:legendEntry>
      <c:legendEntry>
        <c:idx val="1"/>
        <c:txPr>
          <a:bodyPr/>
          <a:lstStyle/>
          <a:p>
            <a:pPr>
              <a:defRPr sz="1200" b="1"/>
            </a:pPr>
            <a:endParaRPr lang="sv-SE"/>
          </a:p>
        </c:txPr>
      </c:legendEntry>
      <c:layout>
        <c:manualLayout>
          <c:xMode val="edge"/>
          <c:yMode val="edge"/>
          <c:x val="0.26696811255395231"/>
          <c:y val="0.17504272696484968"/>
          <c:w val="0.46606366729945697"/>
          <c:h val="3.6474618476426218E-2"/>
        </c:manualLayout>
      </c:layout>
      <c:overlay val="0"/>
      <c:txPr>
        <a:bodyPr/>
        <a:lstStyle/>
        <a:p>
          <a:pPr>
            <a:defRPr b="1"/>
          </a:pPr>
          <a:endParaRPr lang="sv-SE"/>
        </a:p>
      </c:txPr>
    </c:legend>
    <c:plotVisOnly val="1"/>
    <c:dispBlanksAs val="gap"/>
    <c:showDLblsOverMax val="0"/>
  </c:chart>
  <c:spPr>
    <a:ln>
      <a:noFill/>
    </a:ln>
  </c:spPr>
  <c:txPr>
    <a:bodyPr/>
    <a:lstStyle/>
    <a:p>
      <a:pPr>
        <a:defRPr sz="1799"/>
      </a:pPr>
      <a:endParaRPr lang="sv-SE"/>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339036030193079"/>
          <c:y val="0.21798250622855417"/>
          <c:w val="0.80145618031493326"/>
          <c:h val="0.44215353091437015"/>
        </c:manualLayout>
      </c:layout>
      <c:barChart>
        <c:barDir val="col"/>
        <c:grouping val="clustered"/>
        <c:varyColors val="0"/>
        <c:ser>
          <c:idx val="0"/>
          <c:order val="0"/>
          <c:tx>
            <c:strRef>
              <c:f>[Droger2.xlsx]Data!$H$33</c:f>
              <c:strCache>
                <c:ptCount val="1"/>
                <c:pt idx="0">
                  <c:v>Pojke årskurs 2 gymnasiet</c:v>
                </c:pt>
              </c:strCache>
            </c:strRef>
          </c:tx>
          <c:spPr>
            <a:solidFill>
              <a:srgbClr val="FF6600"/>
            </a:solidFill>
          </c:spPr>
          <c:invertIfNegative val="0"/>
          <c:dPt>
            <c:idx val="23"/>
            <c:invertIfNegative val="0"/>
            <c:bubble3D val="0"/>
            <c:spPr>
              <a:solidFill>
                <a:srgbClr val="595959"/>
              </a:solidFill>
            </c:spPr>
          </c:dPt>
          <c:dLbls>
            <c:dLbl>
              <c:idx val="17"/>
              <c:numFmt formatCode="#,##0" sourceLinked="0"/>
              <c:spPr/>
              <c:txPr>
                <a:bodyPr/>
                <a:lstStyle/>
                <a:p>
                  <a:pPr>
                    <a:defRPr sz="1000" b="1">
                      <a:solidFill>
                        <a:sysClr val="windowText" lastClr="000000"/>
                      </a:solidFill>
                    </a:defRPr>
                  </a:pPr>
                  <a:endParaRPr lang="sv-SE"/>
                </a:p>
              </c:txPr>
              <c:dLblPos val="inEnd"/>
              <c:showLegendKey val="0"/>
              <c:showVal val="1"/>
              <c:showCatName val="0"/>
              <c:showSerName val="0"/>
              <c:showPercent val="0"/>
              <c:showBubbleSize val="0"/>
            </c:dLbl>
            <c:dLbl>
              <c:idx val="23"/>
              <c:numFmt formatCode="#,##0" sourceLinked="0"/>
              <c:spPr/>
              <c:txPr>
                <a:bodyPr/>
                <a:lstStyle/>
                <a:p>
                  <a:pPr>
                    <a:defRPr sz="1000" b="1">
                      <a:solidFill>
                        <a:schemeClr val="bg1"/>
                      </a:solidFill>
                    </a:defRPr>
                  </a:pPr>
                  <a:endParaRPr lang="sv-SE"/>
                </a:p>
              </c:txPr>
              <c:dLblPos val="inEnd"/>
              <c:showLegendKey val="0"/>
              <c:showVal val="1"/>
              <c:showCatName val="0"/>
              <c:showSerName val="0"/>
              <c:showPercent val="0"/>
              <c:showBubbleSize val="0"/>
            </c:dLbl>
            <c:numFmt formatCode="#,##0" sourceLinked="0"/>
            <c:spPr>
              <a:noFill/>
              <a:ln>
                <a:noFill/>
              </a:ln>
              <a:effectLst/>
            </c:spPr>
            <c:txPr>
              <a:bodyPr/>
              <a:lstStyle/>
              <a:p>
                <a:pPr>
                  <a:defRPr sz="1000" b="1"/>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[Droger2.xlsx]Data!$I$32:$AF$32</c:f>
              <c:strCache>
                <c:ptCount val="24"/>
                <c:pt idx="0">
                  <c:v>Botkyrka</c:v>
                </c:pt>
                <c:pt idx="1">
                  <c:v>Danderyd</c:v>
                </c:pt>
                <c:pt idx="2">
                  <c:v>Ekerö</c:v>
                </c:pt>
                <c:pt idx="3">
                  <c:v>Haninge</c:v>
                </c:pt>
                <c:pt idx="4">
                  <c:v>Järfälla</c:v>
                </c:pt>
                <c:pt idx="5">
                  <c:v>Lidingö</c:v>
                </c:pt>
                <c:pt idx="6">
                  <c:v>Nacka</c:v>
                </c:pt>
                <c:pt idx="7">
                  <c:v>Nynäshamn</c:v>
                </c:pt>
                <c:pt idx="8">
                  <c:v>Salem</c:v>
                </c:pt>
                <c:pt idx="9">
                  <c:v>Sigtuna</c:v>
                </c:pt>
                <c:pt idx="10">
                  <c:v>Sollentuna</c:v>
                </c:pt>
                <c:pt idx="11">
                  <c:v>Solna</c:v>
                </c:pt>
                <c:pt idx="12">
                  <c:v>Sundbyberg</c:v>
                </c:pt>
                <c:pt idx="13">
                  <c:v>Södertälje</c:v>
                </c:pt>
                <c:pt idx="14">
                  <c:v>Täby</c:v>
                </c:pt>
                <c:pt idx="15">
                  <c:v>Upplands Väsby</c:v>
                </c:pt>
                <c:pt idx="16">
                  <c:v>Upplands-Bro</c:v>
                </c:pt>
                <c:pt idx="17">
                  <c:v>Vallentuna</c:v>
                </c:pt>
                <c:pt idx="18">
                  <c:v>Vaxholm</c:v>
                </c:pt>
                <c:pt idx="19">
                  <c:v>Värmdö</c:v>
                </c:pt>
                <c:pt idx="20">
                  <c:v>Österåker</c:v>
                </c:pt>
                <c:pt idx="21">
                  <c:v>Total (exkl Stockholm)</c:v>
                </c:pt>
                <c:pt idx="22">
                  <c:v>Stockholm</c:v>
                </c:pt>
                <c:pt idx="23">
                  <c:v>Total (inkl Stockholm)</c:v>
                </c:pt>
              </c:strCache>
            </c:strRef>
          </c:cat>
          <c:val>
            <c:numRef>
              <c:f>[Droger2.xlsx]Data!$I$33:$AF$33</c:f>
              <c:numCache>
                <c:formatCode>0</c:formatCode>
                <c:ptCount val="24"/>
                <c:pt idx="0">
                  <c:v>28.278688524590162</c:v>
                </c:pt>
                <c:pt idx="1">
                  <c:v>50.675675675675677</c:v>
                </c:pt>
                <c:pt idx="2">
                  <c:v>50.980392156862742</c:v>
                </c:pt>
                <c:pt idx="3">
                  <c:v>31.349206349206348</c:v>
                </c:pt>
                <c:pt idx="4">
                  <c:v>31.363636363636367</c:v>
                </c:pt>
                <c:pt idx="5">
                  <c:v>48</c:v>
                </c:pt>
                <c:pt idx="6">
                  <c:v>48.75</c:v>
                </c:pt>
                <c:pt idx="7">
                  <c:v>40</c:v>
                </c:pt>
                <c:pt idx="8">
                  <c:v>42.307692307692307</c:v>
                </c:pt>
                <c:pt idx="9">
                  <c:v>44.845360824742272</c:v>
                </c:pt>
                <c:pt idx="10">
                  <c:v>32.462686567164177</c:v>
                </c:pt>
                <c:pt idx="11">
                  <c:v>32.20338983050847</c:v>
                </c:pt>
                <c:pt idx="12">
                  <c:v>27.397260273972602</c:v>
                </c:pt>
                <c:pt idx="13">
                  <c:v>28.937728937728942</c:v>
                </c:pt>
                <c:pt idx="14">
                  <c:v>53.225806451612897</c:v>
                </c:pt>
                <c:pt idx="15">
                  <c:v>29.323308270676691</c:v>
                </c:pt>
                <c:pt idx="16">
                  <c:v>28.04878048780488</c:v>
                </c:pt>
                <c:pt idx="17">
                  <c:v>32.608695652173914</c:v>
                </c:pt>
                <c:pt idx="18">
                  <c:v>51.724137931034484</c:v>
                </c:pt>
                <c:pt idx="19">
                  <c:v>44.852941176470587</c:v>
                </c:pt>
                <c:pt idx="20">
                  <c:v>51.094890510948908</c:v>
                </c:pt>
                <c:pt idx="21">
                  <c:v>39.004767580452921</c:v>
                </c:pt>
                <c:pt idx="22">
                  <c:v>38.40749414519906</c:v>
                </c:pt>
                <c:pt idx="23">
                  <c:v>38.772536878528499</c:v>
                </c:pt>
              </c:numCache>
            </c:numRef>
          </c:val>
        </c:ser>
        <c:ser>
          <c:idx val="1"/>
          <c:order val="1"/>
          <c:tx>
            <c:strRef>
              <c:f>[Droger2.xlsx]Data!$H$34</c:f>
              <c:strCache>
                <c:ptCount val="1"/>
                <c:pt idx="0">
                  <c:v>Flicka årskurs 2 gymnasiet</c:v>
                </c:pt>
              </c:strCache>
            </c:strRef>
          </c:tx>
          <c:spPr>
            <a:solidFill>
              <a:srgbClr val="FFC000"/>
            </a:solidFill>
          </c:spPr>
          <c:invertIfNegative val="0"/>
          <c:dPt>
            <c:idx val="23"/>
            <c:invertIfNegative val="0"/>
            <c:bubble3D val="0"/>
            <c:spPr>
              <a:solidFill>
                <a:srgbClr val="A6A6A6"/>
              </a:solidFill>
            </c:spPr>
          </c:dPt>
          <c:dLbls>
            <c:numFmt formatCode="#,##0" sourceLinked="0"/>
            <c:spPr>
              <a:noFill/>
              <a:ln>
                <a:noFill/>
              </a:ln>
              <a:effectLst/>
            </c:spPr>
            <c:txPr>
              <a:bodyPr/>
              <a:lstStyle/>
              <a:p>
                <a:pPr>
                  <a:defRPr sz="1000" b="1"/>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[Droger2.xlsx]Data!$I$32:$AF$32</c:f>
              <c:strCache>
                <c:ptCount val="24"/>
                <c:pt idx="0">
                  <c:v>Botkyrka</c:v>
                </c:pt>
                <c:pt idx="1">
                  <c:v>Danderyd</c:v>
                </c:pt>
                <c:pt idx="2">
                  <c:v>Ekerö</c:v>
                </c:pt>
                <c:pt idx="3">
                  <c:v>Haninge</c:v>
                </c:pt>
                <c:pt idx="4">
                  <c:v>Järfälla</c:v>
                </c:pt>
                <c:pt idx="5">
                  <c:v>Lidingö</c:v>
                </c:pt>
                <c:pt idx="6">
                  <c:v>Nacka</c:v>
                </c:pt>
                <c:pt idx="7">
                  <c:v>Nynäshamn</c:v>
                </c:pt>
                <c:pt idx="8">
                  <c:v>Salem</c:v>
                </c:pt>
                <c:pt idx="9">
                  <c:v>Sigtuna</c:v>
                </c:pt>
                <c:pt idx="10">
                  <c:v>Sollentuna</c:v>
                </c:pt>
                <c:pt idx="11">
                  <c:v>Solna</c:v>
                </c:pt>
                <c:pt idx="12">
                  <c:v>Sundbyberg</c:v>
                </c:pt>
                <c:pt idx="13">
                  <c:v>Södertälje</c:v>
                </c:pt>
                <c:pt idx="14">
                  <c:v>Täby</c:v>
                </c:pt>
                <c:pt idx="15">
                  <c:v>Upplands Väsby</c:v>
                </c:pt>
                <c:pt idx="16">
                  <c:v>Upplands-Bro</c:v>
                </c:pt>
                <c:pt idx="17">
                  <c:v>Vallentuna</c:v>
                </c:pt>
                <c:pt idx="18">
                  <c:v>Vaxholm</c:v>
                </c:pt>
                <c:pt idx="19">
                  <c:v>Värmdö</c:v>
                </c:pt>
                <c:pt idx="20">
                  <c:v>Österåker</c:v>
                </c:pt>
                <c:pt idx="21">
                  <c:v>Total (exkl Stockholm)</c:v>
                </c:pt>
                <c:pt idx="22">
                  <c:v>Stockholm</c:v>
                </c:pt>
                <c:pt idx="23">
                  <c:v>Total (inkl Stockholm)</c:v>
                </c:pt>
              </c:strCache>
            </c:strRef>
          </c:cat>
          <c:val>
            <c:numRef>
              <c:f>[Droger2.xlsx]Data!$I$34:$AF$34</c:f>
              <c:numCache>
                <c:formatCode>0</c:formatCode>
                <c:ptCount val="24"/>
                <c:pt idx="0">
                  <c:v>25.301204819277107</c:v>
                </c:pt>
                <c:pt idx="1">
                  <c:v>62.280701754385973</c:v>
                </c:pt>
                <c:pt idx="2">
                  <c:v>40.909090909090914</c:v>
                </c:pt>
                <c:pt idx="3">
                  <c:v>34.841628959276015</c:v>
                </c:pt>
                <c:pt idx="4">
                  <c:v>32.568807339449542</c:v>
                </c:pt>
                <c:pt idx="5">
                  <c:v>59.235668789808912</c:v>
                </c:pt>
                <c:pt idx="6">
                  <c:v>53.46534653465347</c:v>
                </c:pt>
                <c:pt idx="7">
                  <c:v>47.368421052631575</c:v>
                </c:pt>
                <c:pt idx="8">
                  <c:v>46.153846153846153</c:v>
                </c:pt>
                <c:pt idx="9">
                  <c:v>37.349397590361441</c:v>
                </c:pt>
                <c:pt idx="10">
                  <c:v>41.090909090909086</c:v>
                </c:pt>
                <c:pt idx="11">
                  <c:v>44.274809160305345</c:v>
                </c:pt>
                <c:pt idx="12">
                  <c:v>37.179487179487182</c:v>
                </c:pt>
                <c:pt idx="13">
                  <c:v>31.379310344827587</c:v>
                </c:pt>
                <c:pt idx="14">
                  <c:v>46.231155778894475</c:v>
                </c:pt>
                <c:pt idx="15">
                  <c:v>39.682539682539684</c:v>
                </c:pt>
                <c:pt idx="16">
                  <c:v>34.146341463414636</c:v>
                </c:pt>
                <c:pt idx="17">
                  <c:v>42.708333333333329</c:v>
                </c:pt>
                <c:pt idx="18">
                  <c:v>37.837837837837839</c:v>
                </c:pt>
                <c:pt idx="19">
                  <c:v>49.635036496350367</c:v>
                </c:pt>
                <c:pt idx="20">
                  <c:v>47.142857142857139</c:v>
                </c:pt>
                <c:pt idx="21">
                  <c:v>41.594827586206897</c:v>
                </c:pt>
                <c:pt idx="22">
                  <c:v>44.600938967136152</c:v>
                </c:pt>
                <c:pt idx="23">
                  <c:v>42.785422089996281</c:v>
                </c:pt>
              </c:numCache>
            </c:numRef>
          </c:val>
        </c:ser>
        <c:dLbls>
          <c:showLegendKey val="0"/>
          <c:showVal val="0"/>
          <c:showCatName val="0"/>
          <c:showSerName val="0"/>
          <c:showPercent val="0"/>
          <c:showBubbleSize val="0"/>
        </c:dLbls>
        <c:gapWidth val="75"/>
        <c:axId val="427160304"/>
        <c:axId val="427160696"/>
      </c:barChart>
      <c:catAx>
        <c:axId val="427160304"/>
        <c:scaling>
          <c:orientation val="minMax"/>
        </c:scaling>
        <c:delete val="0"/>
        <c:axPos val="b"/>
        <c:numFmt formatCode="General" sourceLinked="1"/>
        <c:majorTickMark val="out"/>
        <c:minorTickMark val="none"/>
        <c:tickLblPos val="nextTo"/>
        <c:txPr>
          <a:bodyPr/>
          <a:lstStyle/>
          <a:p>
            <a:pPr>
              <a:defRPr sz="1200"/>
            </a:pPr>
            <a:endParaRPr lang="sv-SE"/>
          </a:p>
        </c:txPr>
        <c:crossAx val="427160696"/>
        <c:crosses val="autoZero"/>
        <c:auto val="1"/>
        <c:lblAlgn val="ctr"/>
        <c:lblOffset val="100"/>
        <c:noMultiLvlLbl val="0"/>
      </c:catAx>
      <c:valAx>
        <c:axId val="427160696"/>
        <c:scaling>
          <c:orientation val="minMax"/>
          <c:max val="100"/>
          <c:min val="0"/>
        </c:scaling>
        <c:delete val="0"/>
        <c:axPos val="l"/>
        <c:majorGridlines>
          <c:spPr>
            <a:ln>
              <a:solidFill>
                <a:srgbClr val="F2F2F2"/>
              </a:solidFill>
            </a:ln>
          </c:spPr>
        </c:majorGridlines>
        <c:numFmt formatCode="0" sourceLinked="1"/>
        <c:majorTickMark val="out"/>
        <c:minorTickMark val="none"/>
        <c:tickLblPos val="nextTo"/>
        <c:txPr>
          <a:bodyPr/>
          <a:lstStyle/>
          <a:p>
            <a:pPr>
              <a:defRPr sz="1000"/>
            </a:pPr>
            <a:endParaRPr lang="sv-SE"/>
          </a:p>
        </c:txPr>
        <c:crossAx val="427160304"/>
        <c:crosses val="autoZero"/>
        <c:crossBetween val="between"/>
      </c:valAx>
      <c:spPr>
        <a:noFill/>
        <a:ln w="25392">
          <a:noFill/>
        </a:ln>
      </c:spPr>
    </c:plotArea>
    <c:legend>
      <c:legendPos val="t"/>
      <c:legendEntry>
        <c:idx val="0"/>
        <c:txPr>
          <a:bodyPr/>
          <a:lstStyle/>
          <a:p>
            <a:pPr>
              <a:defRPr sz="1200" b="1"/>
            </a:pPr>
            <a:endParaRPr lang="sv-SE"/>
          </a:p>
        </c:txPr>
      </c:legendEntry>
      <c:legendEntry>
        <c:idx val="1"/>
        <c:txPr>
          <a:bodyPr/>
          <a:lstStyle/>
          <a:p>
            <a:pPr>
              <a:defRPr sz="1200" b="1"/>
            </a:pPr>
            <a:endParaRPr lang="sv-SE"/>
          </a:p>
        </c:txPr>
      </c:legendEntry>
      <c:layout>
        <c:manualLayout>
          <c:xMode val="edge"/>
          <c:yMode val="edge"/>
          <c:x val="0.26696811255395231"/>
          <c:y val="0.17504272696484968"/>
          <c:w val="0.46606366729945786"/>
          <c:h val="3.6474618476426302E-2"/>
        </c:manualLayout>
      </c:layout>
      <c:overlay val="0"/>
      <c:txPr>
        <a:bodyPr/>
        <a:lstStyle/>
        <a:p>
          <a:pPr>
            <a:defRPr b="1"/>
          </a:pPr>
          <a:endParaRPr lang="sv-SE"/>
        </a:p>
      </c:txPr>
    </c:legend>
    <c:plotVisOnly val="1"/>
    <c:dispBlanksAs val="gap"/>
    <c:showDLblsOverMax val="0"/>
  </c:chart>
  <c:spPr>
    <a:ln>
      <a:noFill/>
    </a:ln>
  </c:spPr>
  <c:txPr>
    <a:bodyPr/>
    <a:lstStyle/>
    <a:p>
      <a:pPr>
        <a:defRPr sz="1799"/>
      </a:pPr>
      <a:endParaRPr lang="sv-SE"/>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212564294400723E-2"/>
          <c:y val="0.24910324772137143"/>
          <c:w val="0.88007020144458414"/>
          <c:h val="0.62563787587804065"/>
        </c:manualLayout>
      </c:layout>
      <c:barChart>
        <c:barDir val="col"/>
        <c:grouping val="clustered"/>
        <c:varyColors val="0"/>
        <c:ser>
          <c:idx val="0"/>
          <c:order val="0"/>
          <c:tx>
            <c:strRef>
              <c:f>'[Länsövergripande diagram.xlsx]Data'!$C$13</c:f>
              <c:strCache>
                <c:ptCount val="1"/>
                <c:pt idx="0">
                  <c:v>Åk 9 - Totalt</c:v>
                </c:pt>
              </c:strCache>
            </c:strRef>
          </c:tx>
          <c:spPr>
            <a:solidFill>
              <a:srgbClr val="3D5185"/>
            </a:solidFill>
            <a:ln>
              <a:noFill/>
            </a:ln>
          </c:spPr>
          <c:invertIfNegative val="0"/>
          <c:dPt>
            <c:idx val="1"/>
            <c:invertIfNegative val="0"/>
            <c:bubble3D val="0"/>
            <c:spPr>
              <a:solidFill>
                <a:srgbClr val="3D5185"/>
              </a:solidFill>
              <a:ln>
                <a:noFill/>
                <a:prstDash val="solid"/>
              </a:ln>
            </c:spPr>
          </c:dPt>
          <c:dLbls>
            <c:dLbl>
              <c:idx val="19"/>
              <c:spPr/>
              <c:txPr>
                <a:bodyPr/>
                <a:lstStyle/>
                <a:p>
                  <a:pPr>
                    <a:defRPr sz="1000">
                      <a:solidFill>
                        <a:schemeClr val="bg1"/>
                      </a:solidFill>
                      <a:latin typeface="Gill Sans MT"/>
                    </a:defRPr>
                  </a:pPr>
                  <a:endParaRPr lang="sv-SE"/>
                </a:p>
              </c:txPr>
              <c:dLblPos val="outEnd"/>
              <c:showLegendKey val="0"/>
              <c:showVal val="1"/>
              <c:showCatName val="0"/>
              <c:showSerName val="0"/>
              <c:showPercent val="0"/>
              <c:showBubbleSize val="0"/>
            </c:dLbl>
            <c:spPr>
              <a:noFill/>
              <a:ln>
                <a:noFill/>
              </a:ln>
              <a:effectLst/>
            </c:spPr>
            <c:txPr>
              <a:bodyPr/>
              <a:lstStyle/>
              <a:p>
                <a:pPr>
                  <a:defRPr sz="1000">
                    <a:latin typeface="Gill Sans MT"/>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'[Länsövergripande diagram.xlsx]Data'!$D$12:$I$12</c:f>
              <c:strCache>
                <c:ptCount val="6"/>
                <c:pt idx="0">
                  <c:v>Hemma</c:v>
                </c:pt>
                <c:pt idx="1">
                  <c:v>Hemma hos någon annan</c:v>
                </c:pt>
                <c:pt idx="2">
                  <c:v>Utomhus på gatan, i en park eller annan öppen plats</c:v>
                </c:pt>
                <c:pt idx="3">
                  <c:v>På offentlig lokal (t.ex. bar, pub, klubb)</c:v>
                </c:pt>
                <c:pt idx="4">
                  <c:v>På restaurang</c:v>
                </c:pt>
                <c:pt idx="5">
                  <c:v>Annan plats</c:v>
                </c:pt>
              </c:strCache>
            </c:strRef>
          </c:cat>
          <c:val>
            <c:numRef>
              <c:f>'[Länsövergripande diagram.xlsx]Data'!$D$13:$I$13</c:f>
              <c:numCache>
                <c:formatCode>0</c:formatCode>
                <c:ptCount val="6"/>
                <c:pt idx="0">
                  <c:v>24.844270606982473</c:v>
                </c:pt>
                <c:pt idx="1">
                  <c:v>61.002462697377958</c:v>
                </c:pt>
                <c:pt idx="2">
                  <c:v>13.573808489062728</c:v>
                </c:pt>
                <c:pt idx="3">
                  <c:v>5.1716644936983922</c:v>
                </c:pt>
                <c:pt idx="4">
                  <c:v>3.7085325220918439</c:v>
                </c:pt>
                <c:pt idx="5">
                  <c:v>5.1861509488628128</c:v>
                </c:pt>
              </c:numCache>
            </c:numRef>
          </c:val>
        </c:ser>
        <c:ser>
          <c:idx val="1"/>
          <c:order val="1"/>
          <c:tx>
            <c:strRef>
              <c:f>'[Länsövergripande diagram.xlsx]Data'!$C$14</c:f>
              <c:strCache>
                <c:ptCount val="1"/>
                <c:pt idx="0">
                  <c:v>Åk 9 - Pojkar</c:v>
                </c:pt>
              </c:strCache>
            </c:strRef>
          </c:tx>
          <c:spPr>
            <a:solidFill>
              <a:srgbClr val="97A7D0"/>
            </a:solidFill>
            <a:ln>
              <a:noFill/>
            </a:ln>
          </c:spPr>
          <c:invertIfNegative val="0"/>
          <c:dLbls>
            <c:spPr>
              <a:noFill/>
              <a:ln>
                <a:noFill/>
              </a:ln>
              <a:effectLst/>
            </c:spPr>
            <c:txPr>
              <a:bodyPr/>
              <a:lstStyle/>
              <a:p>
                <a:pPr>
                  <a:defRPr sz="1000">
                    <a:latin typeface="Gill Sans MT"/>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'[Länsövergripande diagram.xlsx]Data'!$D$12:$I$12</c:f>
              <c:strCache>
                <c:ptCount val="6"/>
                <c:pt idx="0">
                  <c:v>Hemma</c:v>
                </c:pt>
                <c:pt idx="1">
                  <c:v>Hemma hos någon annan</c:v>
                </c:pt>
                <c:pt idx="2">
                  <c:v>Utomhus på gatan, i en park eller annan öppen plats</c:v>
                </c:pt>
                <c:pt idx="3">
                  <c:v>På offentlig lokal (t.ex. bar, pub, klubb)</c:v>
                </c:pt>
                <c:pt idx="4">
                  <c:v>På restaurang</c:v>
                </c:pt>
                <c:pt idx="5">
                  <c:v>Annan plats</c:v>
                </c:pt>
              </c:strCache>
            </c:strRef>
          </c:cat>
          <c:val>
            <c:numRef>
              <c:f>'[Länsövergripande diagram.xlsx]Data'!$D$14:$I$14</c:f>
              <c:numCache>
                <c:formatCode>0</c:formatCode>
                <c:ptCount val="6"/>
                <c:pt idx="0">
                  <c:v>27.989902177343012</c:v>
                </c:pt>
                <c:pt idx="1">
                  <c:v>53.518460082044804</c:v>
                </c:pt>
                <c:pt idx="2">
                  <c:v>15.241401072893657</c:v>
                </c:pt>
                <c:pt idx="3">
                  <c:v>5.2382455033133484</c:v>
                </c:pt>
                <c:pt idx="4">
                  <c:v>3.8497948879772799</c:v>
                </c:pt>
                <c:pt idx="5">
                  <c:v>6.721363206058693</c:v>
                </c:pt>
              </c:numCache>
            </c:numRef>
          </c:val>
        </c:ser>
        <c:ser>
          <c:idx val="2"/>
          <c:order val="2"/>
          <c:tx>
            <c:strRef>
              <c:f>'[Länsövergripande diagram.xlsx]Data'!$C$15</c:f>
              <c:strCache>
                <c:ptCount val="1"/>
                <c:pt idx="0">
                  <c:v>Åk 9 - Flickor</c:v>
                </c:pt>
              </c:strCache>
            </c:strRef>
          </c:tx>
          <c:spPr>
            <a:solidFill>
              <a:srgbClr val="DCE2EF"/>
            </a:solidFill>
          </c:spPr>
          <c:invertIfNegative val="0"/>
          <c:dLbls>
            <c:spPr>
              <a:noFill/>
              <a:ln>
                <a:noFill/>
              </a:ln>
              <a:effectLst/>
            </c:spPr>
            <c:txPr>
              <a:bodyPr/>
              <a:lstStyle/>
              <a:p>
                <a:pPr>
                  <a:defRPr sz="1000">
                    <a:latin typeface="Gill Sans MT"/>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'[Länsövergripande diagram.xlsx]Data'!$D$12:$I$12</c:f>
              <c:strCache>
                <c:ptCount val="6"/>
                <c:pt idx="0">
                  <c:v>Hemma</c:v>
                </c:pt>
                <c:pt idx="1">
                  <c:v>Hemma hos någon annan</c:v>
                </c:pt>
                <c:pt idx="2">
                  <c:v>Utomhus på gatan, i en park eller annan öppen plats</c:v>
                </c:pt>
                <c:pt idx="3">
                  <c:v>På offentlig lokal (t.ex. bar, pub, klubb)</c:v>
                </c:pt>
                <c:pt idx="4">
                  <c:v>På restaurang</c:v>
                </c:pt>
                <c:pt idx="5">
                  <c:v>Annan plats</c:v>
                </c:pt>
              </c:strCache>
            </c:strRef>
          </c:cat>
          <c:val>
            <c:numRef>
              <c:f>'[Länsövergripande diagram.xlsx]Data'!$D$15:$I$15</c:f>
              <c:numCache>
                <c:formatCode>0</c:formatCode>
                <c:ptCount val="6"/>
                <c:pt idx="0">
                  <c:v>22.099915325994921</c:v>
                </c:pt>
                <c:pt idx="1">
                  <c:v>67.513406717471071</c:v>
                </c:pt>
                <c:pt idx="2">
                  <c:v>11.910810047981936</c:v>
                </c:pt>
                <c:pt idx="3">
                  <c:v>5.0804403048264186</c:v>
                </c:pt>
                <c:pt idx="4">
                  <c:v>3.5563082133784931</c:v>
                </c:pt>
                <c:pt idx="5">
                  <c:v>3.8385548969799608</c:v>
                </c:pt>
              </c:numCache>
            </c:numRef>
          </c:val>
        </c:ser>
        <c:dLbls>
          <c:showLegendKey val="0"/>
          <c:showVal val="0"/>
          <c:showCatName val="0"/>
          <c:showSerName val="0"/>
          <c:showPercent val="0"/>
          <c:showBubbleSize val="0"/>
        </c:dLbls>
        <c:gapWidth val="75"/>
        <c:axId val="426704456"/>
        <c:axId val="427161088"/>
      </c:barChart>
      <c:catAx>
        <c:axId val="426704456"/>
        <c:scaling>
          <c:orientation val="minMax"/>
        </c:scaling>
        <c:delete val="0"/>
        <c:axPos val="b"/>
        <c:numFmt formatCode="General" sourceLinked="1"/>
        <c:majorTickMark val="out"/>
        <c:minorTickMark val="none"/>
        <c:tickLblPos val="nextTo"/>
        <c:txPr>
          <a:bodyPr/>
          <a:lstStyle/>
          <a:p>
            <a:pPr>
              <a:defRPr sz="1200">
                <a:latin typeface="Arial" pitchFamily="34" charset="0"/>
                <a:cs typeface="Arial" pitchFamily="34" charset="0"/>
              </a:defRPr>
            </a:pPr>
            <a:endParaRPr lang="sv-SE"/>
          </a:p>
        </c:txPr>
        <c:crossAx val="427161088"/>
        <c:crosses val="autoZero"/>
        <c:auto val="1"/>
        <c:lblAlgn val="ctr"/>
        <c:lblOffset val="100"/>
        <c:noMultiLvlLbl val="0"/>
      </c:catAx>
      <c:valAx>
        <c:axId val="427161088"/>
        <c:scaling>
          <c:orientation val="minMax"/>
          <c:max val="100"/>
          <c:min val="0"/>
        </c:scaling>
        <c:delete val="0"/>
        <c:axPos val="l"/>
        <c:majorGridlines>
          <c:spPr>
            <a:ln>
              <a:solidFill>
                <a:schemeClr val="bg1">
                  <a:lumMod val="65000"/>
                </a:schemeClr>
              </a:solidFill>
            </a:ln>
          </c:spPr>
        </c:majorGridlines>
        <c:numFmt formatCode="0" sourceLinked="1"/>
        <c:majorTickMark val="out"/>
        <c:minorTickMark val="none"/>
        <c:tickLblPos val="nextTo"/>
        <c:txPr>
          <a:bodyPr/>
          <a:lstStyle/>
          <a:p>
            <a:pPr>
              <a:defRPr sz="1000">
                <a:latin typeface="Arial" pitchFamily="34" charset="0"/>
                <a:cs typeface="Arial" pitchFamily="34" charset="0"/>
              </a:defRPr>
            </a:pPr>
            <a:endParaRPr lang="sv-SE"/>
          </a:p>
        </c:txPr>
        <c:crossAx val="426704456"/>
        <c:crosses val="autoZero"/>
        <c:crossBetween val="between"/>
      </c:valAx>
      <c:spPr>
        <a:noFill/>
        <a:ln w="25392">
          <a:noFill/>
        </a:ln>
      </c:spPr>
    </c:plotArea>
    <c:legend>
      <c:legendPos val="t"/>
      <c:layout>
        <c:manualLayout>
          <c:xMode val="edge"/>
          <c:yMode val="edge"/>
          <c:x val="0.32543339387840436"/>
          <c:y val="0.18116224210942464"/>
          <c:w val="0.34913310467125724"/>
          <c:h val="6.1694031746104681E-2"/>
        </c:manualLayout>
      </c:layout>
      <c:overlay val="0"/>
      <c:txPr>
        <a:bodyPr/>
        <a:lstStyle/>
        <a:p>
          <a:pPr>
            <a:defRPr sz="1100">
              <a:latin typeface="Gill Sans MT"/>
            </a:defRPr>
          </a:pPr>
          <a:endParaRPr lang="sv-SE"/>
        </a:p>
      </c:txPr>
    </c:legend>
    <c:plotVisOnly val="1"/>
    <c:dispBlanksAs val="gap"/>
    <c:showDLblsOverMax val="0"/>
  </c:chart>
  <c:spPr>
    <a:ln>
      <a:noFill/>
    </a:ln>
  </c:spPr>
  <c:txPr>
    <a:bodyPr/>
    <a:lstStyle/>
    <a:p>
      <a:pPr>
        <a:defRPr sz="1799"/>
      </a:pPr>
      <a:endParaRPr lang="sv-SE"/>
    </a:p>
  </c:txPr>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212564294400723E-2"/>
          <c:y val="0.24910324772137143"/>
          <c:w val="0.88007020144458414"/>
          <c:h val="0.62563787587804065"/>
        </c:manualLayout>
      </c:layout>
      <c:barChart>
        <c:barDir val="col"/>
        <c:grouping val="clustered"/>
        <c:varyColors val="0"/>
        <c:ser>
          <c:idx val="0"/>
          <c:order val="0"/>
          <c:tx>
            <c:strRef>
              <c:f>'[Länsövergripande diagram.xlsx]Data'!$C$44</c:f>
              <c:strCache>
                <c:ptCount val="1"/>
                <c:pt idx="0">
                  <c:v>Åk 2 gymn - Totalt</c:v>
                </c:pt>
              </c:strCache>
            </c:strRef>
          </c:tx>
          <c:spPr>
            <a:solidFill>
              <a:srgbClr val="CC3300"/>
            </a:solidFill>
            <a:ln>
              <a:solidFill>
                <a:schemeClr val="bg2">
                  <a:lumMod val="75000"/>
                </a:schemeClr>
              </a:solidFill>
            </a:ln>
          </c:spPr>
          <c:invertIfNegative val="0"/>
          <c:dPt>
            <c:idx val="1"/>
            <c:invertIfNegative val="0"/>
            <c:bubble3D val="0"/>
            <c:spPr>
              <a:solidFill>
                <a:srgbClr val="CC3300"/>
              </a:solidFill>
              <a:ln>
                <a:solidFill>
                  <a:schemeClr val="bg2">
                    <a:lumMod val="75000"/>
                  </a:schemeClr>
                </a:solidFill>
                <a:prstDash val="solid"/>
              </a:ln>
            </c:spPr>
          </c:dPt>
          <c:dLbls>
            <c:dLbl>
              <c:idx val="19"/>
              <c:spPr/>
              <c:txPr>
                <a:bodyPr/>
                <a:lstStyle/>
                <a:p>
                  <a:pPr>
                    <a:defRPr sz="1000">
                      <a:solidFill>
                        <a:schemeClr val="bg1"/>
                      </a:solidFill>
                      <a:latin typeface="Gill Sans MT"/>
                    </a:defRPr>
                  </a:pPr>
                  <a:endParaRPr lang="sv-SE"/>
                </a:p>
              </c:txPr>
              <c:dLblPos val="outEnd"/>
              <c:showLegendKey val="0"/>
              <c:showVal val="1"/>
              <c:showCatName val="0"/>
              <c:showSerName val="0"/>
              <c:showPercent val="0"/>
              <c:showBubbleSize val="0"/>
            </c:dLbl>
            <c:spPr>
              <a:noFill/>
              <a:ln>
                <a:noFill/>
              </a:ln>
              <a:effectLst/>
            </c:spPr>
            <c:txPr>
              <a:bodyPr/>
              <a:lstStyle/>
              <a:p>
                <a:pPr>
                  <a:defRPr sz="1000">
                    <a:latin typeface="Gill Sans MT"/>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'[Länsövergripande diagram.xlsx]Data'!$D$43:$I$43</c:f>
              <c:strCache>
                <c:ptCount val="6"/>
                <c:pt idx="0">
                  <c:v>Hemma</c:v>
                </c:pt>
                <c:pt idx="1">
                  <c:v>Hemma hos någon annan</c:v>
                </c:pt>
                <c:pt idx="2">
                  <c:v>Utomhus på gatan, i en park eller annan öppen plats</c:v>
                </c:pt>
                <c:pt idx="3">
                  <c:v>På offentlig lokal (t.ex. bar, pub, klubb)</c:v>
                </c:pt>
                <c:pt idx="4">
                  <c:v>På restaurang</c:v>
                </c:pt>
                <c:pt idx="5">
                  <c:v>Annan plats</c:v>
                </c:pt>
              </c:strCache>
            </c:strRef>
          </c:cat>
          <c:val>
            <c:numRef>
              <c:f>'[Länsövergripande diagram.xlsx]Data'!$D$44:$I$44</c:f>
              <c:numCache>
                <c:formatCode>0</c:formatCode>
                <c:ptCount val="6"/>
                <c:pt idx="0">
                  <c:v>15.244979919678714</c:v>
                </c:pt>
                <c:pt idx="1">
                  <c:v>67.277108433734938</c:v>
                </c:pt>
                <c:pt idx="2">
                  <c:v>7.3734939759036138</c:v>
                </c:pt>
                <c:pt idx="3">
                  <c:v>15.887550200803213</c:v>
                </c:pt>
                <c:pt idx="4">
                  <c:v>5.0120481927710836</c:v>
                </c:pt>
                <c:pt idx="5">
                  <c:v>5.1566265060240966</c:v>
                </c:pt>
              </c:numCache>
            </c:numRef>
          </c:val>
        </c:ser>
        <c:ser>
          <c:idx val="1"/>
          <c:order val="1"/>
          <c:tx>
            <c:strRef>
              <c:f>'[Länsövergripande diagram.xlsx]Data'!$C$45</c:f>
              <c:strCache>
                <c:ptCount val="1"/>
                <c:pt idx="0">
                  <c:v>Åk 2 gymn - Pojkar</c:v>
                </c:pt>
              </c:strCache>
            </c:strRef>
          </c:tx>
          <c:spPr>
            <a:solidFill>
              <a:srgbClr val="FF6600"/>
            </a:solidFill>
          </c:spPr>
          <c:invertIfNegative val="0"/>
          <c:dLbls>
            <c:spPr>
              <a:noFill/>
              <a:ln>
                <a:noFill/>
              </a:ln>
              <a:effectLst/>
            </c:spPr>
            <c:txPr>
              <a:bodyPr/>
              <a:lstStyle/>
              <a:p>
                <a:pPr>
                  <a:defRPr sz="1000">
                    <a:latin typeface="Gill Sans MT"/>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'[Länsövergripande diagram.xlsx]Data'!$D$43:$I$43</c:f>
              <c:strCache>
                <c:ptCount val="6"/>
                <c:pt idx="0">
                  <c:v>Hemma</c:v>
                </c:pt>
                <c:pt idx="1">
                  <c:v>Hemma hos någon annan</c:v>
                </c:pt>
                <c:pt idx="2">
                  <c:v>Utomhus på gatan, i en park eller annan öppen plats</c:v>
                </c:pt>
                <c:pt idx="3">
                  <c:v>På offentlig lokal (t.ex. bar, pub, klubb)</c:v>
                </c:pt>
                <c:pt idx="4">
                  <c:v>På restaurang</c:v>
                </c:pt>
                <c:pt idx="5">
                  <c:v>Annan plats</c:v>
                </c:pt>
              </c:strCache>
            </c:strRef>
          </c:cat>
          <c:val>
            <c:numRef>
              <c:f>'[Länsövergripande diagram.xlsx]Data'!$D$45:$I$45</c:f>
              <c:numCache>
                <c:formatCode>0</c:formatCode>
                <c:ptCount val="6"/>
                <c:pt idx="0">
                  <c:v>16.5625</c:v>
                </c:pt>
                <c:pt idx="1">
                  <c:v>64.826388888888886</c:v>
                </c:pt>
                <c:pt idx="2">
                  <c:v>8.8888888888888893</c:v>
                </c:pt>
                <c:pt idx="3">
                  <c:v>14.791666666666666</c:v>
                </c:pt>
                <c:pt idx="4">
                  <c:v>4.895833333333333</c:v>
                </c:pt>
                <c:pt idx="5">
                  <c:v>5.625</c:v>
                </c:pt>
              </c:numCache>
            </c:numRef>
          </c:val>
        </c:ser>
        <c:ser>
          <c:idx val="2"/>
          <c:order val="2"/>
          <c:tx>
            <c:strRef>
              <c:f>'[Länsövergripande diagram.xlsx]Data'!$C$46</c:f>
              <c:strCache>
                <c:ptCount val="1"/>
                <c:pt idx="0">
                  <c:v>Åk 2 gymn - Flickor</c:v>
                </c:pt>
              </c:strCache>
            </c:strRef>
          </c:tx>
          <c:spPr>
            <a:solidFill>
              <a:srgbClr val="FFC000"/>
            </a:solidFill>
          </c:spPr>
          <c:invertIfNegative val="0"/>
          <c:dLbls>
            <c:spPr>
              <a:noFill/>
              <a:ln>
                <a:noFill/>
              </a:ln>
              <a:effectLst/>
            </c:spPr>
            <c:txPr>
              <a:bodyPr/>
              <a:lstStyle/>
              <a:p>
                <a:pPr>
                  <a:defRPr sz="1000">
                    <a:latin typeface="Gill Sans MT"/>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'[Länsövergripande diagram.xlsx]Data'!$D$43:$I$43</c:f>
              <c:strCache>
                <c:ptCount val="6"/>
                <c:pt idx="0">
                  <c:v>Hemma</c:v>
                </c:pt>
                <c:pt idx="1">
                  <c:v>Hemma hos någon annan</c:v>
                </c:pt>
                <c:pt idx="2">
                  <c:v>Utomhus på gatan, i en park eller annan öppen plats</c:v>
                </c:pt>
                <c:pt idx="3">
                  <c:v>På offentlig lokal (t.ex. bar, pub, klubb)</c:v>
                </c:pt>
                <c:pt idx="4">
                  <c:v>På restaurang</c:v>
                </c:pt>
                <c:pt idx="5">
                  <c:v>Annan plats</c:v>
                </c:pt>
              </c:strCache>
            </c:strRef>
          </c:cat>
          <c:val>
            <c:numRef>
              <c:f>'[Länsövergripande diagram.xlsx]Data'!$D$46:$I$46</c:f>
              <c:numCache>
                <c:formatCode>0</c:formatCode>
                <c:ptCount val="6"/>
                <c:pt idx="0">
                  <c:v>13.948431189810501</c:v>
                </c:pt>
                <c:pt idx="1">
                  <c:v>69.462566014290147</c:v>
                </c:pt>
                <c:pt idx="2">
                  <c:v>6.0888474681578133</c:v>
                </c:pt>
                <c:pt idx="3">
                  <c:v>16.899658278968623</c:v>
                </c:pt>
                <c:pt idx="4">
                  <c:v>5.1258154706430563</c:v>
                </c:pt>
                <c:pt idx="5">
                  <c:v>4.8151599875737805</c:v>
                </c:pt>
              </c:numCache>
            </c:numRef>
          </c:val>
        </c:ser>
        <c:dLbls>
          <c:showLegendKey val="0"/>
          <c:showVal val="0"/>
          <c:showCatName val="0"/>
          <c:showSerName val="0"/>
          <c:showPercent val="0"/>
          <c:showBubbleSize val="0"/>
        </c:dLbls>
        <c:gapWidth val="75"/>
        <c:axId val="427161872"/>
        <c:axId val="427162264"/>
      </c:barChart>
      <c:catAx>
        <c:axId val="427161872"/>
        <c:scaling>
          <c:orientation val="minMax"/>
        </c:scaling>
        <c:delete val="0"/>
        <c:axPos val="b"/>
        <c:numFmt formatCode="General" sourceLinked="1"/>
        <c:majorTickMark val="out"/>
        <c:minorTickMark val="none"/>
        <c:tickLblPos val="nextTo"/>
        <c:txPr>
          <a:bodyPr/>
          <a:lstStyle/>
          <a:p>
            <a:pPr>
              <a:defRPr sz="1200">
                <a:latin typeface="Arial" pitchFamily="34" charset="0"/>
                <a:cs typeface="Arial" pitchFamily="34" charset="0"/>
              </a:defRPr>
            </a:pPr>
            <a:endParaRPr lang="sv-SE"/>
          </a:p>
        </c:txPr>
        <c:crossAx val="427162264"/>
        <c:crosses val="autoZero"/>
        <c:auto val="1"/>
        <c:lblAlgn val="ctr"/>
        <c:lblOffset val="100"/>
        <c:noMultiLvlLbl val="0"/>
      </c:catAx>
      <c:valAx>
        <c:axId val="427162264"/>
        <c:scaling>
          <c:orientation val="minMax"/>
          <c:max val="100"/>
          <c:min val="0"/>
        </c:scaling>
        <c:delete val="0"/>
        <c:axPos val="l"/>
        <c:majorGridlines>
          <c:spPr>
            <a:ln>
              <a:solidFill>
                <a:schemeClr val="bg1">
                  <a:lumMod val="65000"/>
                </a:schemeClr>
              </a:solidFill>
            </a:ln>
          </c:spPr>
        </c:majorGridlines>
        <c:numFmt formatCode="0" sourceLinked="1"/>
        <c:majorTickMark val="out"/>
        <c:minorTickMark val="none"/>
        <c:tickLblPos val="nextTo"/>
        <c:txPr>
          <a:bodyPr/>
          <a:lstStyle/>
          <a:p>
            <a:pPr>
              <a:defRPr sz="1000">
                <a:latin typeface="Arial" pitchFamily="34" charset="0"/>
                <a:cs typeface="Arial" pitchFamily="34" charset="0"/>
              </a:defRPr>
            </a:pPr>
            <a:endParaRPr lang="sv-SE"/>
          </a:p>
        </c:txPr>
        <c:crossAx val="427161872"/>
        <c:crosses val="autoZero"/>
        <c:crossBetween val="between"/>
      </c:valAx>
      <c:spPr>
        <a:noFill/>
        <a:ln w="25392">
          <a:noFill/>
        </a:ln>
      </c:spPr>
    </c:plotArea>
    <c:legend>
      <c:legendPos val="t"/>
      <c:layout>
        <c:manualLayout>
          <c:xMode val="edge"/>
          <c:yMode val="edge"/>
          <c:x val="0.29947628603592608"/>
          <c:y val="0.18116224210942464"/>
          <c:w val="0.4433983910465728"/>
          <c:h val="6.1694031746104681E-2"/>
        </c:manualLayout>
      </c:layout>
      <c:overlay val="0"/>
      <c:txPr>
        <a:bodyPr/>
        <a:lstStyle/>
        <a:p>
          <a:pPr>
            <a:defRPr sz="1100">
              <a:latin typeface="Gill Sans MT"/>
            </a:defRPr>
          </a:pPr>
          <a:endParaRPr lang="sv-SE"/>
        </a:p>
      </c:txPr>
    </c:legend>
    <c:plotVisOnly val="1"/>
    <c:dispBlanksAs val="gap"/>
    <c:showDLblsOverMax val="0"/>
  </c:chart>
  <c:spPr>
    <a:ln>
      <a:noFill/>
    </a:ln>
  </c:spPr>
  <c:txPr>
    <a:bodyPr/>
    <a:lstStyle/>
    <a:p>
      <a:pPr>
        <a:defRPr sz="1799"/>
      </a:pPr>
      <a:endParaRPr lang="sv-SE"/>
    </a:p>
  </c:txPr>
  <c:externalData r:id="rId1">
    <c:autoUpdate val="0"/>
  </c:externalData>
  <c:userShapes r:id="rId2"/>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Blad1!$A$124</c:f>
              <c:strCache>
                <c:ptCount val="1"/>
                <c:pt idx="0">
                  <c:v>flickor åk 9</c:v>
                </c:pt>
              </c:strCache>
            </c:strRef>
          </c:tx>
          <c:spPr>
            <a:ln w="50800"/>
          </c:spPr>
          <c:marker>
            <c:symbol val="none"/>
          </c:marker>
          <c:cat>
            <c:numRef>
              <c:f>Blad1!$B$123:$F$123</c:f>
              <c:numCache>
                <c:formatCode>General</c:formatCode>
                <c:ptCount val="5"/>
                <c:pt idx="0">
                  <c:v>2008</c:v>
                </c:pt>
                <c:pt idx="1">
                  <c:v>2010</c:v>
                </c:pt>
                <c:pt idx="2">
                  <c:v>2012</c:v>
                </c:pt>
                <c:pt idx="3">
                  <c:v>2014</c:v>
                </c:pt>
                <c:pt idx="4">
                  <c:v>2016</c:v>
                </c:pt>
              </c:numCache>
            </c:numRef>
          </c:cat>
          <c:val>
            <c:numRef>
              <c:f>Blad1!$B$124:$F$124</c:f>
              <c:numCache>
                <c:formatCode>General</c:formatCode>
                <c:ptCount val="5"/>
                <c:pt idx="0">
                  <c:v>54</c:v>
                </c:pt>
                <c:pt idx="1">
                  <c:v>42</c:v>
                </c:pt>
                <c:pt idx="2">
                  <c:v>30</c:v>
                </c:pt>
                <c:pt idx="3">
                  <c:v>24</c:v>
                </c:pt>
                <c:pt idx="4">
                  <c:v>28</c:v>
                </c:pt>
              </c:numCache>
            </c:numRef>
          </c:val>
          <c:smooth val="0"/>
        </c:ser>
        <c:ser>
          <c:idx val="1"/>
          <c:order val="1"/>
          <c:tx>
            <c:strRef>
              <c:f>Blad1!$A$125</c:f>
              <c:strCache>
                <c:ptCount val="1"/>
                <c:pt idx="0">
                  <c:v>pojkar åk 9</c:v>
                </c:pt>
              </c:strCache>
            </c:strRef>
          </c:tx>
          <c:spPr>
            <a:ln w="50800"/>
          </c:spPr>
          <c:marker>
            <c:symbol val="none"/>
          </c:marker>
          <c:cat>
            <c:numRef>
              <c:f>Blad1!$B$123:$F$123</c:f>
              <c:numCache>
                <c:formatCode>General</c:formatCode>
                <c:ptCount val="5"/>
                <c:pt idx="0">
                  <c:v>2008</c:v>
                </c:pt>
                <c:pt idx="1">
                  <c:v>2010</c:v>
                </c:pt>
                <c:pt idx="2">
                  <c:v>2012</c:v>
                </c:pt>
                <c:pt idx="3">
                  <c:v>2014</c:v>
                </c:pt>
                <c:pt idx="4">
                  <c:v>2016</c:v>
                </c:pt>
              </c:numCache>
            </c:numRef>
          </c:cat>
          <c:val>
            <c:numRef>
              <c:f>Blad1!$B$125:$F$125</c:f>
              <c:numCache>
                <c:formatCode>General</c:formatCode>
                <c:ptCount val="5"/>
                <c:pt idx="0">
                  <c:v>43</c:v>
                </c:pt>
                <c:pt idx="1">
                  <c:v>37</c:v>
                </c:pt>
                <c:pt idx="2">
                  <c:v>31</c:v>
                </c:pt>
                <c:pt idx="3">
                  <c:v>28</c:v>
                </c:pt>
                <c:pt idx="4">
                  <c:v>25</c:v>
                </c:pt>
              </c:numCache>
            </c:numRef>
          </c:val>
          <c:smooth val="0"/>
        </c:ser>
        <c:ser>
          <c:idx val="2"/>
          <c:order val="2"/>
          <c:tx>
            <c:strRef>
              <c:f>Blad1!$A$126</c:f>
              <c:strCache>
                <c:ptCount val="1"/>
                <c:pt idx="0">
                  <c:v>flickor år 2 gymn</c:v>
                </c:pt>
              </c:strCache>
            </c:strRef>
          </c:tx>
          <c:spPr>
            <a:ln w="50800"/>
          </c:spPr>
          <c:marker>
            <c:symbol val="none"/>
          </c:marker>
          <c:cat>
            <c:numRef>
              <c:f>Blad1!$B$123:$F$123</c:f>
              <c:numCache>
                <c:formatCode>General</c:formatCode>
                <c:ptCount val="5"/>
                <c:pt idx="0">
                  <c:v>2008</c:v>
                </c:pt>
                <c:pt idx="1">
                  <c:v>2010</c:v>
                </c:pt>
                <c:pt idx="2">
                  <c:v>2012</c:v>
                </c:pt>
                <c:pt idx="3">
                  <c:v>2014</c:v>
                </c:pt>
                <c:pt idx="4">
                  <c:v>2016</c:v>
                </c:pt>
              </c:numCache>
            </c:numRef>
          </c:cat>
          <c:val>
            <c:numRef>
              <c:f>Blad1!$B$126:$F$126</c:f>
              <c:numCache>
                <c:formatCode>General</c:formatCode>
                <c:ptCount val="5"/>
                <c:pt idx="0">
                  <c:v>66</c:v>
                </c:pt>
                <c:pt idx="1">
                  <c:v>63</c:v>
                </c:pt>
                <c:pt idx="2">
                  <c:v>57</c:v>
                </c:pt>
                <c:pt idx="3">
                  <c:v>49</c:v>
                </c:pt>
                <c:pt idx="4">
                  <c:v>46</c:v>
                </c:pt>
              </c:numCache>
            </c:numRef>
          </c:val>
          <c:smooth val="0"/>
        </c:ser>
        <c:ser>
          <c:idx val="3"/>
          <c:order val="3"/>
          <c:tx>
            <c:strRef>
              <c:f>Blad1!$A$127</c:f>
              <c:strCache>
                <c:ptCount val="1"/>
                <c:pt idx="0">
                  <c:v>pojkar år 2 gymn</c:v>
                </c:pt>
              </c:strCache>
            </c:strRef>
          </c:tx>
          <c:spPr>
            <a:ln w="50800"/>
          </c:spPr>
          <c:marker>
            <c:symbol val="none"/>
          </c:marker>
          <c:cat>
            <c:numRef>
              <c:f>Blad1!$B$123:$F$123</c:f>
              <c:numCache>
                <c:formatCode>General</c:formatCode>
                <c:ptCount val="5"/>
                <c:pt idx="0">
                  <c:v>2008</c:v>
                </c:pt>
                <c:pt idx="1">
                  <c:v>2010</c:v>
                </c:pt>
                <c:pt idx="2">
                  <c:v>2012</c:v>
                </c:pt>
                <c:pt idx="3">
                  <c:v>2014</c:v>
                </c:pt>
                <c:pt idx="4">
                  <c:v>2016</c:v>
                </c:pt>
              </c:numCache>
            </c:numRef>
          </c:cat>
          <c:val>
            <c:numRef>
              <c:f>Blad1!$B$127:$F$127</c:f>
              <c:numCache>
                <c:formatCode>General</c:formatCode>
                <c:ptCount val="5"/>
                <c:pt idx="0">
                  <c:v>64</c:v>
                </c:pt>
                <c:pt idx="1">
                  <c:v>61</c:v>
                </c:pt>
                <c:pt idx="2">
                  <c:v>55</c:v>
                </c:pt>
                <c:pt idx="3">
                  <c:v>46</c:v>
                </c:pt>
                <c:pt idx="4">
                  <c:v>50</c:v>
                </c:pt>
              </c:numCache>
            </c:numRef>
          </c:val>
          <c:smooth val="0"/>
        </c:ser>
        <c:dLbls>
          <c:showLegendKey val="0"/>
          <c:showVal val="0"/>
          <c:showCatName val="0"/>
          <c:showSerName val="0"/>
          <c:showPercent val="0"/>
          <c:showBubbleSize val="0"/>
        </c:dLbls>
        <c:smooth val="0"/>
        <c:axId val="427163048"/>
        <c:axId val="427163440"/>
      </c:lineChart>
      <c:catAx>
        <c:axId val="427163048"/>
        <c:scaling>
          <c:orientation val="minMax"/>
        </c:scaling>
        <c:delete val="0"/>
        <c:axPos val="b"/>
        <c:numFmt formatCode="General" sourceLinked="1"/>
        <c:majorTickMark val="out"/>
        <c:minorTickMark val="none"/>
        <c:tickLblPos val="nextTo"/>
        <c:txPr>
          <a:bodyPr/>
          <a:lstStyle/>
          <a:p>
            <a:pPr>
              <a:defRPr sz="1100" b="1"/>
            </a:pPr>
            <a:endParaRPr lang="sv-SE"/>
          </a:p>
        </c:txPr>
        <c:crossAx val="427163440"/>
        <c:crosses val="autoZero"/>
        <c:auto val="1"/>
        <c:lblAlgn val="ctr"/>
        <c:lblOffset val="100"/>
        <c:noMultiLvlLbl val="0"/>
      </c:catAx>
      <c:valAx>
        <c:axId val="427163440"/>
        <c:scaling>
          <c:orientation val="minMax"/>
          <c:max val="100"/>
        </c:scaling>
        <c:delete val="0"/>
        <c:axPos val="l"/>
        <c:majorGridlines/>
        <c:numFmt formatCode="General" sourceLinked="1"/>
        <c:majorTickMark val="out"/>
        <c:minorTickMark val="none"/>
        <c:tickLblPos val="nextTo"/>
        <c:txPr>
          <a:bodyPr/>
          <a:lstStyle/>
          <a:p>
            <a:pPr>
              <a:defRPr sz="1100" b="1"/>
            </a:pPr>
            <a:endParaRPr lang="sv-SE"/>
          </a:p>
        </c:txPr>
        <c:crossAx val="427163048"/>
        <c:crosses val="autoZero"/>
        <c:crossBetween val="between"/>
        <c:majorUnit val="20"/>
      </c:valAx>
    </c:plotArea>
    <c:legend>
      <c:legendPos val="b"/>
      <c:overlay val="0"/>
      <c:txPr>
        <a:bodyPr/>
        <a:lstStyle/>
        <a:p>
          <a:pPr>
            <a:defRPr sz="1100" b="1"/>
          </a:pPr>
          <a:endParaRPr lang="sv-SE"/>
        </a:p>
      </c:txPr>
    </c:legend>
    <c:plotVisOnly val="1"/>
    <c:dispBlanksAs val="gap"/>
    <c:showDLblsOverMax val="0"/>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212564294400723E-2"/>
          <c:y val="0.24910324772137149"/>
          <c:w val="0.88007020144458437"/>
          <c:h val="0.41948773830524705"/>
        </c:manualLayout>
      </c:layout>
      <c:barChart>
        <c:barDir val="col"/>
        <c:grouping val="clustered"/>
        <c:varyColors val="0"/>
        <c:ser>
          <c:idx val="0"/>
          <c:order val="0"/>
          <c:tx>
            <c:strRef>
              <c:f>'[Länsövergripande diagram.xlsx]Data'!$C$18</c:f>
              <c:strCache>
                <c:ptCount val="1"/>
                <c:pt idx="0">
                  <c:v>Åk 9 - Totalt</c:v>
                </c:pt>
              </c:strCache>
            </c:strRef>
          </c:tx>
          <c:spPr>
            <a:solidFill>
              <a:srgbClr val="3D5185"/>
            </a:solidFill>
            <a:ln>
              <a:solidFill>
                <a:schemeClr val="bg2">
                  <a:lumMod val="75000"/>
                </a:schemeClr>
              </a:solidFill>
            </a:ln>
          </c:spPr>
          <c:invertIfNegative val="0"/>
          <c:dPt>
            <c:idx val="1"/>
            <c:invertIfNegative val="0"/>
            <c:bubble3D val="0"/>
            <c:spPr>
              <a:solidFill>
                <a:srgbClr val="3D5185"/>
              </a:solidFill>
              <a:ln>
                <a:solidFill>
                  <a:schemeClr val="bg2">
                    <a:lumMod val="75000"/>
                  </a:schemeClr>
                </a:solidFill>
                <a:prstDash val="solid"/>
              </a:ln>
            </c:spPr>
          </c:dPt>
          <c:dLbls>
            <c:dLbl>
              <c:idx val="19"/>
              <c:spPr/>
              <c:txPr>
                <a:bodyPr/>
                <a:lstStyle/>
                <a:p>
                  <a:pPr>
                    <a:defRPr sz="1000">
                      <a:solidFill>
                        <a:schemeClr val="bg1"/>
                      </a:solidFill>
                      <a:latin typeface="Gill Sans MT"/>
                    </a:defRPr>
                  </a:pPr>
                  <a:endParaRPr lang="sv-SE"/>
                </a:p>
              </c:txPr>
              <c:dLblPos val="outEnd"/>
              <c:showLegendKey val="0"/>
              <c:showVal val="1"/>
              <c:showCatName val="0"/>
              <c:showSerName val="0"/>
              <c:showPercent val="0"/>
              <c:showBubbleSize val="0"/>
            </c:dLbl>
            <c:spPr>
              <a:noFill/>
              <a:ln>
                <a:noFill/>
              </a:ln>
              <a:effectLst/>
            </c:spPr>
            <c:txPr>
              <a:bodyPr/>
              <a:lstStyle/>
              <a:p>
                <a:pPr>
                  <a:defRPr sz="1000">
                    <a:latin typeface="Gill Sans MT"/>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'[Länsövergripande diagram.xlsx]Data'!$D$17:$O$17</c:f>
              <c:strCache>
                <c:ptCount val="12"/>
                <c:pt idx="0">
                  <c:v>Köper själv i affär (gäller folköl)</c:v>
                </c:pt>
                <c:pt idx="1">
                  <c:v>Köper själv på systemet</c:v>
                </c:pt>
                <c:pt idx="2">
                  <c:v>Från syskon</c:v>
                </c:pt>
                <c:pt idx="3">
                  <c:v>Från kamrater eller kamraters syskon</c:v>
                </c:pt>
                <c:pt idx="4">
                  <c:v>Från egna föräldrar (med lov)</c:v>
                </c:pt>
                <c:pt idx="5">
                  <c:v>Från egna föräldrar (utan lov)</c:v>
                </c:pt>
                <c:pt idx="6">
                  <c:v>Från annan vuxen som bjuder</c:v>
                </c:pt>
                <c:pt idx="7">
                  <c:v>Från annan vuxen som köper ut åt mig</c:v>
                </c:pt>
                <c:pt idx="8">
                  <c:v>På restaurang, pub eller liknande</c:v>
                </c:pt>
                <c:pt idx="9">
                  <c:v>Köper privatimporterad eller smugglad</c:v>
                </c:pt>
                <c:pt idx="10">
                  <c:v>Köper själv via internet</c:v>
                </c:pt>
                <c:pt idx="11">
                  <c:v>På annat sätt</c:v>
                </c:pt>
              </c:strCache>
            </c:strRef>
          </c:cat>
          <c:val>
            <c:numRef>
              <c:f>'[Länsövergripande diagram.xlsx]Data'!$D$18:$O$18</c:f>
              <c:numCache>
                <c:formatCode>0</c:formatCode>
                <c:ptCount val="12"/>
                <c:pt idx="0">
                  <c:v>2.7221636810677907</c:v>
                </c:pt>
                <c:pt idx="1">
                  <c:v>1.0361784334387074</c:v>
                </c:pt>
                <c:pt idx="2">
                  <c:v>7.0425008781173162</c:v>
                </c:pt>
                <c:pt idx="3">
                  <c:v>45.433789954337897</c:v>
                </c:pt>
                <c:pt idx="4">
                  <c:v>13.171759747102213</c:v>
                </c:pt>
                <c:pt idx="5">
                  <c:v>12.662451703547594</c:v>
                </c:pt>
                <c:pt idx="6">
                  <c:v>7.8328064629434495</c:v>
                </c:pt>
                <c:pt idx="7">
                  <c:v>20.934316824727784</c:v>
                </c:pt>
                <c:pt idx="8">
                  <c:v>3.4422198805760451</c:v>
                </c:pt>
                <c:pt idx="9">
                  <c:v>17.175974710221286</c:v>
                </c:pt>
                <c:pt idx="10">
                  <c:v>2.6519142957499122</c:v>
                </c:pt>
                <c:pt idx="11">
                  <c:v>20.530382859149981</c:v>
                </c:pt>
              </c:numCache>
            </c:numRef>
          </c:val>
        </c:ser>
        <c:ser>
          <c:idx val="1"/>
          <c:order val="1"/>
          <c:tx>
            <c:strRef>
              <c:f>'[Länsövergripande diagram.xlsx]Data'!$C$19</c:f>
              <c:strCache>
                <c:ptCount val="1"/>
                <c:pt idx="0">
                  <c:v>Åk 9 - Pojkar</c:v>
                </c:pt>
              </c:strCache>
            </c:strRef>
          </c:tx>
          <c:spPr>
            <a:solidFill>
              <a:srgbClr val="97A7D0"/>
            </a:solidFill>
          </c:spPr>
          <c:invertIfNegative val="0"/>
          <c:dLbls>
            <c:spPr>
              <a:noFill/>
              <a:ln>
                <a:noFill/>
              </a:ln>
              <a:effectLst/>
            </c:spPr>
            <c:txPr>
              <a:bodyPr/>
              <a:lstStyle/>
              <a:p>
                <a:pPr>
                  <a:defRPr sz="1000">
                    <a:latin typeface="Gill Sans MT"/>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'[Länsövergripande diagram.xlsx]Data'!$D$17:$O$17</c:f>
              <c:strCache>
                <c:ptCount val="12"/>
                <c:pt idx="0">
                  <c:v>Köper själv i affär (gäller folköl)</c:v>
                </c:pt>
                <c:pt idx="1">
                  <c:v>Köper själv på systemet</c:v>
                </c:pt>
                <c:pt idx="2">
                  <c:v>Från syskon</c:v>
                </c:pt>
                <c:pt idx="3">
                  <c:v>Från kamrater eller kamraters syskon</c:v>
                </c:pt>
                <c:pt idx="4">
                  <c:v>Från egna föräldrar (med lov)</c:v>
                </c:pt>
                <c:pt idx="5">
                  <c:v>Från egna föräldrar (utan lov)</c:v>
                </c:pt>
                <c:pt idx="6">
                  <c:v>Från annan vuxen som bjuder</c:v>
                </c:pt>
                <c:pt idx="7">
                  <c:v>Från annan vuxen som köper ut åt mig</c:v>
                </c:pt>
                <c:pt idx="8">
                  <c:v>På restaurang, pub eller liknande</c:v>
                </c:pt>
                <c:pt idx="9">
                  <c:v>Köper privatimporterad eller smugglad</c:v>
                </c:pt>
                <c:pt idx="10">
                  <c:v>Köper själv via internet</c:v>
                </c:pt>
                <c:pt idx="11">
                  <c:v>På annat sätt</c:v>
                </c:pt>
              </c:strCache>
            </c:strRef>
          </c:cat>
          <c:val>
            <c:numRef>
              <c:f>'[Länsövergripande diagram.xlsx]Data'!$D$19:$O$19</c:f>
              <c:numCache>
                <c:formatCode>0</c:formatCode>
                <c:ptCount val="12"/>
                <c:pt idx="0">
                  <c:v>3.091128061019671</c:v>
                </c:pt>
                <c:pt idx="1">
                  <c:v>1.8466479325572061</c:v>
                </c:pt>
                <c:pt idx="2">
                  <c:v>7.426736250501806</c:v>
                </c:pt>
                <c:pt idx="3">
                  <c:v>38.819751103974312</c:v>
                </c:pt>
                <c:pt idx="4">
                  <c:v>14.572460859092734</c:v>
                </c:pt>
                <c:pt idx="5">
                  <c:v>8.8317944600562033</c:v>
                </c:pt>
                <c:pt idx="6">
                  <c:v>7.18586912886391</c:v>
                </c:pt>
                <c:pt idx="7">
                  <c:v>17.221999197109593</c:v>
                </c:pt>
                <c:pt idx="8">
                  <c:v>3.6932958651144121</c:v>
                </c:pt>
                <c:pt idx="9">
                  <c:v>16.940987555198717</c:v>
                </c:pt>
                <c:pt idx="10">
                  <c:v>2.2480931352870335</c:v>
                </c:pt>
                <c:pt idx="11">
                  <c:v>20.67442794058611</c:v>
                </c:pt>
              </c:numCache>
            </c:numRef>
          </c:val>
        </c:ser>
        <c:ser>
          <c:idx val="2"/>
          <c:order val="2"/>
          <c:tx>
            <c:strRef>
              <c:f>'[Länsövergripande diagram.xlsx]Data'!$C$20</c:f>
              <c:strCache>
                <c:ptCount val="1"/>
                <c:pt idx="0">
                  <c:v>Åk 9 - Flickor</c:v>
                </c:pt>
              </c:strCache>
            </c:strRef>
          </c:tx>
          <c:spPr>
            <a:solidFill>
              <a:srgbClr val="DCE2EF"/>
            </a:solidFill>
          </c:spPr>
          <c:invertIfNegative val="0"/>
          <c:dLbls>
            <c:spPr>
              <a:noFill/>
              <a:ln>
                <a:noFill/>
              </a:ln>
              <a:effectLst/>
            </c:spPr>
            <c:txPr>
              <a:bodyPr/>
              <a:lstStyle/>
              <a:p>
                <a:pPr>
                  <a:defRPr sz="1000">
                    <a:latin typeface="Gill Sans MT"/>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'[Länsövergripande diagram.xlsx]Data'!$D$17:$O$17</c:f>
              <c:strCache>
                <c:ptCount val="12"/>
                <c:pt idx="0">
                  <c:v>Köper själv i affär (gäller folköl)</c:v>
                </c:pt>
                <c:pt idx="1">
                  <c:v>Köper själv på systemet</c:v>
                </c:pt>
                <c:pt idx="2">
                  <c:v>Från syskon</c:v>
                </c:pt>
                <c:pt idx="3">
                  <c:v>Från kamrater eller kamraters syskon</c:v>
                </c:pt>
                <c:pt idx="4">
                  <c:v>Från egna föräldrar (med lov)</c:v>
                </c:pt>
                <c:pt idx="5">
                  <c:v>Från egna föräldrar (utan lov)</c:v>
                </c:pt>
                <c:pt idx="6">
                  <c:v>Från annan vuxen som bjuder</c:v>
                </c:pt>
                <c:pt idx="7">
                  <c:v>Från annan vuxen som köper ut åt mig</c:v>
                </c:pt>
                <c:pt idx="8">
                  <c:v>På restaurang, pub eller liknande</c:v>
                </c:pt>
                <c:pt idx="9">
                  <c:v>Köper privatimporterad eller smugglad</c:v>
                </c:pt>
                <c:pt idx="10">
                  <c:v>Köper själv via internet</c:v>
                </c:pt>
                <c:pt idx="11">
                  <c:v>På annat sätt</c:v>
                </c:pt>
              </c:strCache>
            </c:strRef>
          </c:cat>
          <c:val>
            <c:numRef>
              <c:f>'[Länsövergripande diagram.xlsx]Data'!$D$20:$O$20</c:f>
              <c:numCache>
                <c:formatCode>0</c:formatCode>
                <c:ptCount val="12"/>
                <c:pt idx="0">
                  <c:v>2.3684210526315792</c:v>
                </c:pt>
                <c:pt idx="1">
                  <c:v>0.2960526315789474</c:v>
                </c:pt>
                <c:pt idx="2">
                  <c:v>6.7434210526315788</c:v>
                </c:pt>
                <c:pt idx="3">
                  <c:v>51.019736842105267</c:v>
                </c:pt>
                <c:pt idx="4">
                  <c:v>12.006578947368421</c:v>
                </c:pt>
                <c:pt idx="5">
                  <c:v>15.592105263157896</c:v>
                </c:pt>
                <c:pt idx="6">
                  <c:v>8.2894736842105257</c:v>
                </c:pt>
                <c:pt idx="7">
                  <c:v>24.046052631578949</c:v>
                </c:pt>
                <c:pt idx="8">
                  <c:v>3.0921052631578947</c:v>
                </c:pt>
                <c:pt idx="9">
                  <c:v>17.105263157894736</c:v>
                </c:pt>
                <c:pt idx="10">
                  <c:v>2.8947368421052633</c:v>
                </c:pt>
                <c:pt idx="11">
                  <c:v>20.164473684210527</c:v>
                </c:pt>
              </c:numCache>
            </c:numRef>
          </c:val>
        </c:ser>
        <c:dLbls>
          <c:showLegendKey val="0"/>
          <c:showVal val="0"/>
          <c:showCatName val="0"/>
          <c:showSerName val="0"/>
          <c:showPercent val="0"/>
          <c:showBubbleSize val="0"/>
        </c:dLbls>
        <c:gapWidth val="75"/>
        <c:axId val="292766072"/>
        <c:axId val="292766464"/>
      </c:barChart>
      <c:catAx>
        <c:axId val="292766072"/>
        <c:scaling>
          <c:orientation val="minMax"/>
        </c:scaling>
        <c:delete val="0"/>
        <c:axPos val="b"/>
        <c:numFmt formatCode="General" sourceLinked="1"/>
        <c:majorTickMark val="out"/>
        <c:minorTickMark val="none"/>
        <c:tickLblPos val="nextTo"/>
        <c:txPr>
          <a:bodyPr/>
          <a:lstStyle/>
          <a:p>
            <a:pPr>
              <a:defRPr sz="1050">
                <a:latin typeface="Arial" pitchFamily="34" charset="0"/>
                <a:cs typeface="Arial" pitchFamily="34" charset="0"/>
              </a:defRPr>
            </a:pPr>
            <a:endParaRPr lang="sv-SE"/>
          </a:p>
        </c:txPr>
        <c:crossAx val="292766464"/>
        <c:crosses val="autoZero"/>
        <c:auto val="1"/>
        <c:lblAlgn val="ctr"/>
        <c:lblOffset val="100"/>
        <c:noMultiLvlLbl val="0"/>
      </c:catAx>
      <c:valAx>
        <c:axId val="292766464"/>
        <c:scaling>
          <c:orientation val="minMax"/>
          <c:max val="100"/>
          <c:min val="0"/>
        </c:scaling>
        <c:delete val="0"/>
        <c:axPos val="l"/>
        <c:majorGridlines>
          <c:spPr>
            <a:ln>
              <a:solidFill>
                <a:schemeClr val="bg1">
                  <a:lumMod val="65000"/>
                </a:schemeClr>
              </a:solidFill>
            </a:ln>
          </c:spPr>
        </c:majorGridlines>
        <c:numFmt formatCode="0" sourceLinked="1"/>
        <c:majorTickMark val="out"/>
        <c:minorTickMark val="none"/>
        <c:tickLblPos val="nextTo"/>
        <c:txPr>
          <a:bodyPr/>
          <a:lstStyle/>
          <a:p>
            <a:pPr>
              <a:defRPr sz="1000">
                <a:latin typeface="Arial" pitchFamily="34" charset="0"/>
                <a:cs typeface="Arial" pitchFamily="34" charset="0"/>
              </a:defRPr>
            </a:pPr>
            <a:endParaRPr lang="sv-SE"/>
          </a:p>
        </c:txPr>
        <c:crossAx val="292766072"/>
        <c:crosses val="autoZero"/>
        <c:crossBetween val="between"/>
      </c:valAx>
      <c:spPr>
        <a:noFill/>
        <a:ln w="25392">
          <a:noFill/>
        </a:ln>
      </c:spPr>
    </c:plotArea>
    <c:legend>
      <c:legendPos val="t"/>
      <c:layout>
        <c:manualLayout>
          <c:xMode val="edge"/>
          <c:yMode val="edge"/>
          <c:x val="0.32543339387840448"/>
          <c:y val="0.18116224210942475"/>
          <c:w val="0.34913310467125724"/>
          <c:h val="6.1694031746104695E-2"/>
        </c:manualLayout>
      </c:layout>
      <c:overlay val="0"/>
      <c:txPr>
        <a:bodyPr/>
        <a:lstStyle/>
        <a:p>
          <a:pPr>
            <a:defRPr sz="1100">
              <a:latin typeface="Gill Sans MT"/>
            </a:defRPr>
          </a:pPr>
          <a:endParaRPr lang="sv-SE"/>
        </a:p>
      </c:txPr>
    </c:legend>
    <c:plotVisOnly val="1"/>
    <c:dispBlanksAs val="gap"/>
    <c:showDLblsOverMax val="0"/>
  </c:chart>
  <c:spPr>
    <a:ln>
      <a:noFill/>
    </a:ln>
  </c:spPr>
  <c:txPr>
    <a:bodyPr/>
    <a:lstStyle/>
    <a:p>
      <a:pPr>
        <a:defRPr sz="1799"/>
      </a:pPr>
      <a:endParaRPr lang="sv-SE"/>
    </a:p>
  </c:txPr>
  <c:externalData r:id="rId1">
    <c:autoUpdate val="0"/>
  </c:externalData>
  <c:userShapes r:id="rId2"/>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212564294400723E-2"/>
          <c:y val="0.24910324772137157"/>
          <c:w val="0.88007020144458481"/>
          <c:h val="0.41948773830524727"/>
        </c:manualLayout>
      </c:layout>
      <c:barChart>
        <c:barDir val="col"/>
        <c:grouping val="clustered"/>
        <c:varyColors val="0"/>
        <c:ser>
          <c:idx val="0"/>
          <c:order val="0"/>
          <c:tx>
            <c:strRef>
              <c:f>'[Länsövergripande diagram.xlsx]Data'!$C$49</c:f>
              <c:strCache>
                <c:ptCount val="1"/>
                <c:pt idx="0">
                  <c:v>Åk 2 gymn - Totalt</c:v>
                </c:pt>
              </c:strCache>
            </c:strRef>
          </c:tx>
          <c:spPr>
            <a:solidFill>
              <a:srgbClr val="CC3300"/>
            </a:solidFill>
            <a:ln>
              <a:solidFill>
                <a:schemeClr val="bg2">
                  <a:lumMod val="75000"/>
                </a:schemeClr>
              </a:solidFill>
            </a:ln>
          </c:spPr>
          <c:invertIfNegative val="0"/>
          <c:dPt>
            <c:idx val="1"/>
            <c:invertIfNegative val="0"/>
            <c:bubble3D val="0"/>
            <c:spPr>
              <a:solidFill>
                <a:srgbClr val="CC3300"/>
              </a:solidFill>
              <a:ln>
                <a:solidFill>
                  <a:schemeClr val="bg2">
                    <a:lumMod val="75000"/>
                  </a:schemeClr>
                </a:solidFill>
                <a:prstDash val="solid"/>
              </a:ln>
            </c:spPr>
          </c:dPt>
          <c:dLbls>
            <c:dLbl>
              <c:idx val="19"/>
              <c:spPr/>
              <c:txPr>
                <a:bodyPr/>
                <a:lstStyle/>
                <a:p>
                  <a:pPr>
                    <a:defRPr sz="1000">
                      <a:solidFill>
                        <a:schemeClr val="bg1"/>
                      </a:solidFill>
                      <a:latin typeface="Gill Sans MT"/>
                    </a:defRPr>
                  </a:pPr>
                  <a:endParaRPr lang="sv-SE"/>
                </a:p>
              </c:txPr>
              <c:dLblPos val="outEnd"/>
              <c:showLegendKey val="0"/>
              <c:showVal val="1"/>
              <c:showCatName val="0"/>
              <c:showSerName val="0"/>
              <c:showPercent val="0"/>
              <c:showBubbleSize val="0"/>
            </c:dLbl>
            <c:spPr>
              <a:noFill/>
              <a:ln>
                <a:noFill/>
              </a:ln>
              <a:effectLst/>
            </c:spPr>
            <c:txPr>
              <a:bodyPr/>
              <a:lstStyle/>
              <a:p>
                <a:pPr>
                  <a:defRPr sz="1000">
                    <a:latin typeface="Gill Sans MT"/>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'[Länsövergripande diagram.xlsx]Data'!$D$48:$O$48</c:f>
              <c:strCache>
                <c:ptCount val="12"/>
                <c:pt idx="0">
                  <c:v>Köper själv i affär (gäller folköl)</c:v>
                </c:pt>
                <c:pt idx="1">
                  <c:v>Köper själv på systemet</c:v>
                </c:pt>
                <c:pt idx="2">
                  <c:v>Från syskon</c:v>
                </c:pt>
                <c:pt idx="3">
                  <c:v>Från kamrater eller kamraters syskon</c:v>
                </c:pt>
                <c:pt idx="4">
                  <c:v>Från egna föräldrar (med lov)</c:v>
                </c:pt>
                <c:pt idx="5">
                  <c:v>Från egna föräldrar (utan lov)</c:v>
                </c:pt>
                <c:pt idx="6">
                  <c:v>Från annan vuxen som bjuder</c:v>
                </c:pt>
                <c:pt idx="7">
                  <c:v>Från annan vuxen som köper ut åt mig</c:v>
                </c:pt>
                <c:pt idx="8">
                  <c:v>På restaurang, pub eller liknande</c:v>
                </c:pt>
                <c:pt idx="9">
                  <c:v>Köper privatimporterad eller smugglad</c:v>
                </c:pt>
                <c:pt idx="10">
                  <c:v>Köper själv via internet</c:v>
                </c:pt>
                <c:pt idx="11">
                  <c:v>På annat sätt</c:v>
                </c:pt>
              </c:strCache>
            </c:strRef>
          </c:cat>
          <c:val>
            <c:numRef>
              <c:f>'[Länsövergripande diagram.xlsx]Data'!$D$49:$O$49</c:f>
              <c:numCache>
                <c:formatCode>0</c:formatCode>
                <c:ptCount val="12"/>
                <c:pt idx="0">
                  <c:v>2.6503923278116828</c:v>
                </c:pt>
                <c:pt idx="1">
                  <c:v>0.99389712292938093</c:v>
                </c:pt>
                <c:pt idx="2">
                  <c:v>14.036617262423714</c:v>
                </c:pt>
                <c:pt idx="3">
                  <c:v>61.272885789014822</c:v>
                </c:pt>
                <c:pt idx="4">
                  <c:v>14.577157802964255</c:v>
                </c:pt>
                <c:pt idx="5">
                  <c:v>8.5963382737576275</c:v>
                </c:pt>
                <c:pt idx="6">
                  <c:v>8.6312118570183092</c:v>
                </c:pt>
                <c:pt idx="7">
                  <c:v>25.510026155187443</c:v>
                </c:pt>
                <c:pt idx="8">
                  <c:v>9.4507410636442906</c:v>
                </c:pt>
                <c:pt idx="9">
                  <c:v>25.475152571926767</c:v>
                </c:pt>
                <c:pt idx="10">
                  <c:v>0.59285091543156054</c:v>
                </c:pt>
                <c:pt idx="11">
                  <c:v>14.664341761115955</c:v>
                </c:pt>
              </c:numCache>
            </c:numRef>
          </c:val>
        </c:ser>
        <c:ser>
          <c:idx val="1"/>
          <c:order val="1"/>
          <c:tx>
            <c:strRef>
              <c:f>'[Länsövergripande diagram.xlsx]Data'!$C$50</c:f>
              <c:strCache>
                <c:ptCount val="1"/>
                <c:pt idx="0">
                  <c:v>Åk 2 gymn - Pojkar</c:v>
                </c:pt>
              </c:strCache>
            </c:strRef>
          </c:tx>
          <c:spPr>
            <a:solidFill>
              <a:srgbClr val="FF6600"/>
            </a:solidFill>
          </c:spPr>
          <c:invertIfNegative val="0"/>
          <c:dLbls>
            <c:spPr>
              <a:noFill/>
              <a:ln>
                <a:noFill/>
              </a:ln>
              <a:effectLst/>
            </c:spPr>
            <c:txPr>
              <a:bodyPr/>
              <a:lstStyle/>
              <a:p>
                <a:pPr>
                  <a:defRPr sz="1000">
                    <a:latin typeface="Gill Sans MT"/>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'[Länsövergripande diagram.xlsx]Data'!$D$48:$O$48</c:f>
              <c:strCache>
                <c:ptCount val="12"/>
                <c:pt idx="0">
                  <c:v>Köper själv i affär (gäller folköl)</c:v>
                </c:pt>
                <c:pt idx="1">
                  <c:v>Köper själv på systemet</c:v>
                </c:pt>
                <c:pt idx="2">
                  <c:v>Från syskon</c:v>
                </c:pt>
                <c:pt idx="3">
                  <c:v>Från kamrater eller kamraters syskon</c:v>
                </c:pt>
                <c:pt idx="4">
                  <c:v>Från egna föräldrar (med lov)</c:v>
                </c:pt>
                <c:pt idx="5">
                  <c:v>Från egna föräldrar (utan lov)</c:v>
                </c:pt>
                <c:pt idx="6">
                  <c:v>Från annan vuxen som bjuder</c:v>
                </c:pt>
                <c:pt idx="7">
                  <c:v>Från annan vuxen som köper ut åt mig</c:v>
                </c:pt>
                <c:pt idx="8">
                  <c:v>På restaurang, pub eller liknande</c:v>
                </c:pt>
                <c:pt idx="9">
                  <c:v>Köper privatimporterad eller smugglad</c:v>
                </c:pt>
                <c:pt idx="10">
                  <c:v>Köper själv via internet</c:v>
                </c:pt>
                <c:pt idx="11">
                  <c:v>På annat sätt</c:v>
                </c:pt>
              </c:strCache>
            </c:strRef>
          </c:cat>
          <c:val>
            <c:numRef>
              <c:f>'[Länsövergripande diagram.xlsx]Data'!$D$50:$O$50</c:f>
              <c:numCache>
                <c:formatCode>0</c:formatCode>
                <c:ptCount val="12"/>
                <c:pt idx="0">
                  <c:v>3.1599229287090558</c:v>
                </c:pt>
                <c:pt idx="1">
                  <c:v>1.464354527938343</c:v>
                </c:pt>
                <c:pt idx="2">
                  <c:v>12.292870905587669</c:v>
                </c:pt>
                <c:pt idx="3">
                  <c:v>54.605009633911372</c:v>
                </c:pt>
                <c:pt idx="4">
                  <c:v>12.947976878612716</c:v>
                </c:pt>
                <c:pt idx="5">
                  <c:v>6.0886319845857422</c:v>
                </c:pt>
                <c:pt idx="6">
                  <c:v>7.5144508670520231</c:v>
                </c:pt>
                <c:pt idx="7">
                  <c:v>22.157996146435451</c:v>
                </c:pt>
                <c:pt idx="8">
                  <c:v>9.0173410404624281</c:v>
                </c:pt>
                <c:pt idx="9">
                  <c:v>27.283236994219649</c:v>
                </c:pt>
                <c:pt idx="10">
                  <c:v>0.57803468208092479</c:v>
                </c:pt>
                <c:pt idx="11">
                  <c:v>18.034682080924856</c:v>
                </c:pt>
              </c:numCache>
            </c:numRef>
          </c:val>
        </c:ser>
        <c:ser>
          <c:idx val="2"/>
          <c:order val="2"/>
          <c:tx>
            <c:strRef>
              <c:f>'[Länsövergripande diagram.xlsx]Data'!$C$51</c:f>
              <c:strCache>
                <c:ptCount val="1"/>
                <c:pt idx="0">
                  <c:v>Åk 2 gymn - Flickor</c:v>
                </c:pt>
              </c:strCache>
            </c:strRef>
          </c:tx>
          <c:spPr>
            <a:solidFill>
              <a:srgbClr val="FFC000"/>
            </a:solidFill>
          </c:spPr>
          <c:invertIfNegative val="0"/>
          <c:dLbls>
            <c:spPr>
              <a:noFill/>
              <a:ln>
                <a:noFill/>
              </a:ln>
              <a:effectLst/>
            </c:spPr>
            <c:txPr>
              <a:bodyPr/>
              <a:lstStyle/>
              <a:p>
                <a:pPr>
                  <a:defRPr sz="1000">
                    <a:latin typeface="Gill Sans MT"/>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'[Länsövergripande diagram.xlsx]Data'!$D$48:$O$48</c:f>
              <c:strCache>
                <c:ptCount val="12"/>
                <c:pt idx="0">
                  <c:v>Köper själv i affär (gäller folköl)</c:v>
                </c:pt>
                <c:pt idx="1">
                  <c:v>Köper själv på systemet</c:v>
                </c:pt>
                <c:pt idx="2">
                  <c:v>Från syskon</c:v>
                </c:pt>
                <c:pt idx="3">
                  <c:v>Från kamrater eller kamraters syskon</c:v>
                </c:pt>
                <c:pt idx="4">
                  <c:v>Från egna föräldrar (med lov)</c:v>
                </c:pt>
                <c:pt idx="5">
                  <c:v>Från egna föräldrar (utan lov)</c:v>
                </c:pt>
                <c:pt idx="6">
                  <c:v>Från annan vuxen som bjuder</c:v>
                </c:pt>
                <c:pt idx="7">
                  <c:v>Från annan vuxen som köper ut åt mig</c:v>
                </c:pt>
                <c:pt idx="8">
                  <c:v>På restaurang, pub eller liknande</c:v>
                </c:pt>
                <c:pt idx="9">
                  <c:v>Köper privatimporterad eller smugglad</c:v>
                </c:pt>
                <c:pt idx="10">
                  <c:v>Köper själv via internet</c:v>
                </c:pt>
                <c:pt idx="11">
                  <c:v>På annat sätt</c:v>
                </c:pt>
              </c:strCache>
            </c:strRef>
          </c:cat>
          <c:val>
            <c:numRef>
              <c:f>'[Länsövergripande diagram.xlsx]Data'!$D$51:$O$51</c:f>
              <c:numCache>
                <c:formatCode>0</c:formatCode>
                <c:ptCount val="12"/>
                <c:pt idx="0">
                  <c:v>2.1178027796161483</c:v>
                </c:pt>
                <c:pt idx="1">
                  <c:v>0.46326935804103242</c:v>
                </c:pt>
                <c:pt idx="2">
                  <c:v>15.42025148908008</c:v>
                </c:pt>
                <c:pt idx="3">
                  <c:v>67.372600926538723</c:v>
                </c:pt>
                <c:pt idx="4">
                  <c:v>15.784248841826603</c:v>
                </c:pt>
                <c:pt idx="5">
                  <c:v>10.688285903375249</c:v>
                </c:pt>
                <c:pt idx="6">
                  <c:v>9.3977498345466586</c:v>
                </c:pt>
                <c:pt idx="7">
                  <c:v>28.093977498345467</c:v>
                </c:pt>
                <c:pt idx="8">
                  <c:v>9.7286565188616816</c:v>
                </c:pt>
                <c:pt idx="9">
                  <c:v>23.626737260092654</c:v>
                </c:pt>
                <c:pt idx="10">
                  <c:v>0.4963600264725348</c:v>
                </c:pt>
                <c:pt idx="11">
                  <c:v>11.879549966909332</c:v>
                </c:pt>
              </c:numCache>
            </c:numRef>
          </c:val>
        </c:ser>
        <c:dLbls>
          <c:showLegendKey val="0"/>
          <c:showVal val="0"/>
          <c:showCatName val="0"/>
          <c:showSerName val="0"/>
          <c:showPercent val="0"/>
          <c:showBubbleSize val="0"/>
        </c:dLbls>
        <c:gapWidth val="75"/>
        <c:axId val="292767248"/>
        <c:axId val="292767640"/>
      </c:barChart>
      <c:catAx>
        <c:axId val="292767248"/>
        <c:scaling>
          <c:orientation val="minMax"/>
        </c:scaling>
        <c:delete val="0"/>
        <c:axPos val="b"/>
        <c:numFmt formatCode="General" sourceLinked="1"/>
        <c:majorTickMark val="out"/>
        <c:minorTickMark val="none"/>
        <c:tickLblPos val="nextTo"/>
        <c:txPr>
          <a:bodyPr/>
          <a:lstStyle/>
          <a:p>
            <a:pPr>
              <a:defRPr sz="1050">
                <a:latin typeface="Arial" pitchFamily="34" charset="0"/>
                <a:cs typeface="Arial" pitchFamily="34" charset="0"/>
              </a:defRPr>
            </a:pPr>
            <a:endParaRPr lang="sv-SE"/>
          </a:p>
        </c:txPr>
        <c:crossAx val="292767640"/>
        <c:crosses val="autoZero"/>
        <c:auto val="1"/>
        <c:lblAlgn val="ctr"/>
        <c:lblOffset val="100"/>
        <c:noMultiLvlLbl val="0"/>
      </c:catAx>
      <c:valAx>
        <c:axId val="292767640"/>
        <c:scaling>
          <c:orientation val="minMax"/>
          <c:max val="100"/>
          <c:min val="0"/>
        </c:scaling>
        <c:delete val="0"/>
        <c:axPos val="l"/>
        <c:majorGridlines>
          <c:spPr>
            <a:ln>
              <a:solidFill>
                <a:schemeClr val="bg1">
                  <a:lumMod val="65000"/>
                </a:schemeClr>
              </a:solidFill>
            </a:ln>
          </c:spPr>
        </c:majorGridlines>
        <c:numFmt formatCode="0" sourceLinked="1"/>
        <c:majorTickMark val="out"/>
        <c:minorTickMark val="none"/>
        <c:tickLblPos val="nextTo"/>
        <c:txPr>
          <a:bodyPr/>
          <a:lstStyle/>
          <a:p>
            <a:pPr>
              <a:defRPr sz="1000">
                <a:latin typeface="Arial" pitchFamily="34" charset="0"/>
                <a:cs typeface="Arial" pitchFamily="34" charset="0"/>
              </a:defRPr>
            </a:pPr>
            <a:endParaRPr lang="sv-SE"/>
          </a:p>
        </c:txPr>
        <c:crossAx val="292767248"/>
        <c:crosses val="autoZero"/>
        <c:crossBetween val="between"/>
      </c:valAx>
      <c:spPr>
        <a:noFill/>
        <a:ln w="25392">
          <a:noFill/>
        </a:ln>
      </c:spPr>
    </c:plotArea>
    <c:legend>
      <c:legendPos val="t"/>
      <c:layout>
        <c:manualLayout>
          <c:xMode val="edge"/>
          <c:yMode val="edge"/>
          <c:x val="0.28854697747067204"/>
          <c:y val="0.18116224210942486"/>
          <c:w val="0.4906079162196007"/>
          <c:h val="6.1694031746104716E-2"/>
        </c:manualLayout>
      </c:layout>
      <c:overlay val="0"/>
      <c:txPr>
        <a:bodyPr/>
        <a:lstStyle/>
        <a:p>
          <a:pPr>
            <a:defRPr sz="1100">
              <a:latin typeface="Gill Sans MT"/>
            </a:defRPr>
          </a:pPr>
          <a:endParaRPr lang="sv-SE"/>
        </a:p>
      </c:txPr>
    </c:legend>
    <c:plotVisOnly val="1"/>
    <c:dispBlanksAs val="gap"/>
    <c:showDLblsOverMax val="0"/>
  </c:chart>
  <c:spPr>
    <a:ln>
      <a:noFill/>
    </a:ln>
  </c:spPr>
  <c:txPr>
    <a:bodyPr/>
    <a:lstStyle/>
    <a:p>
      <a:pPr>
        <a:defRPr sz="1799"/>
      </a:pPr>
      <a:endParaRPr lang="sv-SE"/>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339036030193079"/>
          <c:y val="0.21798250622855417"/>
          <c:w val="0.80145618031493437"/>
          <c:h val="0.44215353091437015"/>
        </c:manualLayout>
      </c:layout>
      <c:barChart>
        <c:barDir val="col"/>
        <c:grouping val="clustered"/>
        <c:varyColors val="0"/>
        <c:ser>
          <c:idx val="0"/>
          <c:order val="0"/>
          <c:tx>
            <c:strRef>
              <c:f>[Droger9.xlsx]Data!$H$12</c:f>
              <c:strCache>
                <c:ptCount val="1"/>
                <c:pt idx="0">
                  <c:v>Pojke årskurs 9</c:v>
                </c:pt>
              </c:strCache>
            </c:strRef>
          </c:tx>
          <c:spPr>
            <a:solidFill>
              <a:srgbClr val="97A7D0"/>
            </a:solidFill>
          </c:spPr>
          <c:invertIfNegative val="0"/>
          <c:dPt>
            <c:idx val="23"/>
            <c:invertIfNegative val="0"/>
            <c:bubble3D val="0"/>
            <c:spPr>
              <a:solidFill>
                <a:srgbClr val="595959"/>
              </a:solidFill>
            </c:spPr>
          </c:dPt>
          <c:dLbls>
            <c:dLbl>
              <c:idx val="17"/>
              <c:numFmt formatCode="#,##0" sourceLinked="0"/>
              <c:spPr/>
              <c:txPr>
                <a:bodyPr/>
                <a:lstStyle/>
                <a:p>
                  <a:pPr>
                    <a:defRPr sz="1000" b="1">
                      <a:solidFill>
                        <a:sysClr val="windowText" lastClr="000000"/>
                      </a:solidFill>
                    </a:defRPr>
                  </a:pPr>
                  <a:endParaRPr lang="sv-SE"/>
                </a:p>
              </c:txPr>
              <c:dLblPos val="inEnd"/>
              <c:showLegendKey val="0"/>
              <c:showVal val="1"/>
              <c:showCatName val="0"/>
              <c:showSerName val="0"/>
              <c:showPercent val="0"/>
              <c:showBubbleSize val="0"/>
            </c:dLbl>
            <c:dLbl>
              <c:idx val="23"/>
              <c:numFmt formatCode="#,##0" sourceLinked="0"/>
              <c:spPr/>
              <c:txPr>
                <a:bodyPr/>
                <a:lstStyle/>
                <a:p>
                  <a:pPr>
                    <a:defRPr sz="1000" b="1">
                      <a:solidFill>
                        <a:schemeClr val="bg1"/>
                      </a:solidFill>
                    </a:defRPr>
                  </a:pPr>
                  <a:endParaRPr lang="sv-SE"/>
                </a:p>
              </c:txPr>
              <c:dLblPos val="inEnd"/>
              <c:showLegendKey val="0"/>
              <c:showVal val="1"/>
              <c:showCatName val="0"/>
              <c:showSerName val="0"/>
              <c:showPercent val="0"/>
              <c:showBubbleSize val="0"/>
            </c:dLbl>
            <c:numFmt formatCode="#,##0" sourceLinked="0"/>
            <c:spPr>
              <a:noFill/>
              <a:ln>
                <a:noFill/>
              </a:ln>
              <a:effectLst/>
            </c:spPr>
            <c:txPr>
              <a:bodyPr/>
              <a:lstStyle/>
              <a:p>
                <a:pPr>
                  <a:defRPr sz="1000" b="1">
                    <a:solidFill>
                      <a:schemeClr val="tx1"/>
                    </a:solidFill>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[Droger9.xlsx]Data!$I$11:$AF$11</c:f>
              <c:strCache>
                <c:ptCount val="24"/>
                <c:pt idx="0">
                  <c:v>Botkyrka</c:v>
                </c:pt>
                <c:pt idx="1">
                  <c:v>Danderyd</c:v>
                </c:pt>
                <c:pt idx="2">
                  <c:v>Ekerö</c:v>
                </c:pt>
                <c:pt idx="3">
                  <c:v>Haninge</c:v>
                </c:pt>
                <c:pt idx="4">
                  <c:v>Järfälla</c:v>
                </c:pt>
                <c:pt idx="5">
                  <c:v>Lidingö</c:v>
                </c:pt>
                <c:pt idx="6">
                  <c:v>Nacka</c:v>
                </c:pt>
                <c:pt idx="7">
                  <c:v>Nynäshamn</c:v>
                </c:pt>
                <c:pt idx="8">
                  <c:v>Salem</c:v>
                </c:pt>
                <c:pt idx="9">
                  <c:v>Sigtuna</c:v>
                </c:pt>
                <c:pt idx="10">
                  <c:v>Sollentuna</c:v>
                </c:pt>
                <c:pt idx="11">
                  <c:v>Solna</c:v>
                </c:pt>
                <c:pt idx="12">
                  <c:v>Sundbyberg</c:v>
                </c:pt>
                <c:pt idx="13">
                  <c:v>Södertälje</c:v>
                </c:pt>
                <c:pt idx="14">
                  <c:v>Täby</c:v>
                </c:pt>
                <c:pt idx="15">
                  <c:v>Upplands Väsby</c:v>
                </c:pt>
                <c:pt idx="16">
                  <c:v>Upplands-Bro</c:v>
                </c:pt>
                <c:pt idx="17">
                  <c:v>Vallentuna</c:v>
                </c:pt>
                <c:pt idx="18">
                  <c:v>Vaxholm</c:v>
                </c:pt>
                <c:pt idx="19">
                  <c:v>Värmdö</c:v>
                </c:pt>
                <c:pt idx="20">
                  <c:v>Österåker</c:v>
                </c:pt>
                <c:pt idx="21">
                  <c:v>Total (exkl Stockholm)</c:v>
                </c:pt>
                <c:pt idx="22">
                  <c:v>Stockholm</c:v>
                </c:pt>
                <c:pt idx="23">
                  <c:v>Total (inkl Stockholm)</c:v>
                </c:pt>
              </c:strCache>
            </c:strRef>
          </c:cat>
          <c:val>
            <c:numRef>
              <c:f>[Droger9.xlsx]Data!$I$12:$AF$12</c:f>
              <c:numCache>
                <c:formatCode>0</c:formatCode>
                <c:ptCount val="24"/>
                <c:pt idx="0">
                  <c:v>7.3863636363636367</c:v>
                </c:pt>
                <c:pt idx="1">
                  <c:v>10.555555555555555</c:v>
                </c:pt>
                <c:pt idx="2">
                  <c:v>5.46875</c:v>
                </c:pt>
                <c:pt idx="3">
                  <c:v>10.507246376811594</c:v>
                </c:pt>
                <c:pt idx="4">
                  <c:v>6.666666666666667</c:v>
                </c:pt>
                <c:pt idx="5">
                  <c:v>13.80952380952381</c:v>
                </c:pt>
                <c:pt idx="6">
                  <c:v>8.5972850678733028</c:v>
                </c:pt>
                <c:pt idx="7">
                  <c:v>8.8888888888888893</c:v>
                </c:pt>
                <c:pt idx="8">
                  <c:v>2.3809523809523809</c:v>
                </c:pt>
                <c:pt idx="9">
                  <c:v>12.616822429906541</c:v>
                </c:pt>
                <c:pt idx="10">
                  <c:v>5.9347181008902083</c:v>
                </c:pt>
                <c:pt idx="11">
                  <c:v>2.4242424242424243</c:v>
                </c:pt>
                <c:pt idx="12">
                  <c:v>5</c:v>
                </c:pt>
                <c:pt idx="13">
                  <c:v>7.1052631578947363</c:v>
                </c:pt>
                <c:pt idx="14">
                  <c:v>12.42603550295858</c:v>
                </c:pt>
                <c:pt idx="15">
                  <c:v>9.5238095238095237</c:v>
                </c:pt>
                <c:pt idx="16">
                  <c:v>7.608695652173914</c:v>
                </c:pt>
                <c:pt idx="17">
                  <c:v>12.23021582733813</c:v>
                </c:pt>
                <c:pt idx="18">
                  <c:v>7.6923076923076925</c:v>
                </c:pt>
                <c:pt idx="19">
                  <c:v>12.322274881516588</c:v>
                </c:pt>
                <c:pt idx="20">
                  <c:v>6.8783068783068781</c:v>
                </c:pt>
                <c:pt idx="21">
                  <c:v>8.6702605570530089</c:v>
                </c:pt>
                <c:pt idx="22">
                  <c:v>7.8647416413373863</c:v>
                </c:pt>
                <c:pt idx="23">
                  <c:v>8.370976849237719</c:v>
                </c:pt>
              </c:numCache>
            </c:numRef>
          </c:val>
        </c:ser>
        <c:ser>
          <c:idx val="1"/>
          <c:order val="1"/>
          <c:tx>
            <c:strRef>
              <c:f>[Droger9.xlsx]Data!$H$13</c:f>
              <c:strCache>
                <c:ptCount val="1"/>
                <c:pt idx="0">
                  <c:v>Flicka årskurs 9</c:v>
                </c:pt>
              </c:strCache>
            </c:strRef>
          </c:tx>
          <c:spPr>
            <a:solidFill>
              <a:srgbClr val="DCE2EF"/>
            </a:solidFill>
          </c:spPr>
          <c:invertIfNegative val="0"/>
          <c:dPt>
            <c:idx val="23"/>
            <c:invertIfNegative val="0"/>
            <c:bubble3D val="0"/>
            <c:spPr>
              <a:solidFill>
                <a:srgbClr val="A6A6A6"/>
              </a:solidFill>
            </c:spPr>
          </c:dPt>
          <c:dLbls>
            <c:numFmt formatCode="#,##0" sourceLinked="0"/>
            <c:spPr>
              <a:noFill/>
              <a:ln>
                <a:noFill/>
              </a:ln>
              <a:effectLst/>
            </c:spPr>
            <c:txPr>
              <a:bodyPr/>
              <a:lstStyle/>
              <a:p>
                <a:pPr>
                  <a:defRPr sz="1000" b="1"/>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[Droger9.xlsx]Data!$I$11:$AF$11</c:f>
              <c:strCache>
                <c:ptCount val="24"/>
                <c:pt idx="0">
                  <c:v>Botkyrka</c:v>
                </c:pt>
                <c:pt idx="1">
                  <c:v>Danderyd</c:v>
                </c:pt>
                <c:pt idx="2">
                  <c:v>Ekerö</c:v>
                </c:pt>
                <c:pt idx="3">
                  <c:v>Haninge</c:v>
                </c:pt>
                <c:pt idx="4">
                  <c:v>Järfälla</c:v>
                </c:pt>
                <c:pt idx="5">
                  <c:v>Lidingö</c:v>
                </c:pt>
                <c:pt idx="6">
                  <c:v>Nacka</c:v>
                </c:pt>
                <c:pt idx="7">
                  <c:v>Nynäshamn</c:v>
                </c:pt>
                <c:pt idx="8">
                  <c:v>Salem</c:v>
                </c:pt>
                <c:pt idx="9">
                  <c:v>Sigtuna</c:v>
                </c:pt>
                <c:pt idx="10">
                  <c:v>Sollentuna</c:v>
                </c:pt>
                <c:pt idx="11">
                  <c:v>Solna</c:v>
                </c:pt>
                <c:pt idx="12">
                  <c:v>Sundbyberg</c:v>
                </c:pt>
                <c:pt idx="13">
                  <c:v>Södertälje</c:v>
                </c:pt>
                <c:pt idx="14">
                  <c:v>Täby</c:v>
                </c:pt>
                <c:pt idx="15">
                  <c:v>Upplands Väsby</c:v>
                </c:pt>
                <c:pt idx="16">
                  <c:v>Upplands-Bro</c:v>
                </c:pt>
                <c:pt idx="17">
                  <c:v>Vallentuna</c:v>
                </c:pt>
                <c:pt idx="18">
                  <c:v>Vaxholm</c:v>
                </c:pt>
                <c:pt idx="19">
                  <c:v>Värmdö</c:v>
                </c:pt>
                <c:pt idx="20">
                  <c:v>Österåker</c:v>
                </c:pt>
                <c:pt idx="21">
                  <c:v>Total (exkl Stockholm)</c:v>
                </c:pt>
                <c:pt idx="22">
                  <c:v>Stockholm</c:v>
                </c:pt>
                <c:pt idx="23">
                  <c:v>Total (inkl Stockholm)</c:v>
                </c:pt>
              </c:strCache>
            </c:strRef>
          </c:cat>
          <c:val>
            <c:numRef>
              <c:f>[Droger9.xlsx]Data!$I$13:$AF$13</c:f>
              <c:numCache>
                <c:formatCode>0</c:formatCode>
                <c:ptCount val="24"/>
                <c:pt idx="0">
                  <c:v>8.8495575221238933</c:v>
                </c:pt>
                <c:pt idx="1">
                  <c:v>8.6666666666666679</c:v>
                </c:pt>
                <c:pt idx="2">
                  <c:v>3.9682539682539679</c:v>
                </c:pt>
                <c:pt idx="3">
                  <c:v>9.5057034220532319</c:v>
                </c:pt>
                <c:pt idx="4">
                  <c:v>7.7441077441077439</c:v>
                </c:pt>
                <c:pt idx="5">
                  <c:v>12.804878048780488</c:v>
                </c:pt>
                <c:pt idx="6">
                  <c:v>14.397905759162304</c:v>
                </c:pt>
                <c:pt idx="7">
                  <c:v>17.346938775510203</c:v>
                </c:pt>
                <c:pt idx="8">
                  <c:v>10.843373493975903</c:v>
                </c:pt>
                <c:pt idx="9">
                  <c:v>16.143497757847534</c:v>
                </c:pt>
                <c:pt idx="10">
                  <c:v>9.5406360424028271</c:v>
                </c:pt>
                <c:pt idx="11">
                  <c:v>10.869565217391305</c:v>
                </c:pt>
                <c:pt idx="12">
                  <c:v>9.3457943925233646</c:v>
                </c:pt>
                <c:pt idx="13">
                  <c:v>9.0909090909090917</c:v>
                </c:pt>
                <c:pt idx="14">
                  <c:v>16.117216117216117</c:v>
                </c:pt>
                <c:pt idx="15">
                  <c:v>14.285714285714285</c:v>
                </c:pt>
                <c:pt idx="16">
                  <c:v>7.291666666666667</c:v>
                </c:pt>
                <c:pt idx="17">
                  <c:v>11.347517730496454</c:v>
                </c:pt>
                <c:pt idx="18">
                  <c:v>8.8888888888888893</c:v>
                </c:pt>
                <c:pt idx="19">
                  <c:v>22.807017543859647</c:v>
                </c:pt>
                <c:pt idx="20">
                  <c:v>20.422535211267608</c:v>
                </c:pt>
                <c:pt idx="21">
                  <c:v>11.872705018359852</c:v>
                </c:pt>
                <c:pt idx="22">
                  <c:v>13.90151515151515</c:v>
                </c:pt>
                <c:pt idx="23">
                  <c:v>12.669144981412639</c:v>
                </c:pt>
              </c:numCache>
            </c:numRef>
          </c:val>
        </c:ser>
        <c:dLbls>
          <c:showLegendKey val="0"/>
          <c:showVal val="0"/>
          <c:showCatName val="0"/>
          <c:showSerName val="0"/>
          <c:showPercent val="0"/>
          <c:showBubbleSize val="0"/>
        </c:dLbls>
        <c:gapWidth val="75"/>
        <c:axId val="292196448"/>
        <c:axId val="292196840"/>
      </c:barChart>
      <c:catAx>
        <c:axId val="292196448"/>
        <c:scaling>
          <c:orientation val="minMax"/>
        </c:scaling>
        <c:delete val="0"/>
        <c:axPos val="b"/>
        <c:numFmt formatCode="General" sourceLinked="1"/>
        <c:majorTickMark val="out"/>
        <c:minorTickMark val="none"/>
        <c:tickLblPos val="nextTo"/>
        <c:txPr>
          <a:bodyPr/>
          <a:lstStyle/>
          <a:p>
            <a:pPr>
              <a:defRPr sz="1200"/>
            </a:pPr>
            <a:endParaRPr lang="sv-SE"/>
          </a:p>
        </c:txPr>
        <c:crossAx val="292196840"/>
        <c:crosses val="autoZero"/>
        <c:auto val="1"/>
        <c:lblAlgn val="ctr"/>
        <c:lblOffset val="100"/>
        <c:noMultiLvlLbl val="0"/>
      </c:catAx>
      <c:valAx>
        <c:axId val="292196840"/>
        <c:scaling>
          <c:orientation val="minMax"/>
          <c:max val="100"/>
          <c:min val="0"/>
        </c:scaling>
        <c:delete val="0"/>
        <c:axPos val="l"/>
        <c:majorGridlines>
          <c:spPr>
            <a:ln>
              <a:solidFill>
                <a:srgbClr val="F2F2F2"/>
              </a:solidFill>
            </a:ln>
          </c:spPr>
        </c:majorGridlines>
        <c:numFmt formatCode="0" sourceLinked="1"/>
        <c:majorTickMark val="out"/>
        <c:minorTickMark val="none"/>
        <c:tickLblPos val="nextTo"/>
        <c:txPr>
          <a:bodyPr/>
          <a:lstStyle/>
          <a:p>
            <a:pPr>
              <a:defRPr sz="1000"/>
            </a:pPr>
            <a:endParaRPr lang="sv-SE"/>
          </a:p>
        </c:txPr>
        <c:crossAx val="292196448"/>
        <c:crosses val="autoZero"/>
        <c:crossBetween val="between"/>
      </c:valAx>
      <c:spPr>
        <a:noFill/>
        <a:ln w="25392">
          <a:noFill/>
        </a:ln>
      </c:spPr>
    </c:plotArea>
    <c:legend>
      <c:legendPos val="t"/>
      <c:legendEntry>
        <c:idx val="0"/>
        <c:txPr>
          <a:bodyPr/>
          <a:lstStyle/>
          <a:p>
            <a:pPr>
              <a:defRPr sz="1200" b="1"/>
            </a:pPr>
            <a:endParaRPr lang="sv-SE"/>
          </a:p>
        </c:txPr>
      </c:legendEntry>
      <c:legendEntry>
        <c:idx val="1"/>
        <c:txPr>
          <a:bodyPr/>
          <a:lstStyle/>
          <a:p>
            <a:pPr>
              <a:defRPr sz="1200" b="1"/>
            </a:pPr>
            <a:endParaRPr lang="sv-SE"/>
          </a:p>
        </c:txPr>
      </c:legendEntry>
      <c:layout>
        <c:manualLayout>
          <c:xMode val="edge"/>
          <c:yMode val="edge"/>
          <c:x val="0.26696811255395231"/>
          <c:y val="0.17504272696484968"/>
          <c:w val="0.46606366729945686"/>
          <c:h val="3.6474618476426211E-2"/>
        </c:manualLayout>
      </c:layout>
      <c:overlay val="0"/>
      <c:txPr>
        <a:bodyPr/>
        <a:lstStyle/>
        <a:p>
          <a:pPr>
            <a:defRPr b="1"/>
          </a:pPr>
          <a:endParaRPr lang="sv-SE"/>
        </a:p>
      </c:txPr>
    </c:legend>
    <c:plotVisOnly val="1"/>
    <c:dispBlanksAs val="gap"/>
    <c:showDLblsOverMax val="0"/>
  </c:chart>
  <c:spPr>
    <a:ln>
      <a:noFill/>
    </a:ln>
  </c:spPr>
  <c:txPr>
    <a:bodyPr/>
    <a:lstStyle/>
    <a:p>
      <a:pPr>
        <a:defRPr sz="1799"/>
      </a:pPr>
      <a:endParaRPr lang="sv-SE"/>
    </a:p>
  </c:txPr>
  <c:externalData r:id="rId1">
    <c:autoUpdate val="0"/>
  </c:externalData>
  <c:userShapes r:id="rId2"/>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345575123720224E-2"/>
          <c:y val="4.9556306063553109E-2"/>
          <c:w val="0.90286351706036749"/>
          <c:h val="0.73577136191309422"/>
        </c:manualLayout>
      </c:layout>
      <c:lineChart>
        <c:grouping val="standard"/>
        <c:varyColors val="0"/>
        <c:ser>
          <c:idx val="0"/>
          <c:order val="0"/>
          <c:tx>
            <c:strRef>
              <c:f>Blad1!$A$87</c:f>
              <c:strCache>
                <c:ptCount val="1"/>
                <c:pt idx="0">
                  <c:v>flickor åk 9</c:v>
                </c:pt>
              </c:strCache>
            </c:strRef>
          </c:tx>
          <c:spPr>
            <a:ln w="47625" cap="rnd">
              <a:solidFill>
                <a:schemeClr val="accent1"/>
              </a:solidFill>
              <a:round/>
            </a:ln>
            <a:effectLst/>
          </c:spPr>
          <c:marker>
            <c:symbol val="none"/>
          </c:marker>
          <c:cat>
            <c:numRef>
              <c:f>Blad1!$B$86:$F$86</c:f>
              <c:numCache>
                <c:formatCode>General</c:formatCode>
                <c:ptCount val="5"/>
                <c:pt idx="0">
                  <c:v>2008</c:v>
                </c:pt>
                <c:pt idx="1">
                  <c:v>2010</c:v>
                </c:pt>
                <c:pt idx="2">
                  <c:v>2012</c:v>
                </c:pt>
                <c:pt idx="3">
                  <c:v>2014</c:v>
                </c:pt>
                <c:pt idx="4">
                  <c:v>2016</c:v>
                </c:pt>
              </c:numCache>
            </c:numRef>
          </c:cat>
          <c:val>
            <c:numRef>
              <c:f>Blad1!$B$87:$F$87</c:f>
              <c:numCache>
                <c:formatCode>General</c:formatCode>
                <c:ptCount val="5"/>
                <c:pt idx="0">
                  <c:v>9</c:v>
                </c:pt>
                <c:pt idx="1">
                  <c:v>7</c:v>
                </c:pt>
                <c:pt idx="2">
                  <c:v>9</c:v>
                </c:pt>
                <c:pt idx="3">
                  <c:v>9</c:v>
                </c:pt>
                <c:pt idx="4">
                  <c:v>7</c:v>
                </c:pt>
              </c:numCache>
            </c:numRef>
          </c:val>
          <c:smooth val="0"/>
        </c:ser>
        <c:ser>
          <c:idx val="1"/>
          <c:order val="1"/>
          <c:tx>
            <c:strRef>
              <c:f>Blad1!$A$88</c:f>
              <c:strCache>
                <c:ptCount val="1"/>
                <c:pt idx="0">
                  <c:v>pojkar åk 9</c:v>
                </c:pt>
              </c:strCache>
            </c:strRef>
          </c:tx>
          <c:spPr>
            <a:ln w="47625" cap="rnd">
              <a:solidFill>
                <a:schemeClr val="accent2"/>
              </a:solidFill>
              <a:round/>
            </a:ln>
            <a:effectLst/>
          </c:spPr>
          <c:marker>
            <c:symbol val="none"/>
          </c:marker>
          <c:cat>
            <c:numRef>
              <c:f>Blad1!$B$86:$F$86</c:f>
              <c:numCache>
                <c:formatCode>General</c:formatCode>
                <c:ptCount val="5"/>
                <c:pt idx="0">
                  <c:v>2008</c:v>
                </c:pt>
                <c:pt idx="1">
                  <c:v>2010</c:v>
                </c:pt>
                <c:pt idx="2">
                  <c:v>2012</c:v>
                </c:pt>
                <c:pt idx="3">
                  <c:v>2014</c:v>
                </c:pt>
                <c:pt idx="4">
                  <c:v>2016</c:v>
                </c:pt>
              </c:numCache>
            </c:numRef>
          </c:cat>
          <c:val>
            <c:numRef>
              <c:f>Blad1!$B$88:$F$88</c:f>
              <c:numCache>
                <c:formatCode>General</c:formatCode>
                <c:ptCount val="5"/>
                <c:pt idx="0">
                  <c:v>13</c:v>
                </c:pt>
                <c:pt idx="1">
                  <c:v>15</c:v>
                </c:pt>
                <c:pt idx="2">
                  <c:v>12</c:v>
                </c:pt>
                <c:pt idx="3">
                  <c:v>12</c:v>
                </c:pt>
                <c:pt idx="4">
                  <c:v>10</c:v>
                </c:pt>
              </c:numCache>
            </c:numRef>
          </c:val>
          <c:smooth val="0"/>
        </c:ser>
        <c:ser>
          <c:idx val="2"/>
          <c:order val="2"/>
          <c:tx>
            <c:strRef>
              <c:f>Blad1!$A$89</c:f>
              <c:strCache>
                <c:ptCount val="1"/>
                <c:pt idx="0">
                  <c:v>flickor år 2 gymn</c:v>
                </c:pt>
              </c:strCache>
            </c:strRef>
          </c:tx>
          <c:spPr>
            <a:ln w="47625" cap="rnd">
              <a:solidFill>
                <a:schemeClr val="accent3"/>
              </a:solidFill>
              <a:round/>
            </a:ln>
            <a:effectLst/>
          </c:spPr>
          <c:marker>
            <c:symbol val="none"/>
          </c:marker>
          <c:cat>
            <c:numRef>
              <c:f>Blad1!$B$86:$F$86</c:f>
              <c:numCache>
                <c:formatCode>General</c:formatCode>
                <c:ptCount val="5"/>
                <c:pt idx="0">
                  <c:v>2008</c:v>
                </c:pt>
                <c:pt idx="1">
                  <c:v>2010</c:v>
                </c:pt>
                <c:pt idx="2">
                  <c:v>2012</c:v>
                </c:pt>
                <c:pt idx="3">
                  <c:v>2014</c:v>
                </c:pt>
                <c:pt idx="4">
                  <c:v>2016</c:v>
                </c:pt>
              </c:numCache>
            </c:numRef>
          </c:cat>
          <c:val>
            <c:numRef>
              <c:f>Blad1!$B$89:$F$89</c:f>
              <c:numCache>
                <c:formatCode>General</c:formatCode>
                <c:ptCount val="5"/>
                <c:pt idx="0">
                  <c:v>19</c:v>
                </c:pt>
                <c:pt idx="1">
                  <c:v>24</c:v>
                </c:pt>
                <c:pt idx="2">
                  <c:v>20</c:v>
                </c:pt>
                <c:pt idx="3">
                  <c:v>23</c:v>
                </c:pt>
                <c:pt idx="4">
                  <c:v>26</c:v>
                </c:pt>
              </c:numCache>
            </c:numRef>
          </c:val>
          <c:smooth val="0"/>
        </c:ser>
        <c:ser>
          <c:idx val="3"/>
          <c:order val="3"/>
          <c:tx>
            <c:strRef>
              <c:f>Blad1!$A$90</c:f>
              <c:strCache>
                <c:ptCount val="1"/>
                <c:pt idx="0">
                  <c:v>pojkar år 2 gymn</c:v>
                </c:pt>
              </c:strCache>
            </c:strRef>
          </c:tx>
          <c:spPr>
            <a:ln w="47625" cap="rnd">
              <a:solidFill>
                <a:schemeClr val="accent4"/>
              </a:solidFill>
              <a:round/>
            </a:ln>
            <a:effectLst/>
          </c:spPr>
          <c:marker>
            <c:symbol val="none"/>
          </c:marker>
          <c:cat>
            <c:numRef>
              <c:f>Blad1!$B$86:$F$86</c:f>
              <c:numCache>
                <c:formatCode>General</c:formatCode>
                <c:ptCount val="5"/>
                <c:pt idx="0">
                  <c:v>2008</c:v>
                </c:pt>
                <c:pt idx="1">
                  <c:v>2010</c:v>
                </c:pt>
                <c:pt idx="2">
                  <c:v>2012</c:v>
                </c:pt>
                <c:pt idx="3">
                  <c:v>2014</c:v>
                </c:pt>
                <c:pt idx="4">
                  <c:v>2016</c:v>
                </c:pt>
              </c:numCache>
            </c:numRef>
          </c:cat>
          <c:val>
            <c:numRef>
              <c:f>Blad1!$B$90:$F$90</c:f>
              <c:numCache>
                <c:formatCode>General</c:formatCode>
                <c:ptCount val="5"/>
                <c:pt idx="0">
                  <c:v>26</c:v>
                </c:pt>
                <c:pt idx="1">
                  <c:v>33</c:v>
                </c:pt>
                <c:pt idx="2">
                  <c:v>35</c:v>
                </c:pt>
                <c:pt idx="3">
                  <c:v>39</c:v>
                </c:pt>
                <c:pt idx="4">
                  <c:v>37</c:v>
                </c:pt>
              </c:numCache>
            </c:numRef>
          </c:val>
          <c:smooth val="0"/>
        </c:ser>
        <c:dLbls>
          <c:showLegendKey val="0"/>
          <c:showVal val="0"/>
          <c:showCatName val="0"/>
          <c:showSerName val="0"/>
          <c:showPercent val="0"/>
          <c:showBubbleSize val="0"/>
        </c:dLbls>
        <c:smooth val="0"/>
        <c:axId val="292768424"/>
        <c:axId val="292768816"/>
      </c:lineChart>
      <c:catAx>
        <c:axId val="292768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sv-SE"/>
          </a:p>
        </c:txPr>
        <c:crossAx val="292768816"/>
        <c:crosses val="autoZero"/>
        <c:auto val="1"/>
        <c:lblAlgn val="ctr"/>
        <c:lblOffset val="100"/>
        <c:noMultiLvlLbl val="0"/>
      </c:catAx>
      <c:valAx>
        <c:axId val="2927688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sv-SE"/>
          </a:p>
        </c:txPr>
        <c:crossAx val="292768424"/>
        <c:crosses val="autoZero"/>
        <c:crossBetween val="between"/>
        <c:majorUnit val="20"/>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339036030193079"/>
          <c:y val="0.21798250622855417"/>
          <c:w val="0.80145618031493426"/>
          <c:h val="0.44215353091437015"/>
        </c:manualLayout>
      </c:layout>
      <c:barChart>
        <c:barDir val="col"/>
        <c:grouping val="clustered"/>
        <c:varyColors val="0"/>
        <c:ser>
          <c:idx val="0"/>
          <c:order val="0"/>
          <c:tx>
            <c:strRef>
              <c:f>[Droger9.xlsx]Data!$H$63</c:f>
              <c:strCache>
                <c:ptCount val="1"/>
                <c:pt idx="0">
                  <c:v>Pojke årskurs 9</c:v>
                </c:pt>
              </c:strCache>
            </c:strRef>
          </c:tx>
          <c:spPr>
            <a:solidFill>
              <a:srgbClr val="97A7D0"/>
            </a:solidFill>
          </c:spPr>
          <c:invertIfNegative val="0"/>
          <c:dPt>
            <c:idx val="23"/>
            <c:invertIfNegative val="0"/>
            <c:bubble3D val="0"/>
            <c:spPr>
              <a:solidFill>
                <a:srgbClr val="595959"/>
              </a:solidFill>
            </c:spPr>
          </c:dPt>
          <c:dLbls>
            <c:dLbl>
              <c:idx val="17"/>
              <c:numFmt formatCode="#,##0" sourceLinked="0"/>
              <c:spPr/>
              <c:txPr>
                <a:bodyPr/>
                <a:lstStyle/>
                <a:p>
                  <a:pPr>
                    <a:defRPr sz="1000" b="1">
                      <a:solidFill>
                        <a:sysClr val="windowText" lastClr="000000"/>
                      </a:solidFill>
                    </a:defRPr>
                  </a:pPr>
                  <a:endParaRPr lang="sv-SE"/>
                </a:p>
              </c:txPr>
              <c:dLblPos val="inEnd"/>
              <c:showLegendKey val="0"/>
              <c:showVal val="1"/>
              <c:showCatName val="0"/>
              <c:showSerName val="0"/>
              <c:showPercent val="0"/>
              <c:showBubbleSize val="0"/>
            </c:dLbl>
            <c:dLbl>
              <c:idx val="23"/>
              <c:numFmt formatCode="#,##0" sourceLinked="0"/>
              <c:spPr/>
              <c:txPr>
                <a:bodyPr/>
                <a:lstStyle/>
                <a:p>
                  <a:pPr>
                    <a:defRPr sz="1000" b="1">
                      <a:solidFill>
                        <a:schemeClr val="bg1"/>
                      </a:solidFill>
                    </a:defRPr>
                  </a:pPr>
                  <a:endParaRPr lang="sv-SE"/>
                </a:p>
              </c:txPr>
              <c:dLblPos val="inEnd"/>
              <c:showLegendKey val="0"/>
              <c:showVal val="1"/>
              <c:showCatName val="0"/>
              <c:showSerName val="0"/>
              <c:showPercent val="0"/>
              <c:showBubbleSize val="0"/>
            </c:dLbl>
            <c:numFmt formatCode="#,##0" sourceLinked="0"/>
            <c:spPr>
              <a:noFill/>
              <a:ln>
                <a:noFill/>
              </a:ln>
              <a:effectLst/>
            </c:spPr>
            <c:txPr>
              <a:bodyPr/>
              <a:lstStyle/>
              <a:p>
                <a:pPr>
                  <a:defRPr sz="1000" b="1">
                    <a:solidFill>
                      <a:schemeClr val="tx1"/>
                    </a:solidFill>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[Droger9.xlsx]Data!$I$62:$AF$62</c:f>
              <c:strCache>
                <c:ptCount val="24"/>
                <c:pt idx="0">
                  <c:v>Botkyrka</c:v>
                </c:pt>
                <c:pt idx="1">
                  <c:v>Danderyd</c:v>
                </c:pt>
                <c:pt idx="2">
                  <c:v>Ekerö</c:v>
                </c:pt>
                <c:pt idx="3">
                  <c:v>Haninge</c:v>
                </c:pt>
                <c:pt idx="4">
                  <c:v>Järfälla</c:v>
                </c:pt>
                <c:pt idx="5">
                  <c:v>Lidingö</c:v>
                </c:pt>
                <c:pt idx="6">
                  <c:v>Nacka</c:v>
                </c:pt>
                <c:pt idx="7">
                  <c:v>Nynäshamn</c:v>
                </c:pt>
                <c:pt idx="8">
                  <c:v>Salem</c:v>
                </c:pt>
                <c:pt idx="9">
                  <c:v>Sigtuna</c:v>
                </c:pt>
                <c:pt idx="10">
                  <c:v>Sollentuna</c:v>
                </c:pt>
                <c:pt idx="11">
                  <c:v>Solna</c:v>
                </c:pt>
                <c:pt idx="12">
                  <c:v>Sundbyberg</c:v>
                </c:pt>
                <c:pt idx="13">
                  <c:v>Södertälje</c:v>
                </c:pt>
                <c:pt idx="14">
                  <c:v>Täby</c:v>
                </c:pt>
                <c:pt idx="15">
                  <c:v>Upplands Väsby</c:v>
                </c:pt>
                <c:pt idx="16">
                  <c:v>Upplands-Bro</c:v>
                </c:pt>
                <c:pt idx="17">
                  <c:v>Vallentuna</c:v>
                </c:pt>
                <c:pt idx="18">
                  <c:v>Vaxholm</c:v>
                </c:pt>
                <c:pt idx="19">
                  <c:v>Värmdö</c:v>
                </c:pt>
                <c:pt idx="20">
                  <c:v>Österåker</c:v>
                </c:pt>
                <c:pt idx="21">
                  <c:v>Total (exkl Stockholm)</c:v>
                </c:pt>
                <c:pt idx="22">
                  <c:v>Stockholm</c:v>
                </c:pt>
                <c:pt idx="23">
                  <c:v>Total (inkl Stockholm)</c:v>
                </c:pt>
              </c:strCache>
            </c:strRef>
          </c:cat>
          <c:val>
            <c:numRef>
              <c:f>[Droger9.xlsx]Data!$I$63:$AF$63</c:f>
              <c:numCache>
                <c:formatCode>0</c:formatCode>
                <c:ptCount val="24"/>
                <c:pt idx="0">
                  <c:v>8.1871345029239766</c:v>
                </c:pt>
                <c:pt idx="1">
                  <c:v>5.5248618784530388</c:v>
                </c:pt>
                <c:pt idx="2">
                  <c:v>8.6614173228346463</c:v>
                </c:pt>
                <c:pt idx="3">
                  <c:v>12.274368231046932</c:v>
                </c:pt>
                <c:pt idx="4">
                  <c:v>8.4210526315789469</c:v>
                </c:pt>
                <c:pt idx="5">
                  <c:v>12.918660287081341</c:v>
                </c:pt>
                <c:pt idx="6">
                  <c:v>9.7949886104783594</c:v>
                </c:pt>
                <c:pt idx="7">
                  <c:v>4.3478260869565215</c:v>
                </c:pt>
                <c:pt idx="8">
                  <c:v>2.4390243902439024</c:v>
                </c:pt>
                <c:pt idx="9">
                  <c:v>10.476190476190476</c:v>
                </c:pt>
                <c:pt idx="10">
                  <c:v>8.408408408408409</c:v>
                </c:pt>
                <c:pt idx="11">
                  <c:v>4.375</c:v>
                </c:pt>
                <c:pt idx="12">
                  <c:v>7.5630252100840334</c:v>
                </c:pt>
                <c:pt idx="13">
                  <c:v>5.3191489361702127</c:v>
                </c:pt>
                <c:pt idx="14">
                  <c:v>9.9706744868035191</c:v>
                </c:pt>
                <c:pt idx="15">
                  <c:v>8.8757396449704142</c:v>
                </c:pt>
                <c:pt idx="16">
                  <c:v>5.4347826086956523</c:v>
                </c:pt>
                <c:pt idx="17">
                  <c:v>6.5217391304347823</c:v>
                </c:pt>
                <c:pt idx="18">
                  <c:v>15.686274509803921</c:v>
                </c:pt>
                <c:pt idx="19">
                  <c:v>10.7981220657277</c:v>
                </c:pt>
                <c:pt idx="20">
                  <c:v>5.9782608695652177</c:v>
                </c:pt>
                <c:pt idx="21">
                  <c:v>8.4615384615384617</c:v>
                </c:pt>
                <c:pt idx="22">
                  <c:v>10.858683095879861</c:v>
                </c:pt>
                <c:pt idx="23">
                  <c:v>9.348724526150777</c:v>
                </c:pt>
              </c:numCache>
            </c:numRef>
          </c:val>
        </c:ser>
        <c:ser>
          <c:idx val="1"/>
          <c:order val="1"/>
          <c:tx>
            <c:strRef>
              <c:f>[Droger9.xlsx]Data!$H$64</c:f>
              <c:strCache>
                <c:ptCount val="1"/>
                <c:pt idx="0">
                  <c:v>Flicka årskurs 9</c:v>
                </c:pt>
              </c:strCache>
            </c:strRef>
          </c:tx>
          <c:spPr>
            <a:solidFill>
              <a:srgbClr val="DCE2EF"/>
            </a:solidFill>
          </c:spPr>
          <c:invertIfNegative val="0"/>
          <c:dPt>
            <c:idx val="23"/>
            <c:invertIfNegative val="0"/>
            <c:bubble3D val="0"/>
            <c:spPr>
              <a:solidFill>
                <a:srgbClr val="A6A6A6"/>
              </a:solidFill>
            </c:spPr>
          </c:dPt>
          <c:dLbls>
            <c:numFmt formatCode="#,##0" sourceLinked="0"/>
            <c:spPr>
              <a:noFill/>
              <a:ln>
                <a:noFill/>
              </a:ln>
              <a:effectLst/>
            </c:spPr>
            <c:txPr>
              <a:bodyPr/>
              <a:lstStyle/>
              <a:p>
                <a:pPr>
                  <a:defRPr sz="1000" b="1"/>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[Droger9.xlsx]Data!$I$62:$AF$62</c:f>
              <c:strCache>
                <c:ptCount val="24"/>
                <c:pt idx="0">
                  <c:v>Botkyrka</c:v>
                </c:pt>
                <c:pt idx="1">
                  <c:v>Danderyd</c:v>
                </c:pt>
                <c:pt idx="2">
                  <c:v>Ekerö</c:v>
                </c:pt>
                <c:pt idx="3">
                  <c:v>Haninge</c:v>
                </c:pt>
                <c:pt idx="4">
                  <c:v>Järfälla</c:v>
                </c:pt>
                <c:pt idx="5">
                  <c:v>Lidingö</c:v>
                </c:pt>
                <c:pt idx="6">
                  <c:v>Nacka</c:v>
                </c:pt>
                <c:pt idx="7">
                  <c:v>Nynäshamn</c:v>
                </c:pt>
                <c:pt idx="8">
                  <c:v>Salem</c:v>
                </c:pt>
                <c:pt idx="9">
                  <c:v>Sigtuna</c:v>
                </c:pt>
                <c:pt idx="10">
                  <c:v>Sollentuna</c:v>
                </c:pt>
                <c:pt idx="11">
                  <c:v>Solna</c:v>
                </c:pt>
                <c:pt idx="12">
                  <c:v>Sundbyberg</c:v>
                </c:pt>
                <c:pt idx="13">
                  <c:v>Södertälje</c:v>
                </c:pt>
                <c:pt idx="14">
                  <c:v>Täby</c:v>
                </c:pt>
                <c:pt idx="15">
                  <c:v>Upplands Väsby</c:v>
                </c:pt>
                <c:pt idx="16">
                  <c:v>Upplands-Bro</c:v>
                </c:pt>
                <c:pt idx="17">
                  <c:v>Vallentuna</c:v>
                </c:pt>
                <c:pt idx="18">
                  <c:v>Vaxholm</c:v>
                </c:pt>
                <c:pt idx="19">
                  <c:v>Värmdö</c:v>
                </c:pt>
                <c:pt idx="20">
                  <c:v>Österåker</c:v>
                </c:pt>
                <c:pt idx="21">
                  <c:v>Total (exkl Stockholm)</c:v>
                </c:pt>
                <c:pt idx="22">
                  <c:v>Stockholm</c:v>
                </c:pt>
                <c:pt idx="23">
                  <c:v>Total (inkl Stockholm)</c:v>
                </c:pt>
              </c:strCache>
            </c:strRef>
          </c:cat>
          <c:val>
            <c:numRef>
              <c:f>[Droger9.xlsx]Data!$I$64:$AF$64</c:f>
              <c:numCache>
                <c:formatCode>0</c:formatCode>
                <c:ptCount val="24"/>
                <c:pt idx="0">
                  <c:v>5.4380664652567976</c:v>
                </c:pt>
                <c:pt idx="1">
                  <c:v>1.3157894736842104</c:v>
                </c:pt>
                <c:pt idx="2">
                  <c:v>2.3076923076923079</c:v>
                </c:pt>
                <c:pt idx="3">
                  <c:v>8.4615384615384617</c:v>
                </c:pt>
                <c:pt idx="4">
                  <c:v>4.0816326530612246</c:v>
                </c:pt>
                <c:pt idx="5">
                  <c:v>3.0120481927710845</c:v>
                </c:pt>
                <c:pt idx="6">
                  <c:v>6.8877551020408152</c:v>
                </c:pt>
                <c:pt idx="7">
                  <c:v>8.2474226804123703</c:v>
                </c:pt>
                <c:pt idx="8">
                  <c:v>4.9382716049382713</c:v>
                </c:pt>
                <c:pt idx="9">
                  <c:v>7.5892857142857135</c:v>
                </c:pt>
                <c:pt idx="10">
                  <c:v>2.8169014084507045</c:v>
                </c:pt>
                <c:pt idx="11">
                  <c:v>6.5217391304347823</c:v>
                </c:pt>
                <c:pt idx="12">
                  <c:v>7.2727272727272725</c:v>
                </c:pt>
                <c:pt idx="13">
                  <c:v>4.1450777202072544</c:v>
                </c:pt>
                <c:pt idx="14">
                  <c:v>6.593406593406594</c:v>
                </c:pt>
                <c:pt idx="15">
                  <c:v>8.4848484848484862</c:v>
                </c:pt>
                <c:pt idx="16">
                  <c:v>6.3157894736842106</c:v>
                </c:pt>
                <c:pt idx="17">
                  <c:v>3.5460992907801421</c:v>
                </c:pt>
                <c:pt idx="18">
                  <c:v>8.5106382978723403</c:v>
                </c:pt>
                <c:pt idx="19">
                  <c:v>5.8479532163742682</c:v>
                </c:pt>
                <c:pt idx="20">
                  <c:v>5.755395683453238</c:v>
                </c:pt>
                <c:pt idx="21">
                  <c:v>5.4955839057899896</c:v>
                </c:pt>
                <c:pt idx="22">
                  <c:v>7.2651198174210734</c:v>
                </c:pt>
                <c:pt idx="23">
                  <c:v>6.1894108873974645</c:v>
                </c:pt>
              </c:numCache>
            </c:numRef>
          </c:val>
        </c:ser>
        <c:dLbls>
          <c:showLegendKey val="0"/>
          <c:showVal val="0"/>
          <c:showCatName val="0"/>
          <c:showSerName val="0"/>
          <c:showPercent val="0"/>
          <c:showBubbleSize val="0"/>
        </c:dLbls>
        <c:gapWidth val="75"/>
        <c:axId val="427524256"/>
        <c:axId val="427524648"/>
      </c:barChart>
      <c:catAx>
        <c:axId val="427524256"/>
        <c:scaling>
          <c:orientation val="minMax"/>
        </c:scaling>
        <c:delete val="0"/>
        <c:axPos val="b"/>
        <c:numFmt formatCode="General" sourceLinked="1"/>
        <c:majorTickMark val="out"/>
        <c:minorTickMark val="none"/>
        <c:tickLblPos val="nextTo"/>
        <c:txPr>
          <a:bodyPr/>
          <a:lstStyle/>
          <a:p>
            <a:pPr>
              <a:defRPr sz="1200"/>
            </a:pPr>
            <a:endParaRPr lang="sv-SE"/>
          </a:p>
        </c:txPr>
        <c:crossAx val="427524648"/>
        <c:crosses val="autoZero"/>
        <c:auto val="1"/>
        <c:lblAlgn val="ctr"/>
        <c:lblOffset val="100"/>
        <c:noMultiLvlLbl val="0"/>
      </c:catAx>
      <c:valAx>
        <c:axId val="427524648"/>
        <c:scaling>
          <c:orientation val="minMax"/>
          <c:max val="100"/>
          <c:min val="0"/>
        </c:scaling>
        <c:delete val="0"/>
        <c:axPos val="l"/>
        <c:majorGridlines>
          <c:spPr>
            <a:ln>
              <a:solidFill>
                <a:srgbClr val="F2F2F2"/>
              </a:solidFill>
            </a:ln>
          </c:spPr>
        </c:majorGridlines>
        <c:numFmt formatCode="0" sourceLinked="1"/>
        <c:majorTickMark val="out"/>
        <c:minorTickMark val="none"/>
        <c:tickLblPos val="nextTo"/>
        <c:txPr>
          <a:bodyPr/>
          <a:lstStyle/>
          <a:p>
            <a:pPr>
              <a:defRPr sz="1000"/>
            </a:pPr>
            <a:endParaRPr lang="sv-SE"/>
          </a:p>
        </c:txPr>
        <c:crossAx val="427524256"/>
        <c:crosses val="autoZero"/>
        <c:crossBetween val="between"/>
      </c:valAx>
      <c:spPr>
        <a:noFill/>
        <a:ln w="25392">
          <a:noFill/>
        </a:ln>
      </c:spPr>
    </c:plotArea>
    <c:legend>
      <c:legendPos val="t"/>
      <c:legendEntry>
        <c:idx val="0"/>
        <c:txPr>
          <a:bodyPr/>
          <a:lstStyle/>
          <a:p>
            <a:pPr>
              <a:defRPr sz="1200" b="1"/>
            </a:pPr>
            <a:endParaRPr lang="sv-SE"/>
          </a:p>
        </c:txPr>
      </c:legendEntry>
      <c:legendEntry>
        <c:idx val="1"/>
        <c:txPr>
          <a:bodyPr/>
          <a:lstStyle/>
          <a:p>
            <a:pPr>
              <a:defRPr sz="1200" b="1"/>
            </a:pPr>
            <a:endParaRPr lang="sv-SE"/>
          </a:p>
        </c:txPr>
      </c:legendEntry>
      <c:layout>
        <c:manualLayout>
          <c:xMode val="edge"/>
          <c:yMode val="edge"/>
          <c:x val="0.26696811255395231"/>
          <c:y val="0.17504272696484968"/>
          <c:w val="0.46606366729945697"/>
          <c:h val="3.6474618476426218E-2"/>
        </c:manualLayout>
      </c:layout>
      <c:overlay val="0"/>
      <c:txPr>
        <a:bodyPr/>
        <a:lstStyle/>
        <a:p>
          <a:pPr>
            <a:defRPr b="1"/>
          </a:pPr>
          <a:endParaRPr lang="sv-SE"/>
        </a:p>
      </c:txPr>
    </c:legend>
    <c:plotVisOnly val="1"/>
    <c:dispBlanksAs val="gap"/>
    <c:showDLblsOverMax val="0"/>
  </c:chart>
  <c:spPr>
    <a:ln>
      <a:noFill/>
    </a:ln>
  </c:spPr>
  <c:txPr>
    <a:bodyPr/>
    <a:lstStyle/>
    <a:p>
      <a:pPr>
        <a:defRPr sz="1799"/>
      </a:pPr>
      <a:endParaRPr lang="sv-SE"/>
    </a:p>
  </c:txPr>
  <c:externalData r:id="rId1">
    <c:autoUpdate val="0"/>
  </c:externalData>
  <c:userShapes r:id="rId2"/>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339036030193079"/>
          <c:y val="0.21798250622855417"/>
          <c:w val="0.80145618031493149"/>
          <c:h val="0.44215353091437015"/>
        </c:manualLayout>
      </c:layout>
      <c:barChart>
        <c:barDir val="col"/>
        <c:grouping val="clustered"/>
        <c:varyColors val="0"/>
        <c:ser>
          <c:idx val="0"/>
          <c:order val="0"/>
          <c:tx>
            <c:strRef>
              <c:f>[Droger2.xlsx]Data!$H$63</c:f>
              <c:strCache>
                <c:ptCount val="1"/>
                <c:pt idx="0">
                  <c:v>Pojke årskurs 2 gymnasiet</c:v>
                </c:pt>
              </c:strCache>
            </c:strRef>
          </c:tx>
          <c:spPr>
            <a:solidFill>
              <a:srgbClr val="FF6600"/>
            </a:solidFill>
          </c:spPr>
          <c:invertIfNegative val="0"/>
          <c:dPt>
            <c:idx val="23"/>
            <c:invertIfNegative val="0"/>
            <c:bubble3D val="0"/>
            <c:spPr>
              <a:solidFill>
                <a:srgbClr val="595959"/>
              </a:solidFill>
            </c:spPr>
          </c:dPt>
          <c:dLbls>
            <c:dLbl>
              <c:idx val="17"/>
              <c:numFmt formatCode="#,##0" sourceLinked="0"/>
              <c:spPr/>
              <c:txPr>
                <a:bodyPr/>
                <a:lstStyle/>
                <a:p>
                  <a:pPr>
                    <a:defRPr sz="1000" b="1">
                      <a:solidFill>
                        <a:sysClr val="windowText" lastClr="000000"/>
                      </a:solidFill>
                    </a:defRPr>
                  </a:pPr>
                  <a:endParaRPr lang="sv-SE"/>
                </a:p>
              </c:txPr>
              <c:dLblPos val="inEnd"/>
              <c:showLegendKey val="0"/>
              <c:showVal val="1"/>
              <c:showCatName val="0"/>
              <c:showSerName val="0"/>
              <c:showPercent val="0"/>
              <c:showBubbleSize val="0"/>
            </c:dLbl>
            <c:dLbl>
              <c:idx val="23"/>
              <c:numFmt formatCode="#,##0" sourceLinked="0"/>
              <c:spPr/>
              <c:txPr>
                <a:bodyPr/>
                <a:lstStyle/>
                <a:p>
                  <a:pPr>
                    <a:defRPr sz="1000" b="1">
                      <a:solidFill>
                        <a:schemeClr val="bg1"/>
                      </a:solidFill>
                    </a:defRPr>
                  </a:pPr>
                  <a:endParaRPr lang="sv-SE"/>
                </a:p>
              </c:txPr>
              <c:dLblPos val="inEnd"/>
              <c:showLegendKey val="0"/>
              <c:showVal val="1"/>
              <c:showCatName val="0"/>
              <c:showSerName val="0"/>
              <c:showPercent val="0"/>
              <c:showBubbleSize val="0"/>
            </c:dLbl>
            <c:numFmt formatCode="#,##0" sourceLinked="0"/>
            <c:spPr>
              <a:noFill/>
              <a:ln>
                <a:noFill/>
              </a:ln>
              <a:effectLst/>
            </c:spPr>
            <c:txPr>
              <a:bodyPr/>
              <a:lstStyle/>
              <a:p>
                <a:pPr>
                  <a:defRPr sz="1000" b="1"/>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[Droger2.xlsx]Data!$I$62:$AF$62</c:f>
              <c:strCache>
                <c:ptCount val="24"/>
                <c:pt idx="0">
                  <c:v>Botkyrka</c:v>
                </c:pt>
                <c:pt idx="1">
                  <c:v>Danderyd</c:v>
                </c:pt>
                <c:pt idx="2">
                  <c:v>Ekerö</c:v>
                </c:pt>
                <c:pt idx="3">
                  <c:v>Haninge</c:v>
                </c:pt>
                <c:pt idx="4">
                  <c:v>Järfälla</c:v>
                </c:pt>
                <c:pt idx="5">
                  <c:v>Lidingö</c:v>
                </c:pt>
                <c:pt idx="6">
                  <c:v>Nacka</c:v>
                </c:pt>
                <c:pt idx="7">
                  <c:v>Nynäshamn</c:v>
                </c:pt>
                <c:pt idx="8">
                  <c:v>Salem</c:v>
                </c:pt>
                <c:pt idx="9">
                  <c:v>Sigtuna</c:v>
                </c:pt>
                <c:pt idx="10">
                  <c:v>Sollentuna</c:v>
                </c:pt>
                <c:pt idx="11">
                  <c:v>Solna</c:v>
                </c:pt>
                <c:pt idx="12">
                  <c:v>Sundbyberg</c:v>
                </c:pt>
                <c:pt idx="13">
                  <c:v>Södertälje</c:v>
                </c:pt>
                <c:pt idx="14">
                  <c:v>Täby</c:v>
                </c:pt>
                <c:pt idx="15">
                  <c:v>Upplands Väsby</c:v>
                </c:pt>
                <c:pt idx="16">
                  <c:v>Upplands-Bro</c:v>
                </c:pt>
                <c:pt idx="17">
                  <c:v>Vallentuna</c:v>
                </c:pt>
                <c:pt idx="18">
                  <c:v>Vaxholm</c:v>
                </c:pt>
                <c:pt idx="19">
                  <c:v>Värmdö</c:v>
                </c:pt>
                <c:pt idx="20">
                  <c:v>Österåker</c:v>
                </c:pt>
                <c:pt idx="21">
                  <c:v>Total (exkl Stockholm)</c:v>
                </c:pt>
                <c:pt idx="22">
                  <c:v>Stockholm</c:v>
                </c:pt>
                <c:pt idx="23">
                  <c:v>Total (inkl Stockholm)</c:v>
                </c:pt>
              </c:strCache>
            </c:strRef>
          </c:cat>
          <c:val>
            <c:numRef>
              <c:f>[Droger2.xlsx]Data!$I$63:$AF$63</c:f>
              <c:numCache>
                <c:formatCode>0</c:formatCode>
                <c:ptCount val="24"/>
                <c:pt idx="0">
                  <c:v>17.573221757322173</c:v>
                </c:pt>
                <c:pt idx="1">
                  <c:v>40</c:v>
                </c:pt>
                <c:pt idx="2">
                  <c:v>24.489795918367346</c:v>
                </c:pt>
                <c:pt idx="3">
                  <c:v>17.670682730923694</c:v>
                </c:pt>
                <c:pt idx="4">
                  <c:v>19.158878504672895</c:v>
                </c:pt>
                <c:pt idx="5">
                  <c:v>34.210526315789473</c:v>
                </c:pt>
                <c:pt idx="6">
                  <c:v>36.697247706422019</c:v>
                </c:pt>
                <c:pt idx="7">
                  <c:v>16.470588235294116</c:v>
                </c:pt>
                <c:pt idx="8">
                  <c:v>15.09433962264151</c:v>
                </c:pt>
                <c:pt idx="9">
                  <c:v>25.510204081632654</c:v>
                </c:pt>
                <c:pt idx="10">
                  <c:v>22.222222222222221</c:v>
                </c:pt>
                <c:pt idx="11">
                  <c:v>23.52941176470588</c:v>
                </c:pt>
                <c:pt idx="12">
                  <c:v>27.777777777777779</c:v>
                </c:pt>
                <c:pt idx="13">
                  <c:v>11.194029850746269</c:v>
                </c:pt>
                <c:pt idx="14">
                  <c:v>33.734939759036145</c:v>
                </c:pt>
                <c:pt idx="15">
                  <c:v>19.548872180451127</c:v>
                </c:pt>
                <c:pt idx="16">
                  <c:v>21.25</c:v>
                </c:pt>
                <c:pt idx="17">
                  <c:v>23.076923076923077</c:v>
                </c:pt>
                <c:pt idx="18">
                  <c:v>23.333333333333332</c:v>
                </c:pt>
                <c:pt idx="19">
                  <c:v>28.985507246376812</c:v>
                </c:pt>
                <c:pt idx="20">
                  <c:v>14.074074074074074</c:v>
                </c:pt>
                <c:pt idx="21">
                  <c:v>24.109014675052411</c:v>
                </c:pt>
                <c:pt idx="22">
                  <c:v>29.106223678053343</c:v>
                </c:pt>
                <c:pt idx="23">
                  <c:v>26.059167275383494</c:v>
                </c:pt>
              </c:numCache>
            </c:numRef>
          </c:val>
        </c:ser>
        <c:ser>
          <c:idx val="1"/>
          <c:order val="1"/>
          <c:tx>
            <c:strRef>
              <c:f>[Droger2.xlsx]Data!$H$64</c:f>
              <c:strCache>
                <c:ptCount val="1"/>
                <c:pt idx="0">
                  <c:v>Flicka årskurs 2 gymnasiet</c:v>
                </c:pt>
              </c:strCache>
            </c:strRef>
          </c:tx>
          <c:spPr>
            <a:solidFill>
              <a:srgbClr val="FFC000"/>
            </a:solidFill>
          </c:spPr>
          <c:invertIfNegative val="0"/>
          <c:dPt>
            <c:idx val="23"/>
            <c:invertIfNegative val="0"/>
            <c:bubble3D val="0"/>
            <c:spPr>
              <a:solidFill>
                <a:srgbClr val="A6A6A6"/>
              </a:solidFill>
            </c:spPr>
          </c:dPt>
          <c:dLbls>
            <c:numFmt formatCode="#,##0" sourceLinked="0"/>
            <c:spPr>
              <a:noFill/>
              <a:ln>
                <a:noFill/>
              </a:ln>
              <a:effectLst/>
            </c:spPr>
            <c:txPr>
              <a:bodyPr/>
              <a:lstStyle/>
              <a:p>
                <a:pPr>
                  <a:defRPr sz="1000" b="1"/>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[Droger2.xlsx]Data!$I$62:$AF$62</c:f>
              <c:strCache>
                <c:ptCount val="24"/>
                <c:pt idx="0">
                  <c:v>Botkyrka</c:v>
                </c:pt>
                <c:pt idx="1">
                  <c:v>Danderyd</c:v>
                </c:pt>
                <c:pt idx="2">
                  <c:v>Ekerö</c:v>
                </c:pt>
                <c:pt idx="3">
                  <c:v>Haninge</c:v>
                </c:pt>
                <c:pt idx="4">
                  <c:v>Järfälla</c:v>
                </c:pt>
                <c:pt idx="5">
                  <c:v>Lidingö</c:v>
                </c:pt>
                <c:pt idx="6">
                  <c:v>Nacka</c:v>
                </c:pt>
                <c:pt idx="7">
                  <c:v>Nynäshamn</c:v>
                </c:pt>
                <c:pt idx="8">
                  <c:v>Salem</c:v>
                </c:pt>
                <c:pt idx="9">
                  <c:v>Sigtuna</c:v>
                </c:pt>
                <c:pt idx="10">
                  <c:v>Sollentuna</c:v>
                </c:pt>
                <c:pt idx="11">
                  <c:v>Solna</c:v>
                </c:pt>
                <c:pt idx="12">
                  <c:v>Sundbyberg</c:v>
                </c:pt>
                <c:pt idx="13">
                  <c:v>Södertälje</c:v>
                </c:pt>
                <c:pt idx="14">
                  <c:v>Täby</c:v>
                </c:pt>
                <c:pt idx="15">
                  <c:v>Upplands Väsby</c:v>
                </c:pt>
                <c:pt idx="16">
                  <c:v>Upplands-Bro</c:v>
                </c:pt>
                <c:pt idx="17">
                  <c:v>Vallentuna</c:v>
                </c:pt>
                <c:pt idx="18">
                  <c:v>Vaxholm</c:v>
                </c:pt>
                <c:pt idx="19">
                  <c:v>Värmdö</c:v>
                </c:pt>
                <c:pt idx="20">
                  <c:v>Österåker</c:v>
                </c:pt>
                <c:pt idx="21">
                  <c:v>Total (exkl Stockholm)</c:v>
                </c:pt>
                <c:pt idx="22">
                  <c:v>Stockholm</c:v>
                </c:pt>
                <c:pt idx="23">
                  <c:v>Total (inkl Stockholm)</c:v>
                </c:pt>
              </c:strCache>
            </c:strRef>
          </c:cat>
          <c:val>
            <c:numRef>
              <c:f>[Droger2.xlsx]Data!$I$64:$AF$64</c:f>
              <c:numCache>
                <c:formatCode>0</c:formatCode>
                <c:ptCount val="24"/>
                <c:pt idx="0">
                  <c:v>13.147410358565736</c:v>
                </c:pt>
                <c:pt idx="1">
                  <c:v>28.947368421052634</c:v>
                </c:pt>
                <c:pt idx="2">
                  <c:v>7.9545454545454541</c:v>
                </c:pt>
                <c:pt idx="3">
                  <c:v>14.932126696832579</c:v>
                </c:pt>
                <c:pt idx="4">
                  <c:v>11.981566820276496</c:v>
                </c:pt>
                <c:pt idx="5">
                  <c:v>21.153846153846153</c:v>
                </c:pt>
                <c:pt idx="6">
                  <c:v>25.827814569536422</c:v>
                </c:pt>
                <c:pt idx="7">
                  <c:v>25.316455696202532</c:v>
                </c:pt>
                <c:pt idx="8">
                  <c:v>13.846153846153847</c:v>
                </c:pt>
                <c:pt idx="9">
                  <c:v>18.902439024390244</c:v>
                </c:pt>
                <c:pt idx="10">
                  <c:v>12.099644128113878</c:v>
                </c:pt>
                <c:pt idx="11">
                  <c:v>19.847328244274809</c:v>
                </c:pt>
                <c:pt idx="12">
                  <c:v>15.384615384615385</c:v>
                </c:pt>
                <c:pt idx="13">
                  <c:v>7.8014184397163122</c:v>
                </c:pt>
                <c:pt idx="14">
                  <c:v>21.212121212121211</c:v>
                </c:pt>
                <c:pt idx="15">
                  <c:v>19.2</c:v>
                </c:pt>
                <c:pt idx="16">
                  <c:v>12.195121951219512</c:v>
                </c:pt>
                <c:pt idx="17">
                  <c:v>20</c:v>
                </c:pt>
                <c:pt idx="18">
                  <c:v>20</c:v>
                </c:pt>
                <c:pt idx="19">
                  <c:v>17.518248175182482</c:v>
                </c:pt>
                <c:pt idx="20">
                  <c:v>14.788732394366196</c:v>
                </c:pt>
                <c:pt idx="21">
                  <c:v>16.779556650246306</c:v>
                </c:pt>
                <c:pt idx="22">
                  <c:v>20.355638745905473</c:v>
                </c:pt>
                <c:pt idx="23">
                  <c:v>18.198700092850512</c:v>
                </c:pt>
              </c:numCache>
            </c:numRef>
          </c:val>
        </c:ser>
        <c:dLbls>
          <c:showLegendKey val="0"/>
          <c:showVal val="0"/>
          <c:showCatName val="0"/>
          <c:showSerName val="0"/>
          <c:showPercent val="0"/>
          <c:showBubbleSize val="0"/>
        </c:dLbls>
        <c:gapWidth val="75"/>
        <c:axId val="427663544"/>
        <c:axId val="427663936"/>
      </c:barChart>
      <c:catAx>
        <c:axId val="427663544"/>
        <c:scaling>
          <c:orientation val="minMax"/>
        </c:scaling>
        <c:delete val="0"/>
        <c:axPos val="b"/>
        <c:numFmt formatCode="General" sourceLinked="1"/>
        <c:majorTickMark val="out"/>
        <c:minorTickMark val="none"/>
        <c:tickLblPos val="nextTo"/>
        <c:txPr>
          <a:bodyPr/>
          <a:lstStyle/>
          <a:p>
            <a:pPr>
              <a:defRPr sz="1200"/>
            </a:pPr>
            <a:endParaRPr lang="sv-SE"/>
          </a:p>
        </c:txPr>
        <c:crossAx val="427663936"/>
        <c:crosses val="autoZero"/>
        <c:auto val="1"/>
        <c:lblAlgn val="ctr"/>
        <c:lblOffset val="100"/>
        <c:noMultiLvlLbl val="0"/>
      </c:catAx>
      <c:valAx>
        <c:axId val="427663936"/>
        <c:scaling>
          <c:orientation val="minMax"/>
          <c:max val="100"/>
          <c:min val="0"/>
        </c:scaling>
        <c:delete val="0"/>
        <c:axPos val="l"/>
        <c:majorGridlines>
          <c:spPr>
            <a:ln>
              <a:solidFill>
                <a:srgbClr val="F2F2F2"/>
              </a:solidFill>
            </a:ln>
          </c:spPr>
        </c:majorGridlines>
        <c:numFmt formatCode="0" sourceLinked="1"/>
        <c:majorTickMark val="out"/>
        <c:minorTickMark val="none"/>
        <c:tickLblPos val="nextTo"/>
        <c:txPr>
          <a:bodyPr/>
          <a:lstStyle/>
          <a:p>
            <a:pPr>
              <a:defRPr sz="1000"/>
            </a:pPr>
            <a:endParaRPr lang="sv-SE"/>
          </a:p>
        </c:txPr>
        <c:crossAx val="427663544"/>
        <c:crosses val="autoZero"/>
        <c:crossBetween val="between"/>
      </c:valAx>
      <c:spPr>
        <a:noFill/>
        <a:ln w="25392">
          <a:noFill/>
        </a:ln>
      </c:spPr>
    </c:plotArea>
    <c:legend>
      <c:legendPos val="t"/>
      <c:legendEntry>
        <c:idx val="0"/>
        <c:txPr>
          <a:bodyPr/>
          <a:lstStyle/>
          <a:p>
            <a:pPr>
              <a:defRPr sz="1200" b="1"/>
            </a:pPr>
            <a:endParaRPr lang="sv-SE"/>
          </a:p>
        </c:txPr>
      </c:legendEntry>
      <c:legendEntry>
        <c:idx val="1"/>
        <c:txPr>
          <a:bodyPr/>
          <a:lstStyle/>
          <a:p>
            <a:pPr>
              <a:defRPr sz="1200" b="1"/>
            </a:pPr>
            <a:endParaRPr lang="sv-SE"/>
          </a:p>
        </c:txPr>
      </c:legendEntry>
      <c:layout>
        <c:manualLayout>
          <c:xMode val="edge"/>
          <c:yMode val="edge"/>
          <c:x val="0.26696811255395231"/>
          <c:y val="0.17504272696484968"/>
          <c:w val="0.46606366729945908"/>
          <c:h val="3.647461847642644E-2"/>
        </c:manualLayout>
      </c:layout>
      <c:overlay val="0"/>
      <c:txPr>
        <a:bodyPr/>
        <a:lstStyle/>
        <a:p>
          <a:pPr>
            <a:defRPr b="1"/>
          </a:pPr>
          <a:endParaRPr lang="sv-SE"/>
        </a:p>
      </c:txPr>
    </c:legend>
    <c:plotVisOnly val="1"/>
    <c:dispBlanksAs val="gap"/>
    <c:showDLblsOverMax val="0"/>
  </c:chart>
  <c:spPr>
    <a:ln>
      <a:noFill/>
    </a:ln>
  </c:spPr>
  <c:txPr>
    <a:bodyPr/>
    <a:lstStyle/>
    <a:p>
      <a:pPr>
        <a:defRPr sz="1799"/>
      </a:pPr>
      <a:endParaRPr lang="sv-SE"/>
    </a:p>
  </c:txPr>
  <c:externalData r:id="rId1">
    <c:autoUpdate val="0"/>
  </c:externalData>
  <c:userShapes r:id="rId2"/>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Blad1!$A$107</c:f>
              <c:strCache>
                <c:ptCount val="1"/>
                <c:pt idx="0">
                  <c:v>flickor åk 9</c:v>
                </c:pt>
              </c:strCache>
            </c:strRef>
          </c:tx>
          <c:spPr>
            <a:ln w="50800"/>
          </c:spPr>
          <c:marker>
            <c:symbol val="none"/>
          </c:marker>
          <c:cat>
            <c:numRef>
              <c:f>Blad1!$B$106:$F$106</c:f>
              <c:numCache>
                <c:formatCode>General</c:formatCode>
                <c:ptCount val="5"/>
                <c:pt idx="0">
                  <c:v>2008</c:v>
                </c:pt>
                <c:pt idx="1">
                  <c:v>2010</c:v>
                </c:pt>
                <c:pt idx="2">
                  <c:v>2012</c:v>
                </c:pt>
                <c:pt idx="3">
                  <c:v>2014</c:v>
                </c:pt>
                <c:pt idx="4">
                  <c:v>2016</c:v>
                </c:pt>
              </c:numCache>
            </c:numRef>
          </c:cat>
          <c:val>
            <c:numRef>
              <c:f>Blad1!$B$107:$F$107</c:f>
              <c:numCache>
                <c:formatCode>General</c:formatCode>
                <c:ptCount val="5"/>
                <c:pt idx="0">
                  <c:v>2</c:v>
                </c:pt>
                <c:pt idx="1">
                  <c:v>2</c:v>
                </c:pt>
                <c:pt idx="2">
                  <c:v>3</c:v>
                </c:pt>
                <c:pt idx="3">
                  <c:v>2</c:v>
                </c:pt>
                <c:pt idx="4">
                  <c:v>2</c:v>
                </c:pt>
              </c:numCache>
            </c:numRef>
          </c:val>
          <c:smooth val="0"/>
        </c:ser>
        <c:ser>
          <c:idx val="1"/>
          <c:order val="1"/>
          <c:tx>
            <c:strRef>
              <c:f>Blad1!$A$108</c:f>
              <c:strCache>
                <c:ptCount val="1"/>
                <c:pt idx="0">
                  <c:v>pojkar åk 9</c:v>
                </c:pt>
              </c:strCache>
            </c:strRef>
          </c:tx>
          <c:spPr>
            <a:ln w="50800"/>
          </c:spPr>
          <c:marker>
            <c:symbol val="none"/>
          </c:marker>
          <c:cat>
            <c:numRef>
              <c:f>Blad1!$B$106:$F$106</c:f>
              <c:numCache>
                <c:formatCode>General</c:formatCode>
                <c:ptCount val="5"/>
                <c:pt idx="0">
                  <c:v>2008</c:v>
                </c:pt>
                <c:pt idx="1">
                  <c:v>2010</c:v>
                </c:pt>
                <c:pt idx="2">
                  <c:v>2012</c:v>
                </c:pt>
                <c:pt idx="3">
                  <c:v>2014</c:v>
                </c:pt>
                <c:pt idx="4">
                  <c:v>2016</c:v>
                </c:pt>
              </c:numCache>
            </c:numRef>
          </c:cat>
          <c:val>
            <c:numRef>
              <c:f>Blad1!$B$108:$F$108</c:f>
              <c:numCache>
                <c:formatCode>General</c:formatCode>
                <c:ptCount val="5"/>
                <c:pt idx="0">
                  <c:v>8</c:v>
                </c:pt>
                <c:pt idx="1">
                  <c:v>5</c:v>
                </c:pt>
                <c:pt idx="2">
                  <c:v>4</c:v>
                </c:pt>
                <c:pt idx="3">
                  <c:v>4</c:v>
                </c:pt>
                <c:pt idx="4">
                  <c:v>4</c:v>
                </c:pt>
              </c:numCache>
            </c:numRef>
          </c:val>
          <c:smooth val="0"/>
        </c:ser>
        <c:ser>
          <c:idx val="2"/>
          <c:order val="2"/>
          <c:tx>
            <c:strRef>
              <c:f>Blad1!$A$109</c:f>
              <c:strCache>
                <c:ptCount val="1"/>
                <c:pt idx="0">
                  <c:v>flickor år 2 gymn</c:v>
                </c:pt>
              </c:strCache>
            </c:strRef>
          </c:tx>
          <c:spPr>
            <a:ln w="50800"/>
          </c:spPr>
          <c:marker>
            <c:symbol val="none"/>
          </c:marker>
          <c:cat>
            <c:numRef>
              <c:f>Blad1!$B$106:$F$106</c:f>
              <c:numCache>
                <c:formatCode>General</c:formatCode>
                <c:ptCount val="5"/>
                <c:pt idx="0">
                  <c:v>2008</c:v>
                </c:pt>
                <c:pt idx="1">
                  <c:v>2010</c:v>
                </c:pt>
                <c:pt idx="2">
                  <c:v>2012</c:v>
                </c:pt>
                <c:pt idx="3">
                  <c:v>2014</c:v>
                </c:pt>
                <c:pt idx="4">
                  <c:v>2016</c:v>
                </c:pt>
              </c:numCache>
            </c:numRef>
          </c:cat>
          <c:val>
            <c:numRef>
              <c:f>Blad1!$B$109:$F$109</c:f>
              <c:numCache>
                <c:formatCode>General</c:formatCode>
                <c:ptCount val="5"/>
                <c:pt idx="0">
                  <c:v>3</c:v>
                </c:pt>
                <c:pt idx="1">
                  <c:v>6</c:v>
                </c:pt>
                <c:pt idx="2">
                  <c:v>4</c:v>
                </c:pt>
                <c:pt idx="3">
                  <c:v>6</c:v>
                </c:pt>
                <c:pt idx="4">
                  <c:v>9</c:v>
                </c:pt>
              </c:numCache>
            </c:numRef>
          </c:val>
          <c:smooth val="0"/>
        </c:ser>
        <c:ser>
          <c:idx val="3"/>
          <c:order val="3"/>
          <c:tx>
            <c:strRef>
              <c:f>Blad1!$A$110</c:f>
              <c:strCache>
                <c:ptCount val="1"/>
                <c:pt idx="0">
                  <c:v>pojkar år 2 gymn</c:v>
                </c:pt>
              </c:strCache>
            </c:strRef>
          </c:tx>
          <c:spPr>
            <a:ln w="50800"/>
          </c:spPr>
          <c:marker>
            <c:symbol val="none"/>
          </c:marker>
          <c:cat>
            <c:numRef>
              <c:f>Blad1!$B$106:$F$106</c:f>
              <c:numCache>
                <c:formatCode>General</c:formatCode>
                <c:ptCount val="5"/>
                <c:pt idx="0">
                  <c:v>2008</c:v>
                </c:pt>
                <c:pt idx="1">
                  <c:v>2010</c:v>
                </c:pt>
                <c:pt idx="2">
                  <c:v>2012</c:v>
                </c:pt>
                <c:pt idx="3">
                  <c:v>2014</c:v>
                </c:pt>
                <c:pt idx="4">
                  <c:v>2016</c:v>
                </c:pt>
              </c:numCache>
            </c:numRef>
          </c:cat>
          <c:val>
            <c:numRef>
              <c:f>Blad1!$B$110:$F$110</c:f>
              <c:numCache>
                <c:formatCode>General</c:formatCode>
                <c:ptCount val="5"/>
                <c:pt idx="0">
                  <c:v>10</c:v>
                </c:pt>
                <c:pt idx="1">
                  <c:v>10</c:v>
                </c:pt>
                <c:pt idx="2">
                  <c:v>12</c:v>
                </c:pt>
                <c:pt idx="3">
                  <c:v>12</c:v>
                </c:pt>
                <c:pt idx="4">
                  <c:v>12</c:v>
                </c:pt>
              </c:numCache>
            </c:numRef>
          </c:val>
          <c:smooth val="0"/>
        </c:ser>
        <c:dLbls>
          <c:showLegendKey val="0"/>
          <c:showVal val="0"/>
          <c:showCatName val="0"/>
          <c:showSerName val="0"/>
          <c:showPercent val="0"/>
          <c:showBubbleSize val="0"/>
        </c:dLbls>
        <c:smooth val="0"/>
        <c:axId val="427522688"/>
        <c:axId val="427664328"/>
      </c:lineChart>
      <c:catAx>
        <c:axId val="427522688"/>
        <c:scaling>
          <c:orientation val="minMax"/>
        </c:scaling>
        <c:delete val="0"/>
        <c:axPos val="b"/>
        <c:numFmt formatCode="General" sourceLinked="1"/>
        <c:majorTickMark val="out"/>
        <c:minorTickMark val="none"/>
        <c:tickLblPos val="nextTo"/>
        <c:txPr>
          <a:bodyPr/>
          <a:lstStyle/>
          <a:p>
            <a:pPr>
              <a:defRPr sz="1100" b="1"/>
            </a:pPr>
            <a:endParaRPr lang="sv-SE"/>
          </a:p>
        </c:txPr>
        <c:crossAx val="427664328"/>
        <c:crosses val="autoZero"/>
        <c:auto val="1"/>
        <c:lblAlgn val="ctr"/>
        <c:lblOffset val="100"/>
        <c:noMultiLvlLbl val="0"/>
      </c:catAx>
      <c:valAx>
        <c:axId val="427664328"/>
        <c:scaling>
          <c:orientation val="minMax"/>
          <c:max val="50"/>
        </c:scaling>
        <c:delete val="0"/>
        <c:axPos val="l"/>
        <c:majorGridlines/>
        <c:numFmt formatCode="General" sourceLinked="1"/>
        <c:majorTickMark val="out"/>
        <c:minorTickMark val="none"/>
        <c:tickLblPos val="nextTo"/>
        <c:txPr>
          <a:bodyPr/>
          <a:lstStyle/>
          <a:p>
            <a:pPr>
              <a:defRPr sz="1100" b="1"/>
            </a:pPr>
            <a:endParaRPr lang="sv-SE"/>
          </a:p>
        </c:txPr>
        <c:crossAx val="427522688"/>
        <c:crosses val="autoZero"/>
        <c:crossBetween val="between"/>
        <c:majorUnit val="10"/>
      </c:valAx>
    </c:plotArea>
    <c:legend>
      <c:legendPos val="b"/>
      <c:overlay val="0"/>
      <c:txPr>
        <a:bodyPr/>
        <a:lstStyle/>
        <a:p>
          <a:pPr>
            <a:defRPr sz="1100" b="1"/>
          </a:pPr>
          <a:endParaRPr lang="sv-SE"/>
        </a:p>
      </c:txPr>
    </c:legend>
    <c:plotVisOnly val="1"/>
    <c:dispBlanksAs val="gap"/>
    <c:showDLblsOverMax val="0"/>
  </c:chart>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339036030193079"/>
          <c:y val="0.21798250622855417"/>
          <c:w val="0.80145618031493426"/>
          <c:h val="0.44215353091437015"/>
        </c:manualLayout>
      </c:layout>
      <c:barChart>
        <c:barDir val="col"/>
        <c:grouping val="clustered"/>
        <c:varyColors val="0"/>
        <c:ser>
          <c:idx val="0"/>
          <c:order val="0"/>
          <c:tx>
            <c:strRef>
              <c:f>[Droger9.xlsx]Data!$H$66</c:f>
              <c:strCache>
                <c:ptCount val="1"/>
                <c:pt idx="0">
                  <c:v>Pojke årskurs 9</c:v>
                </c:pt>
              </c:strCache>
            </c:strRef>
          </c:tx>
          <c:spPr>
            <a:solidFill>
              <a:srgbClr val="97A7D0"/>
            </a:solidFill>
          </c:spPr>
          <c:invertIfNegative val="0"/>
          <c:dPt>
            <c:idx val="23"/>
            <c:invertIfNegative val="0"/>
            <c:bubble3D val="0"/>
            <c:spPr>
              <a:solidFill>
                <a:srgbClr val="595959"/>
              </a:solidFill>
            </c:spPr>
          </c:dPt>
          <c:dLbls>
            <c:dLbl>
              <c:idx val="17"/>
              <c:numFmt formatCode="#,##0" sourceLinked="0"/>
              <c:spPr/>
              <c:txPr>
                <a:bodyPr/>
                <a:lstStyle/>
                <a:p>
                  <a:pPr>
                    <a:defRPr sz="1000" b="1">
                      <a:solidFill>
                        <a:sysClr val="windowText" lastClr="000000"/>
                      </a:solidFill>
                    </a:defRPr>
                  </a:pPr>
                  <a:endParaRPr lang="sv-SE"/>
                </a:p>
              </c:txPr>
              <c:dLblPos val="inEnd"/>
              <c:showLegendKey val="0"/>
              <c:showVal val="1"/>
              <c:showCatName val="0"/>
              <c:showSerName val="0"/>
              <c:showPercent val="0"/>
              <c:showBubbleSize val="0"/>
            </c:dLbl>
            <c:dLbl>
              <c:idx val="23"/>
              <c:numFmt formatCode="#,##0" sourceLinked="0"/>
              <c:spPr/>
              <c:txPr>
                <a:bodyPr/>
                <a:lstStyle/>
                <a:p>
                  <a:pPr>
                    <a:defRPr sz="1000" b="1">
                      <a:solidFill>
                        <a:sysClr val="windowText" lastClr="000000"/>
                      </a:solidFill>
                    </a:defRPr>
                  </a:pPr>
                  <a:endParaRPr lang="sv-SE"/>
                </a:p>
              </c:txPr>
              <c:dLblPos val="inEnd"/>
              <c:showLegendKey val="0"/>
              <c:showVal val="1"/>
              <c:showCatName val="0"/>
              <c:showSerName val="0"/>
              <c:showPercent val="0"/>
              <c:showBubbleSize val="0"/>
            </c:dLbl>
            <c:numFmt formatCode="#,##0" sourceLinked="0"/>
            <c:spPr>
              <a:noFill/>
              <a:ln>
                <a:noFill/>
              </a:ln>
              <a:effectLst/>
            </c:spPr>
            <c:txPr>
              <a:bodyPr/>
              <a:lstStyle/>
              <a:p>
                <a:pPr>
                  <a:defRPr sz="1000" b="1">
                    <a:solidFill>
                      <a:schemeClr val="tx1"/>
                    </a:solidFill>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[Droger9.xlsx]Data!$I$65:$AF$65</c:f>
              <c:strCache>
                <c:ptCount val="24"/>
                <c:pt idx="0">
                  <c:v>Botkyrka</c:v>
                </c:pt>
                <c:pt idx="1">
                  <c:v>Danderyd</c:v>
                </c:pt>
                <c:pt idx="2">
                  <c:v>Ekerö</c:v>
                </c:pt>
                <c:pt idx="3">
                  <c:v>Haninge</c:v>
                </c:pt>
                <c:pt idx="4">
                  <c:v>Järfälla</c:v>
                </c:pt>
                <c:pt idx="5">
                  <c:v>Lidingö</c:v>
                </c:pt>
                <c:pt idx="6">
                  <c:v>Nacka</c:v>
                </c:pt>
                <c:pt idx="7">
                  <c:v>Nynäshamn</c:v>
                </c:pt>
                <c:pt idx="8">
                  <c:v>Salem</c:v>
                </c:pt>
                <c:pt idx="9">
                  <c:v>Sigtuna</c:v>
                </c:pt>
                <c:pt idx="10">
                  <c:v>Sollentuna</c:v>
                </c:pt>
                <c:pt idx="11">
                  <c:v>Solna</c:v>
                </c:pt>
                <c:pt idx="12">
                  <c:v>Sundbyberg</c:v>
                </c:pt>
                <c:pt idx="13">
                  <c:v>Södertälje</c:v>
                </c:pt>
                <c:pt idx="14">
                  <c:v>Täby</c:v>
                </c:pt>
                <c:pt idx="15">
                  <c:v>Upplands Väsby</c:v>
                </c:pt>
                <c:pt idx="16">
                  <c:v>Upplands-Bro</c:v>
                </c:pt>
                <c:pt idx="17">
                  <c:v>Vallentuna</c:v>
                </c:pt>
                <c:pt idx="18">
                  <c:v>Vaxholm</c:v>
                </c:pt>
                <c:pt idx="19">
                  <c:v>Värmdö</c:v>
                </c:pt>
                <c:pt idx="20">
                  <c:v>Österåker</c:v>
                </c:pt>
                <c:pt idx="21">
                  <c:v>Total (exkl Stockholm)</c:v>
                </c:pt>
                <c:pt idx="22">
                  <c:v>Stockholm</c:v>
                </c:pt>
                <c:pt idx="23">
                  <c:v>Total (inkl Stockholm)</c:v>
                </c:pt>
              </c:strCache>
            </c:strRef>
          </c:cat>
          <c:val>
            <c:numRef>
              <c:f>[Droger9.xlsx]Data!$I$66:$AF$66</c:f>
              <c:numCache>
                <c:formatCode>0</c:formatCode>
                <c:ptCount val="24"/>
                <c:pt idx="0">
                  <c:v>4.2016806722689077</c:v>
                </c:pt>
                <c:pt idx="1">
                  <c:v>2.1739130434782608</c:v>
                </c:pt>
                <c:pt idx="2">
                  <c:v>3.8759689922480618</c:v>
                </c:pt>
                <c:pt idx="3">
                  <c:v>5.3003533568904597</c:v>
                </c:pt>
                <c:pt idx="4">
                  <c:v>2.422145328719723</c:v>
                </c:pt>
                <c:pt idx="5">
                  <c:v>5.2380952380952381</c:v>
                </c:pt>
                <c:pt idx="6">
                  <c:v>3.6446469248291571</c:v>
                </c:pt>
                <c:pt idx="7">
                  <c:v>1.0752688172043012</c:v>
                </c:pt>
                <c:pt idx="8">
                  <c:v>2.3529411764705883</c:v>
                </c:pt>
                <c:pt idx="9">
                  <c:v>6.481481481481481</c:v>
                </c:pt>
                <c:pt idx="10">
                  <c:v>3.7900874635568513</c:v>
                </c:pt>
                <c:pt idx="11">
                  <c:v>0.61349693251533743</c:v>
                </c:pt>
                <c:pt idx="12">
                  <c:v>2.4193548387096775</c:v>
                </c:pt>
                <c:pt idx="13">
                  <c:v>1.0282776349614395</c:v>
                </c:pt>
                <c:pt idx="14">
                  <c:v>2.8901734104046244</c:v>
                </c:pt>
                <c:pt idx="15">
                  <c:v>2.9411764705882351</c:v>
                </c:pt>
                <c:pt idx="16">
                  <c:v>2.1052631578947367</c:v>
                </c:pt>
                <c:pt idx="17">
                  <c:v>2.8169014084507045</c:v>
                </c:pt>
                <c:pt idx="18">
                  <c:v>5.4545454545454541</c:v>
                </c:pt>
                <c:pt idx="19">
                  <c:v>5.1162790697674421</c:v>
                </c:pt>
                <c:pt idx="20">
                  <c:v>4.1450777202072544</c:v>
                </c:pt>
                <c:pt idx="21">
                  <c:v>3.4070796460176993</c:v>
                </c:pt>
                <c:pt idx="22">
                  <c:v>4.769057453999249</c:v>
                </c:pt>
                <c:pt idx="23">
                  <c:v>3.9120144786300983</c:v>
                </c:pt>
              </c:numCache>
            </c:numRef>
          </c:val>
        </c:ser>
        <c:ser>
          <c:idx val="1"/>
          <c:order val="1"/>
          <c:tx>
            <c:strRef>
              <c:f>[Droger9.xlsx]Data!$H$67</c:f>
              <c:strCache>
                <c:ptCount val="1"/>
                <c:pt idx="0">
                  <c:v>Flicka årskurs 9</c:v>
                </c:pt>
              </c:strCache>
            </c:strRef>
          </c:tx>
          <c:spPr>
            <a:solidFill>
              <a:srgbClr val="DCE2EF"/>
            </a:solidFill>
          </c:spPr>
          <c:invertIfNegative val="0"/>
          <c:dPt>
            <c:idx val="23"/>
            <c:invertIfNegative val="0"/>
            <c:bubble3D val="0"/>
            <c:spPr>
              <a:solidFill>
                <a:srgbClr val="A6A6A6"/>
              </a:solidFill>
            </c:spPr>
          </c:dPt>
          <c:dLbls>
            <c:numFmt formatCode="#,##0" sourceLinked="0"/>
            <c:spPr>
              <a:noFill/>
              <a:ln>
                <a:noFill/>
              </a:ln>
              <a:effectLst/>
            </c:spPr>
            <c:txPr>
              <a:bodyPr/>
              <a:lstStyle/>
              <a:p>
                <a:pPr>
                  <a:defRPr sz="1000" b="1"/>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[Droger9.xlsx]Data!$I$65:$AF$65</c:f>
              <c:strCache>
                <c:ptCount val="24"/>
                <c:pt idx="0">
                  <c:v>Botkyrka</c:v>
                </c:pt>
                <c:pt idx="1">
                  <c:v>Danderyd</c:v>
                </c:pt>
                <c:pt idx="2">
                  <c:v>Ekerö</c:v>
                </c:pt>
                <c:pt idx="3">
                  <c:v>Haninge</c:v>
                </c:pt>
                <c:pt idx="4">
                  <c:v>Järfälla</c:v>
                </c:pt>
                <c:pt idx="5">
                  <c:v>Lidingö</c:v>
                </c:pt>
                <c:pt idx="6">
                  <c:v>Nacka</c:v>
                </c:pt>
                <c:pt idx="7">
                  <c:v>Nynäshamn</c:v>
                </c:pt>
                <c:pt idx="8">
                  <c:v>Salem</c:v>
                </c:pt>
                <c:pt idx="9">
                  <c:v>Sigtuna</c:v>
                </c:pt>
                <c:pt idx="10">
                  <c:v>Sollentuna</c:v>
                </c:pt>
                <c:pt idx="11">
                  <c:v>Solna</c:v>
                </c:pt>
                <c:pt idx="12">
                  <c:v>Sundbyberg</c:v>
                </c:pt>
                <c:pt idx="13">
                  <c:v>Södertälje</c:v>
                </c:pt>
                <c:pt idx="14">
                  <c:v>Täby</c:v>
                </c:pt>
                <c:pt idx="15">
                  <c:v>Upplands Väsby</c:v>
                </c:pt>
                <c:pt idx="16">
                  <c:v>Upplands-Bro</c:v>
                </c:pt>
                <c:pt idx="17">
                  <c:v>Vallentuna</c:v>
                </c:pt>
                <c:pt idx="18">
                  <c:v>Vaxholm</c:v>
                </c:pt>
                <c:pt idx="19">
                  <c:v>Värmdö</c:v>
                </c:pt>
                <c:pt idx="20">
                  <c:v>Österåker</c:v>
                </c:pt>
                <c:pt idx="21">
                  <c:v>Total (exkl Stockholm)</c:v>
                </c:pt>
                <c:pt idx="22">
                  <c:v>Stockholm</c:v>
                </c:pt>
                <c:pt idx="23">
                  <c:v>Total (inkl Stockholm)</c:v>
                </c:pt>
              </c:strCache>
            </c:strRef>
          </c:cat>
          <c:val>
            <c:numRef>
              <c:f>[Droger9.xlsx]Data!$I$67:$AF$67</c:f>
              <c:numCache>
                <c:formatCode>0</c:formatCode>
                <c:ptCount val="24"/>
                <c:pt idx="0">
                  <c:v>1.7595307917888565</c:v>
                </c:pt>
                <c:pt idx="1">
                  <c:v>1.3157894736842104</c:v>
                </c:pt>
                <c:pt idx="2">
                  <c:v>0.76335877862595414</c:v>
                </c:pt>
                <c:pt idx="3">
                  <c:v>4.1353383458646613</c:v>
                </c:pt>
                <c:pt idx="4">
                  <c:v>0.33444816053511706</c:v>
                </c:pt>
                <c:pt idx="5">
                  <c:v>2.3952095808383236</c:v>
                </c:pt>
                <c:pt idx="6">
                  <c:v>1.7994858611825193</c:v>
                </c:pt>
                <c:pt idx="7">
                  <c:v>1.0309278350515463</c:v>
                </c:pt>
                <c:pt idx="8">
                  <c:v>1.1764705882352942</c:v>
                </c:pt>
                <c:pt idx="9">
                  <c:v>5.4054054054054053</c:v>
                </c:pt>
                <c:pt idx="10">
                  <c:v>0.69686411149825789</c:v>
                </c:pt>
                <c:pt idx="11">
                  <c:v>2.877697841726619</c:v>
                </c:pt>
                <c:pt idx="12">
                  <c:v>3.6363636363636362</c:v>
                </c:pt>
                <c:pt idx="13">
                  <c:v>2.2388059701492535</c:v>
                </c:pt>
                <c:pt idx="14">
                  <c:v>2.1818181818181821</c:v>
                </c:pt>
                <c:pt idx="15">
                  <c:v>3.5502958579881656</c:v>
                </c:pt>
                <c:pt idx="16">
                  <c:v>0.99009900990099009</c:v>
                </c:pt>
                <c:pt idx="17">
                  <c:v>0.70422535211267612</c:v>
                </c:pt>
                <c:pt idx="18">
                  <c:v>4.2553191489361701</c:v>
                </c:pt>
                <c:pt idx="19">
                  <c:v>2.8901734104046244</c:v>
                </c:pt>
                <c:pt idx="20">
                  <c:v>3.4482758620689653</c:v>
                </c:pt>
                <c:pt idx="21">
                  <c:v>2.1985986953370378</c:v>
                </c:pt>
                <c:pt idx="22">
                  <c:v>3.1028037383177569</c:v>
                </c:pt>
                <c:pt idx="23">
                  <c:v>2.5535661872615205</c:v>
                </c:pt>
              </c:numCache>
            </c:numRef>
          </c:val>
        </c:ser>
        <c:dLbls>
          <c:showLegendKey val="0"/>
          <c:showVal val="0"/>
          <c:showCatName val="0"/>
          <c:showSerName val="0"/>
          <c:showPercent val="0"/>
          <c:showBubbleSize val="0"/>
        </c:dLbls>
        <c:gapWidth val="75"/>
        <c:axId val="427667072"/>
        <c:axId val="428094120"/>
      </c:barChart>
      <c:catAx>
        <c:axId val="427667072"/>
        <c:scaling>
          <c:orientation val="minMax"/>
        </c:scaling>
        <c:delete val="0"/>
        <c:axPos val="b"/>
        <c:numFmt formatCode="General" sourceLinked="1"/>
        <c:majorTickMark val="out"/>
        <c:minorTickMark val="none"/>
        <c:tickLblPos val="nextTo"/>
        <c:txPr>
          <a:bodyPr/>
          <a:lstStyle/>
          <a:p>
            <a:pPr>
              <a:defRPr sz="1200"/>
            </a:pPr>
            <a:endParaRPr lang="sv-SE"/>
          </a:p>
        </c:txPr>
        <c:crossAx val="428094120"/>
        <c:crosses val="autoZero"/>
        <c:auto val="1"/>
        <c:lblAlgn val="ctr"/>
        <c:lblOffset val="100"/>
        <c:noMultiLvlLbl val="0"/>
      </c:catAx>
      <c:valAx>
        <c:axId val="428094120"/>
        <c:scaling>
          <c:orientation val="minMax"/>
          <c:max val="100"/>
          <c:min val="0"/>
        </c:scaling>
        <c:delete val="0"/>
        <c:axPos val="l"/>
        <c:majorGridlines>
          <c:spPr>
            <a:ln>
              <a:solidFill>
                <a:srgbClr val="F2F2F2"/>
              </a:solidFill>
            </a:ln>
          </c:spPr>
        </c:majorGridlines>
        <c:numFmt formatCode="0" sourceLinked="1"/>
        <c:majorTickMark val="out"/>
        <c:minorTickMark val="none"/>
        <c:tickLblPos val="nextTo"/>
        <c:txPr>
          <a:bodyPr/>
          <a:lstStyle/>
          <a:p>
            <a:pPr>
              <a:defRPr sz="1000"/>
            </a:pPr>
            <a:endParaRPr lang="sv-SE"/>
          </a:p>
        </c:txPr>
        <c:crossAx val="427667072"/>
        <c:crosses val="autoZero"/>
        <c:crossBetween val="between"/>
      </c:valAx>
      <c:spPr>
        <a:noFill/>
        <a:ln w="25392">
          <a:noFill/>
        </a:ln>
      </c:spPr>
    </c:plotArea>
    <c:legend>
      <c:legendPos val="t"/>
      <c:legendEntry>
        <c:idx val="0"/>
        <c:txPr>
          <a:bodyPr/>
          <a:lstStyle/>
          <a:p>
            <a:pPr>
              <a:defRPr sz="1200" b="1"/>
            </a:pPr>
            <a:endParaRPr lang="sv-SE"/>
          </a:p>
        </c:txPr>
      </c:legendEntry>
      <c:legendEntry>
        <c:idx val="1"/>
        <c:txPr>
          <a:bodyPr/>
          <a:lstStyle/>
          <a:p>
            <a:pPr>
              <a:defRPr sz="1200" b="1"/>
            </a:pPr>
            <a:endParaRPr lang="sv-SE"/>
          </a:p>
        </c:txPr>
      </c:legendEntry>
      <c:layout>
        <c:manualLayout>
          <c:xMode val="edge"/>
          <c:yMode val="edge"/>
          <c:x val="0.26696811255395231"/>
          <c:y val="0.17504272696484968"/>
          <c:w val="0.46606366729945697"/>
          <c:h val="3.6474618476426218E-2"/>
        </c:manualLayout>
      </c:layout>
      <c:overlay val="0"/>
      <c:txPr>
        <a:bodyPr/>
        <a:lstStyle/>
        <a:p>
          <a:pPr>
            <a:defRPr b="1"/>
          </a:pPr>
          <a:endParaRPr lang="sv-SE"/>
        </a:p>
      </c:txPr>
    </c:legend>
    <c:plotVisOnly val="1"/>
    <c:dispBlanksAs val="gap"/>
    <c:showDLblsOverMax val="0"/>
  </c:chart>
  <c:spPr>
    <a:ln>
      <a:noFill/>
    </a:ln>
  </c:spPr>
  <c:txPr>
    <a:bodyPr/>
    <a:lstStyle/>
    <a:p>
      <a:pPr>
        <a:defRPr sz="1799"/>
      </a:pPr>
      <a:endParaRPr lang="sv-SE"/>
    </a:p>
  </c:txPr>
  <c:externalData r:id="rId1">
    <c:autoUpdate val="0"/>
  </c:externalData>
  <c:userShapes r:id="rId2"/>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339036030193079"/>
          <c:y val="0.21798250622855417"/>
          <c:w val="0.80145618031493138"/>
          <c:h val="0.44215353091437015"/>
        </c:manualLayout>
      </c:layout>
      <c:barChart>
        <c:barDir val="col"/>
        <c:grouping val="clustered"/>
        <c:varyColors val="0"/>
        <c:ser>
          <c:idx val="0"/>
          <c:order val="0"/>
          <c:tx>
            <c:strRef>
              <c:f>[Droger2.xlsx]Data!$H$66</c:f>
              <c:strCache>
                <c:ptCount val="1"/>
                <c:pt idx="0">
                  <c:v>Pojke årskurs 2 gymnasiet</c:v>
                </c:pt>
              </c:strCache>
            </c:strRef>
          </c:tx>
          <c:spPr>
            <a:solidFill>
              <a:srgbClr val="FF6600"/>
            </a:solidFill>
          </c:spPr>
          <c:invertIfNegative val="0"/>
          <c:dPt>
            <c:idx val="23"/>
            <c:invertIfNegative val="0"/>
            <c:bubble3D val="0"/>
            <c:spPr>
              <a:solidFill>
                <a:srgbClr val="595959"/>
              </a:solidFill>
            </c:spPr>
          </c:dPt>
          <c:dLbls>
            <c:dLbl>
              <c:idx val="17"/>
              <c:numFmt formatCode="#,##0" sourceLinked="0"/>
              <c:spPr/>
              <c:txPr>
                <a:bodyPr/>
                <a:lstStyle/>
                <a:p>
                  <a:pPr>
                    <a:defRPr sz="1000" b="1">
                      <a:solidFill>
                        <a:sysClr val="windowText" lastClr="000000"/>
                      </a:solidFill>
                    </a:defRPr>
                  </a:pPr>
                  <a:endParaRPr lang="sv-SE"/>
                </a:p>
              </c:txPr>
              <c:dLblPos val="inEnd"/>
              <c:showLegendKey val="0"/>
              <c:showVal val="1"/>
              <c:showCatName val="0"/>
              <c:showSerName val="0"/>
              <c:showPercent val="0"/>
              <c:showBubbleSize val="0"/>
            </c:dLbl>
            <c:dLbl>
              <c:idx val="23"/>
              <c:numFmt formatCode="#,##0" sourceLinked="0"/>
              <c:spPr/>
              <c:txPr>
                <a:bodyPr/>
                <a:lstStyle/>
                <a:p>
                  <a:pPr>
                    <a:defRPr sz="1000" b="1">
                      <a:solidFill>
                        <a:schemeClr val="bg1"/>
                      </a:solidFill>
                    </a:defRPr>
                  </a:pPr>
                  <a:endParaRPr lang="sv-SE"/>
                </a:p>
              </c:txPr>
              <c:dLblPos val="inEnd"/>
              <c:showLegendKey val="0"/>
              <c:showVal val="1"/>
              <c:showCatName val="0"/>
              <c:showSerName val="0"/>
              <c:showPercent val="0"/>
              <c:showBubbleSize val="0"/>
            </c:dLbl>
            <c:numFmt formatCode="#,##0" sourceLinked="0"/>
            <c:spPr>
              <a:noFill/>
              <a:ln>
                <a:noFill/>
              </a:ln>
              <a:effectLst/>
            </c:spPr>
            <c:txPr>
              <a:bodyPr/>
              <a:lstStyle/>
              <a:p>
                <a:pPr>
                  <a:defRPr sz="1000" b="1"/>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[Droger2.xlsx]Data!$I$65:$AF$65</c:f>
              <c:strCache>
                <c:ptCount val="24"/>
                <c:pt idx="0">
                  <c:v>Botkyrka</c:v>
                </c:pt>
                <c:pt idx="1">
                  <c:v>Danderyd</c:v>
                </c:pt>
                <c:pt idx="2">
                  <c:v>Ekerö</c:v>
                </c:pt>
                <c:pt idx="3">
                  <c:v>Haninge</c:v>
                </c:pt>
                <c:pt idx="4">
                  <c:v>Järfälla</c:v>
                </c:pt>
                <c:pt idx="5">
                  <c:v>Lidingö</c:v>
                </c:pt>
                <c:pt idx="6">
                  <c:v>Nacka</c:v>
                </c:pt>
                <c:pt idx="7">
                  <c:v>Nynäshamn</c:v>
                </c:pt>
                <c:pt idx="8">
                  <c:v>Salem</c:v>
                </c:pt>
                <c:pt idx="9">
                  <c:v>Sigtuna</c:v>
                </c:pt>
                <c:pt idx="10">
                  <c:v>Sollentuna</c:v>
                </c:pt>
                <c:pt idx="11">
                  <c:v>Solna</c:v>
                </c:pt>
                <c:pt idx="12">
                  <c:v>Sundbyberg</c:v>
                </c:pt>
                <c:pt idx="13">
                  <c:v>Södertälje</c:v>
                </c:pt>
                <c:pt idx="14">
                  <c:v>Täby</c:v>
                </c:pt>
                <c:pt idx="15">
                  <c:v>Upplands Väsby</c:v>
                </c:pt>
                <c:pt idx="16">
                  <c:v>Upplands-Bro</c:v>
                </c:pt>
                <c:pt idx="17">
                  <c:v>Vallentuna</c:v>
                </c:pt>
                <c:pt idx="18">
                  <c:v>Vaxholm</c:v>
                </c:pt>
                <c:pt idx="19">
                  <c:v>Värmdö</c:v>
                </c:pt>
                <c:pt idx="20">
                  <c:v>Österåker</c:v>
                </c:pt>
                <c:pt idx="21">
                  <c:v>Total (exkl Stockholm)</c:v>
                </c:pt>
                <c:pt idx="22">
                  <c:v>Stockholm</c:v>
                </c:pt>
                <c:pt idx="23">
                  <c:v>Total (inkl Stockholm)</c:v>
                </c:pt>
              </c:strCache>
            </c:strRef>
          </c:cat>
          <c:val>
            <c:numRef>
              <c:f>[Droger2.xlsx]Data!$I$66:$AF$66</c:f>
              <c:numCache>
                <c:formatCode>0</c:formatCode>
                <c:ptCount val="24"/>
                <c:pt idx="0">
                  <c:v>6.9387755102040813</c:v>
                </c:pt>
                <c:pt idx="1">
                  <c:v>19.727891156462583</c:v>
                </c:pt>
                <c:pt idx="2">
                  <c:v>11.881188118811881</c:v>
                </c:pt>
                <c:pt idx="3">
                  <c:v>6.6147859922178993</c:v>
                </c:pt>
                <c:pt idx="4">
                  <c:v>8.5585585585585591</c:v>
                </c:pt>
                <c:pt idx="5">
                  <c:v>12.418300653594772</c:v>
                </c:pt>
                <c:pt idx="6">
                  <c:v>12</c:v>
                </c:pt>
                <c:pt idx="7">
                  <c:v>3.4482758620689653</c:v>
                </c:pt>
                <c:pt idx="8">
                  <c:v>5.7692307692307692</c:v>
                </c:pt>
                <c:pt idx="9">
                  <c:v>10.824742268041238</c:v>
                </c:pt>
                <c:pt idx="10">
                  <c:v>7.4074074074074066</c:v>
                </c:pt>
                <c:pt idx="11">
                  <c:v>8.1967213114754092</c:v>
                </c:pt>
                <c:pt idx="12">
                  <c:v>5.4054054054054053</c:v>
                </c:pt>
                <c:pt idx="13">
                  <c:v>2.8880866425992782</c:v>
                </c:pt>
                <c:pt idx="14">
                  <c:v>12.145748987854251</c:v>
                </c:pt>
                <c:pt idx="15">
                  <c:v>3.7313432835820892</c:v>
                </c:pt>
                <c:pt idx="16">
                  <c:v>7.2289156626506017</c:v>
                </c:pt>
                <c:pt idx="17">
                  <c:v>13.043478260869565</c:v>
                </c:pt>
                <c:pt idx="18">
                  <c:v>6.666666666666667</c:v>
                </c:pt>
                <c:pt idx="19">
                  <c:v>10.071942446043165</c:v>
                </c:pt>
                <c:pt idx="20">
                  <c:v>2.877697841726619</c:v>
                </c:pt>
                <c:pt idx="21">
                  <c:v>8.6725663716814161</c:v>
                </c:pt>
                <c:pt idx="22">
                  <c:v>11.892642295233689</c:v>
                </c:pt>
                <c:pt idx="23">
                  <c:v>9.9261394343361555</c:v>
                </c:pt>
              </c:numCache>
            </c:numRef>
          </c:val>
        </c:ser>
        <c:ser>
          <c:idx val="1"/>
          <c:order val="1"/>
          <c:tx>
            <c:strRef>
              <c:f>[Droger2.xlsx]Data!$H$67</c:f>
              <c:strCache>
                <c:ptCount val="1"/>
                <c:pt idx="0">
                  <c:v>Flicka årskurs 2 gymnasiet</c:v>
                </c:pt>
              </c:strCache>
            </c:strRef>
          </c:tx>
          <c:spPr>
            <a:solidFill>
              <a:srgbClr val="FFC000"/>
            </a:solidFill>
          </c:spPr>
          <c:invertIfNegative val="0"/>
          <c:dPt>
            <c:idx val="23"/>
            <c:invertIfNegative val="0"/>
            <c:bubble3D val="0"/>
            <c:spPr>
              <a:solidFill>
                <a:srgbClr val="A6A6A6"/>
              </a:solidFill>
            </c:spPr>
          </c:dPt>
          <c:dLbls>
            <c:numFmt formatCode="#,##0" sourceLinked="0"/>
            <c:spPr>
              <a:noFill/>
              <a:ln>
                <a:noFill/>
              </a:ln>
              <a:effectLst/>
            </c:spPr>
            <c:txPr>
              <a:bodyPr/>
              <a:lstStyle/>
              <a:p>
                <a:pPr>
                  <a:defRPr sz="1000" b="1"/>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[Droger2.xlsx]Data!$I$65:$AF$65</c:f>
              <c:strCache>
                <c:ptCount val="24"/>
                <c:pt idx="0">
                  <c:v>Botkyrka</c:v>
                </c:pt>
                <c:pt idx="1">
                  <c:v>Danderyd</c:v>
                </c:pt>
                <c:pt idx="2">
                  <c:v>Ekerö</c:v>
                </c:pt>
                <c:pt idx="3">
                  <c:v>Haninge</c:v>
                </c:pt>
                <c:pt idx="4">
                  <c:v>Järfälla</c:v>
                </c:pt>
                <c:pt idx="5">
                  <c:v>Lidingö</c:v>
                </c:pt>
                <c:pt idx="6">
                  <c:v>Nacka</c:v>
                </c:pt>
                <c:pt idx="7">
                  <c:v>Nynäshamn</c:v>
                </c:pt>
                <c:pt idx="8">
                  <c:v>Salem</c:v>
                </c:pt>
                <c:pt idx="9">
                  <c:v>Sigtuna</c:v>
                </c:pt>
                <c:pt idx="10">
                  <c:v>Sollentuna</c:v>
                </c:pt>
                <c:pt idx="11">
                  <c:v>Solna</c:v>
                </c:pt>
                <c:pt idx="12">
                  <c:v>Sundbyberg</c:v>
                </c:pt>
                <c:pt idx="13">
                  <c:v>Södertälje</c:v>
                </c:pt>
                <c:pt idx="14">
                  <c:v>Täby</c:v>
                </c:pt>
                <c:pt idx="15">
                  <c:v>Upplands Väsby</c:v>
                </c:pt>
                <c:pt idx="16">
                  <c:v>Upplands-Bro</c:v>
                </c:pt>
                <c:pt idx="17">
                  <c:v>Vallentuna</c:v>
                </c:pt>
                <c:pt idx="18">
                  <c:v>Vaxholm</c:v>
                </c:pt>
                <c:pt idx="19">
                  <c:v>Värmdö</c:v>
                </c:pt>
                <c:pt idx="20">
                  <c:v>Österåker</c:v>
                </c:pt>
                <c:pt idx="21">
                  <c:v>Total (exkl Stockholm)</c:v>
                </c:pt>
                <c:pt idx="22">
                  <c:v>Stockholm</c:v>
                </c:pt>
                <c:pt idx="23">
                  <c:v>Total (inkl Stockholm)</c:v>
                </c:pt>
              </c:strCache>
            </c:strRef>
          </c:cat>
          <c:val>
            <c:numRef>
              <c:f>[Droger2.xlsx]Data!$I$67:$AF$67</c:f>
              <c:numCache>
                <c:formatCode>0</c:formatCode>
                <c:ptCount val="24"/>
                <c:pt idx="0">
                  <c:v>4.296875</c:v>
                </c:pt>
                <c:pt idx="1">
                  <c:v>12.280701754385964</c:v>
                </c:pt>
                <c:pt idx="2">
                  <c:v>5.5555555555555554</c:v>
                </c:pt>
                <c:pt idx="3">
                  <c:v>4.4247787610619467</c:v>
                </c:pt>
                <c:pt idx="4">
                  <c:v>4.0909090909090908</c:v>
                </c:pt>
                <c:pt idx="5">
                  <c:v>3.8461538461538463</c:v>
                </c:pt>
                <c:pt idx="6">
                  <c:v>8.5526315789473681</c:v>
                </c:pt>
                <c:pt idx="7">
                  <c:v>7.59493670886076</c:v>
                </c:pt>
                <c:pt idx="8">
                  <c:v>4.6153846153846159</c:v>
                </c:pt>
                <c:pt idx="9">
                  <c:v>4.7904191616766472</c:v>
                </c:pt>
                <c:pt idx="10">
                  <c:v>4.9645390070921991</c:v>
                </c:pt>
                <c:pt idx="11">
                  <c:v>6.0150375939849621</c:v>
                </c:pt>
                <c:pt idx="12">
                  <c:v>2.5641025641025639</c:v>
                </c:pt>
                <c:pt idx="13">
                  <c:v>1.3888888888888888</c:v>
                </c:pt>
                <c:pt idx="14">
                  <c:v>7.0707070707070701</c:v>
                </c:pt>
                <c:pt idx="15">
                  <c:v>4.6875</c:v>
                </c:pt>
                <c:pt idx="16">
                  <c:v>1.2048192771084338</c:v>
                </c:pt>
                <c:pt idx="17">
                  <c:v>4.1237113402061851</c:v>
                </c:pt>
                <c:pt idx="18">
                  <c:v>5</c:v>
                </c:pt>
                <c:pt idx="19">
                  <c:v>8.8235294117647065</c:v>
                </c:pt>
                <c:pt idx="20">
                  <c:v>4.895104895104895</c:v>
                </c:pt>
                <c:pt idx="21">
                  <c:v>5.2391105696009754</c:v>
                </c:pt>
                <c:pt idx="22">
                  <c:v>6.4995357474466111</c:v>
                </c:pt>
                <c:pt idx="23">
                  <c:v>5.7384587088467907</c:v>
                </c:pt>
              </c:numCache>
            </c:numRef>
          </c:val>
        </c:ser>
        <c:dLbls>
          <c:showLegendKey val="0"/>
          <c:showVal val="0"/>
          <c:showCatName val="0"/>
          <c:showSerName val="0"/>
          <c:showPercent val="0"/>
          <c:showBubbleSize val="0"/>
        </c:dLbls>
        <c:gapWidth val="75"/>
        <c:axId val="428095688"/>
        <c:axId val="428096080"/>
      </c:barChart>
      <c:catAx>
        <c:axId val="428095688"/>
        <c:scaling>
          <c:orientation val="minMax"/>
        </c:scaling>
        <c:delete val="0"/>
        <c:axPos val="b"/>
        <c:numFmt formatCode="General" sourceLinked="1"/>
        <c:majorTickMark val="out"/>
        <c:minorTickMark val="none"/>
        <c:tickLblPos val="nextTo"/>
        <c:txPr>
          <a:bodyPr/>
          <a:lstStyle/>
          <a:p>
            <a:pPr>
              <a:defRPr sz="1200"/>
            </a:pPr>
            <a:endParaRPr lang="sv-SE"/>
          </a:p>
        </c:txPr>
        <c:crossAx val="428096080"/>
        <c:crosses val="autoZero"/>
        <c:auto val="1"/>
        <c:lblAlgn val="ctr"/>
        <c:lblOffset val="100"/>
        <c:noMultiLvlLbl val="0"/>
      </c:catAx>
      <c:valAx>
        <c:axId val="428096080"/>
        <c:scaling>
          <c:orientation val="minMax"/>
          <c:max val="100"/>
          <c:min val="0"/>
        </c:scaling>
        <c:delete val="0"/>
        <c:axPos val="l"/>
        <c:majorGridlines>
          <c:spPr>
            <a:ln>
              <a:solidFill>
                <a:srgbClr val="F2F2F2"/>
              </a:solidFill>
            </a:ln>
          </c:spPr>
        </c:majorGridlines>
        <c:numFmt formatCode="0" sourceLinked="1"/>
        <c:majorTickMark val="out"/>
        <c:minorTickMark val="none"/>
        <c:tickLblPos val="nextTo"/>
        <c:txPr>
          <a:bodyPr/>
          <a:lstStyle/>
          <a:p>
            <a:pPr>
              <a:defRPr sz="1000"/>
            </a:pPr>
            <a:endParaRPr lang="sv-SE"/>
          </a:p>
        </c:txPr>
        <c:crossAx val="428095688"/>
        <c:crosses val="autoZero"/>
        <c:crossBetween val="between"/>
      </c:valAx>
      <c:spPr>
        <a:noFill/>
        <a:ln w="25392">
          <a:noFill/>
        </a:ln>
      </c:spPr>
    </c:plotArea>
    <c:legend>
      <c:legendPos val="t"/>
      <c:legendEntry>
        <c:idx val="0"/>
        <c:txPr>
          <a:bodyPr/>
          <a:lstStyle/>
          <a:p>
            <a:pPr>
              <a:defRPr sz="1200" b="1"/>
            </a:pPr>
            <a:endParaRPr lang="sv-SE"/>
          </a:p>
        </c:txPr>
      </c:legendEntry>
      <c:legendEntry>
        <c:idx val="1"/>
        <c:txPr>
          <a:bodyPr/>
          <a:lstStyle/>
          <a:p>
            <a:pPr>
              <a:defRPr sz="1200" b="1"/>
            </a:pPr>
            <a:endParaRPr lang="sv-SE"/>
          </a:p>
        </c:txPr>
      </c:legendEntry>
      <c:layout>
        <c:manualLayout>
          <c:xMode val="edge"/>
          <c:yMode val="edge"/>
          <c:x val="0.26696811255395231"/>
          <c:y val="0.17504272696484968"/>
          <c:w val="0.46606366729945919"/>
          <c:h val="3.6474618476426454E-2"/>
        </c:manualLayout>
      </c:layout>
      <c:overlay val="0"/>
      <c:txPr>
        <a:bodyPr/>
        <a:lstStyle/>
        <a:p>
          <a:pPr>
            <a:defRPr b="1"/>
          </a:pPr>
          <a:endParaRPr lang="sv-SE"/>
        </a:p>
      </c:txPr>
    </c:legend>
    <c:plotVisOnly val="1"/>
    <c:dispBlanksAs val="gap"/>
    <c:showDLblsOverMax val="0"/>
  </c:chart>
  <c:spPr>
    <a:ln>
      <a:noFill/>
    </a:ln>
  </c:spPr>
  <c:txPr>
    <a:bodyPr/>
    <a:lstStyle/>
    <a:p>
      <a:pPr>
        <a:defRPr sz="1799"/>
      </a:pPr>
      <a:endParaRPr lang="sv-SE"/>
    </a:p>
  </c:txPr>
  <c:externalData r:id="rId1">
    <c:autoUpdate val="0"/>
  </c:externalData>
  <c:userShapes r:id="rId2"/>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Blad1!$A$370</c:f>
              <c:strCache>
                <c:ptCount val="1"/>
                <c:pt idx="0">
                  <c:v>flickor åk 9</c:v>
                </c:pt>
              </c:strCache>
            </c:strRef>
          </c:tx>
          <c:spPr>
            <a:ln w="50800"/>
          </c:spPr>
          <c:marker>
            <c:symbol val="none"/>
          </c:marker>
          <c:cat>
            <c:numRef>
              <c:f>Blad1!$B$369:$F$369</c:f>
              <c:numCache>
                <c:formatCode>General</c:formatCode>
                <c:ptCount val="5"/>
                <c:pt idx="0">
                  <c:v>2008</c:v>
                </c:pt>
                <c:pt idx="1">
                  <c:v>2010</c:v>
                </c:pt>
                <c:pt idx="2">
                  <c:v>2012</c:v>
                </c:pt>
                <c:pt idx="3">
                  <c:v>2014</c:v>
                </c:pt>
                <c:pt idx="4">
                  <c:v>2016</c:v>
                </c:pt>
              </c:numCache>
            </c:numRef>
          </c:cat>
          <c:val>
            <c:numRef>
              <c:f>Blad1!$B$370:$F$370</c:f>
              <c:numCache>
                <c:formatCode>General</c:formatCode>
                <c:ptCount val="5"/>
                <c:pt idx="0">
                  <c:v>27</c:v>
                </c:pt>
                <c:pt idx="1">
                  <c:v>22</c:v>
                </c:pt>
                <c:pt idx="2">
                  <c:v>27</c:v>
                </c:pt>
                <c:pt idx="3">
                  <c:v>27</c:v>
                </c:pt>
                <c:pt idx="4">
                  <c:v>25</c:v>
                </c:pt>
              </c:numCache>
            </c:numRef>
          </c:val>
          <c:smooth val="0"/>
        </c:ser>
        <c:ser>
          <c:idx val="1"/>
          <c:order val="1"/>
          <c:tx>
            <c:strRef>
              <c:f>Blad1!$A$371</c:f>
              <c:strCache>
                <c:ptCount val="1"/>
                <c:pt idx="0">
                  <c:v>pojkar åk 9</c:v>
                </c:pt>
              </c:strCache>
            </c:strRef>
          </c:tx>
          <c:spPr>
            <a:ln w="50800"/>
          </c:spPr>
          <c:marker>
            <c:symbol val="none"/>
          </c:marker>
          <c:cat>
            <c:numRef>
              <c:f>Blad1!$B$369:$F$369</c:f>
              <c:numCache>
                <c:formatCode>General</c:formatCode>
                <c:ptCount val="5"/>
                <c:pt idx="0">
                  <c:v>2008</c:v>
                </c:pt>
                <c:pt idx="1">
                  <c:v>2010</c:v>
                </c:pt>
                <c:pt idx="2">
                  <c:v>2012</c:v>
                </c:pt>
                <c:pt idx="3">
                  <c:v>2014</c:v>
                </c:pt>
                <c:pt idx="4">
                  <c:v>2016</c:v>
                </c:pt>
              </c:numCache>
            </c:numRef>
          </c:cat>
          <c:val>
            <c:numRef>
              <c:f>Blad1!$B$371:$F$371</c:f>
              <c:numCache>
                <c:formatCode>General</c:formatCode>
                <c:ptCount val="5"/>
                <c:pt idx="0">
                  <c:v>33</c:v>
                </c:pt>
                <c:pt idx="1">
                  <c:v>26</c:v>
                </c:pt>
                <c:pt idx="2">
                  <c:v>27</c:v>
                </c:pt>
                <c:pt idx="3">
                  <c:v>22</c:v>
                </c:pt>
                <c:pt idx="4">
                  <c:v>24</c:v>
                </c:pt>
              </c:numCache>
            </c:numRef>
          </c:val>
          <c:smooth val="0"/>
        </c:ser>
        <c:ser>
          <c:idx val="2"/>
          <c:order val="2"/>
          <c:tx>
            <c:strRef>
              <c:f>Blad1!$A$372</c:f>
              <c:strCache>
                <c:ptCount val="1"/>
                <c:pt idx="0">
                  <c:v>flickor år 2 gymn</c:v>
                </c:pt>
              </c:strCache>
            </c:strRef>
          </c:tx>
          <c:spPr>
            <a:ln w="50800"/>
          </c:spPr>
          <c:marker>
            <c:symbol val="none"/>
          </c:marker>
          <c:cat>
            <c:numRef>
              <c:f>Blad1!$B$369:$F$369</c:f>
              <c:numCache>
                <c:formatCode>General</c:formatCode>
                <c:ptCount val="5"/>
                <c:pt idx="0">
                  <c:v>2008</c:v>
                </c:pt>
                <c:pt idx="1">
                  <c:v>2010</c:v>
                </c:pt>
                <c:pt idx="2">
                  <c:v>2012</c:v>
                </c:pt>
                <c:pt idx="3">
                  <c:v>2014</c:v>
                </c:pt>
                <c:pt idx="4">
                  <c:v>2016</c:v>
                </c:pt>
              </c:numCache>
            </c:numRef>
          </c:cat>
          <c:val>
            <c:numRef>
              <c:f>Blad1!$B$372:$F$372</c:f>
              <c:numCache>
                <c:formatCode>General</c:formatCode>
                <c:ptCount val="5"/>
                <c:pt idx="0">
                  <c:v>43</c:v>
                </c:pt>
                <c:pt idx="1">
                  <c:v>37</c:v>
                </c:pt>
                <c:pt idx="2">
                  <c:v>43</c:v>
                </c:pt>
                <c:pt idx="3">
                  <c:v>44</c:v>
                </c:pt>
                <c:pt idx="4">
                  <c:v>45</c:v>
                </c:pt>
              </c:numCache>
            </c:numRef>
          </c:val>
          <c:smooth val="0"/>
        </c:ser>
        <c:ser>
          <c:idx val="3"/>
          <c:order val="3"/>
          <c:tx>
            <c:strRef>
              <c:f>Blad1!$A$373</c:f>
              <c:strCache>
                <c:ptCount val="1"/>
                <c:pt idx="0">
                  <c:v>pojkar år 2 gymn</c:v>
                </c:pt>
              </c:strCache>
            </c:strRef>
          </c:tx>
          <c:spPr>
            <a:ln w="50800"/>
          </c:spPr>
          <c:marker>
            <c:symbol val="none"/>
          </c:marker>
          <c:cat>
            <c:numRef>
              <c:f>Blad1!$B$369:$F$369</c:f>
              <c:numCache>
                <c:formatCode>General</c:formatCode>
                <c:ptCount val="5"/>
                <c:pt idx="0">
                  <c:v>2008</c:v>
                </c:pt>
                <c:pt idx="1">
                  <c:v>2010</c:v>
                </c:pt>
                <c:pt idx="2">
                  <c:v>2012</c:v>
                </c:pt>
                <c:pt idx="3">
                  <c:v>2014</c:v>
                </c:pt>
                <c:pt idx="4">
                  <c:v>2016</c:v>
                </c:pt>
              </c:numCache>
            </c:numRef>
          </c:cat>
          <c:val>
            <c:numRef>
              <c:f>Blad1!$B$373:$F$373</c:f>
              <c:numCache>
                <c:formatCode>General</c:formatCode>
                <c:ptCount val="5"/>
                <c:pt idx="0">
                  <c:v>39</c:v>
                </c:pt>
                <c:pt idx="1">
                  <c:v>50</c:v>
                </c:pt>
                <c:pt idx="2">
                  <c:v>46</c:v>
                </c:pt>
                <c:pt idx="3">
                  <c:v>48</c:v>
                </c:pt>
                <c:pt idx="4">
                  <c:v>48</c:v>
                </c:pt>
              </c:numCache>
            </c:numRef>
          </c:val>
          <c:smooth val="0"/>
        </c:ser>
        <c:dLbls>
          <c:showLegendKey val="0"/>
          <c:showVal val="0"/>
          <c:showCatName val="0"/>
          <c:showSerName val="0"/>
          <c:showPercent val="0"/>
          <c:showBubbleSize val="0"/>
        </c:dLbls>
        <c:smooth val="0"/>
        <c:axId val="428096472"/>
        <c:axId val="428096864"/>
      </c:lineChart>
      <c:catAx>
        <c:axId val="428096472"/>
        <c:scaling>
          <c:orientation val="minMax"/>
        </c:scaling>
        <c:delete val="0"/>
        <c:axPos val="b"/>
        <c:numFmt formatCode="General" sourceLinked="1"/>
        <c:majorTickMark val="out"/>
        <c:minorTickMark val="none"/>
        <c:tickLblPos val="nextTo"/>
        <c:txPr>
          <a:bodyPr/>
          <a:lstStyle/>
          <a:p>
            <a:pPr>
              <a:defRPr sz="1100" b="1"/>
            </a:pPr>
            <a:endParaRPr lang="sv-SE"/>
          </a:p>
        </c:txPr>
        <c:crossAx val="428096864"/>
        <c:crosses val="autoZero"/>
        <c:auto val="1"/>
        <c:lblAlgn val="ctr"/>
        <c:lblOffset val="100"/>
        <c:noMultiLvlLbl val="0"/>
      </c:catAx>
      <c:valAx>
        <c:axId val="428096864"/>
        <c:scaling>
          <c:orientation val="minMax"/>
          <c:max val="100"/>
        </c:scaling>
        <c:delete val="0"/>
        <c:axPos val="l"/>
        <c:majorGridlines/>
        <c:numFmt formatCode="General" sourceLinked="1"/>
        <c:majorTickMark val="out"/>
        <c:minorTickMark val="none"/>
        <c:tickLblPos val="nextTo"/>
        <c:txPr>
          <a:bodyPr/>
          <a:lstStyle/>
          <a:p>
            <a:pPr>
              <a:defRPr sz="1100" b="1">
                <a:solidFill>
                  <a:sysClr val="windowText" lastClr="000000"/>
                </a:solidFill>
              </a:defRPr>
            </a:pPr>
            <a:endParaRPr lang="sv-SE"/>
          </a:p>
        </c:txPr>
        <c:crossAx val="428096472"/>
        <c:crosses val="autoZero"/>
        <c:crossBetween val="between"/>
        <c:majorUnit val="20"/>
      </c:valAx>
    </c:plotArea>
    <c:legend>
      <c:legendPos val="b"/>
      <c:overlay val="0"/>
      <c:txPr>
        <a:bodyPr/>
        <a:lstStyle/>
        <a:p>
          <a:pPr>
            <a:defRPr sz="1100" b="1"/>
          </a:pPr>
          <a:endParaRPr lang="sv-SE"/>
        </a:p>
      </c:txPr>
    </c:legend>
    <c:plotVisOnly val="1"/>
    <c:dispBlanksAs val="gap"/>
    <c:showDLblsOverMax val="0"/>
  </c:chart>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339036030193079"/>
          <c:y val="0.21798250622855417"/>
          <c:w val="0.80145618031493426"/>
          <c:h val="0.44215353091437015"/>
        </c:manualLayout>
      </c:layout>
      <c:barChart>
        <c:barDir val="col"/>
        <c:grouping val="clustered"/>
        <c:varyColors val="0"/>
        <c:ser>
          <c:idx val="0"/>
          <c:order val="0"/>
          <c:tx>
            <c:strRef>
              <c:f>[Droger9.xlsx]Data!$H$69</c:f>
              <c:strCache>
                <c:ptCount val="1"/>
                <c:pt idx="0">
                  <c:v>Pojke årskurs 9</c:v>
                </c:pt>
              </c:strCache>
            </c:strRef>
          </c:tx>
          <c:spPr>
            <a:solidFill>
              <a:srgbClr val="97A7D0"/>
            </a:solidFill>
          </c:spPr>
          <c:invertIfNegative val="0"/>
          <c:dPt>
            <c:idx val="23"/>
            <c:invertIfNegative val="0"/>
            <c:bubble3D val="0"/>
            <c:spPr>
              <a:solidFill>
                <a:srgbClr val="595959"/>
              </a:solidFill>
            </c:spPr>
          </c:dPt>
          <c:dLbls>
            <c:dLbl>
              <c:idx val="17"/>
              <c:numFmt formatCode="#,##0" sourceLinked="0"/>
              <c:spPr/>
              <c:txPr>
                <a:bodyPr/>
                <a:lstStyle/>
                <a:p>
                  <a:pPr>
                    <a:defRPr sz="1000" b="1">
                      <a:solidFill>
                        <a:sysClr val="windowText" lastClr="000000"/>
                      </a:solidFill>
                    </a:defRPr>
                  </a:pPr>
                  <a:endParaRPr lang="sv-SE"/>
                </a:p>
              </c:txPr>
              <c:dLblPos val="inEnd"/>
              <c:showLegendKey val="0"/>
              <c:showVal val="1"/>
              <c:showCatName val="0"/>
              <c:showSerName val="0"/>
              <c:showPercent val="0"/>
              <c:showBubbleSize val="0"/>
            </c:dLbl>
            <c:dLbl>
              <c:idx val="23"/>
              <c:numFmt formatCode="#,##0" sourceLinked="0"/>
              <c:spPr/>
              <c:txPr>
                <a:bodyPr/>
                <a:lstStyle/>
                <a:p>
                  <a:pPr>
                    <a:defRPr sz="1000" b="1">
                      <a:solidFill>
                        <a:schemeClr val="bg1"/>
                      </a:solidFill>
                    </a:defRPr>
                  </a:pPr>
                  <a:endParaRPr lang="sv-SE"/>
                </a:p>
              </c:txPr>
              <c:dLblPos val="inEnd"/>
              <c:showLegendKey val="0"/>
              <c:showVal val="1"/>
              <c:showCatName val="0"/>
              <c:showSerName val="0"/>
              <c:showPercent val="0"/>
              <c:showBubbleSize val="0"/>
            </c:dLbl>
            <c:numFmt formatCode="#,##0" sourceLinked="0"/>
            <c:spPr>
              <a:noFill/>
              <a:ln>
                <a:noFill/>
              </a:ln>
              <a:effectLst/>
            </c:spPr>
            <c:txPr>
              <a:bodyPr/>
              <a:lstStyle/>
              <a:p>
                <a:pPr>
                  <a:defRPr sz="1000" b="1">
                    <a:solidFill>
                      <a:schemeClr val="tx1"/>
                    </a:solidFill>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[Droger9.xlsx]Data!$I$68:$AF$68</c:f>
              <c:strCache>
                <c:ptCount val="24"/>
                <c:pt idx="0">
                  <c:v>Botkyrka</c:v>
                </c:pt>
                <c:pt idx="1">
                  <c:v>Danderyd</c:v>
                </c:pt>
                <c:pt idx="2">
                  <c:v>Ekerö</c:v>
                </c:pt>
                <c:pt idx="3">
                  <c:v>Haninge</c:v>
                </c:pt>
                <c:pt idx="4">
                  <c:v>Järfälla</c:v>
                </c:pt>
                <c:pt idx="5">
                  <c:v>Lidingö</c:v>
                </c:pt>
                <c:pt idx="6">
                  <c:v>Nacka</c:v>
                </c:pt>
                <c:pt idx="7">
                  <c:v>Nynäshamn</c:v>
                </c:pt>
                <c:pt idx="8">
                  <c:v>Salem</c:v>
                </c:pt>
                <c:pt idx="9">
                  <c:v>Sigtuna</c:v>
                </c:pt>
                <c:pt idx="10">
                  <c:v>Sollentuna</c:v>
                </c:pt>
                <c:pt idx="11">
                  <c:v>Solna</c:v>
                </c:pt>
                <c:pt idx="12">
                  <c:v>Sundbyberg</c:v>
                </c:pt>
                <c:pt idx="13">
                  <c:v>Södertälje</c:v>
                </c:pt>
                <c:pt idx="14">
                  <c:v>Täby</c:v>
                </c:pt>
                <c:pt idx="15">
                  <c:v>Upplands Väsby</c:v>
                </c:pt>
                <c:pt idx="16">
                  <c:v>Upplands-Bro</c:v>
                </c:pt>
                <c:pt idx="17">
                  <c:v>Vallentuna</c:v>
                </c:pt>
                <c:pt idx="18">
                  <c:v>Vaxholm</c:v>
                </c:pt>
                <c:pt idx="19">
                  <c:v>Värmdö</c:v>
                </c:pt>
                <c:pt idx="20">
                  <c:v>Österåker</c:v>
                </c:pt>
                <c:pt idx="21">
                  <c:v>Total (exkl Stockholm)</c:v>
                </c:pt>
                <c:pt idx="22">
                  <c:v>Stockholm</c:v>
                </c:pt>
                <c:pt idx="23">
                  <c:v>Total (inkl Stockholm)</c:v>
                </c:pt>
              </c:strCache>
            </c:strRef>
          </c:cat>
          <c:val>
            <c:numRef>
              <c:f>[Droger9.xlsx]Data!$I$69:$AF$69</c:f>
              <c:numCache>
                <c:formatCode>0</c:formatCode>
                <c:ptCount val="24"/>
                <c:pt idx="0">
                  <c:v>21.694915254237287</c:v>
                </c:pt>
                <c:pt idx="1">
                  <c:v>19.230769230769234</c:v>
                </c:pt>
                <c:pt idx="2">
                  <c:v>25.688073394495415</c:v>
                </c:pt>
                <c:pt idx="3">
                  <c:v>21.904761904761905</c:v>
                </c:pt>
                <c:pt idx="4">
                  <c:v>19.421487603305785</c:v>
                </c:pt>
                <c:pt idx="5">
                  <c:v>31.707317073170731</c:v>
                </c:pt>
                <c:pt idx="6">
                  <c:v>23.52941176470588</c:v>
                </c:pt>
                <c:pt idx="7">
                  <c:v>23.076923076923077</c:v>
                </c:pt>
                <c:pt idx="8">
                  <c:v>15.789473684210526</c:v>
                </c:pt>
                <c:pt idx="9">
                  <c:v>28.07017543859649</c:v>
                </c:pt>
                <c:pt idx="10">
                  <c:v>20.788530465949819</c:v>
                </c:pt>
                <c:pt idx="11">
                  <c:v>14.383561643835616</c:v>
                </c:pt>
                <c:pt idx="12">
                  <c:v>19.626168224299064</c:v>
                </c:pt>
                <c:pt idx="13">
                  <c:v>15.339233038348082</c:v>
                </c:pt>
                <c:pt idx="14">
                  <c:v>20.689655172413794</c:v>
                </c:pt>
                <c:pt idx="15">
                  <c:v>17.361111111111111</c:v>
                </c:pt>
                <c:pt idx="16">
                  <c:v>19.512195121951219</c:v>
                </c:pt>
                <c:pt idx="17">
                  <c:v>23.140495867768596</c:v>
                </c:pt>
                <c:pt idx="18">
                  <c:v>28.205128205128204</c:v>
                </c:pt>
                <c:pt idx="19">
                  <c:v>20</c:v>
                </c:pt>
                <c:pt idx="20">
                  <c:v>17.857142857142858</c:v>
                </c:pt>
                <c:pt idx="21">
                  <c:v>20.980132450331126</c:v>
                </c:pt>
                <c:pt idx="22">
                  <c:v>22.824601366742598</c:v>
                </c:pt>
                <c:pt idx="23">
                  <c:v>21.658291457286431</c:v>
                </c:pt>
              </c:numCache>
            </c:numRef>
          </c:val>
        </c:ser>
        <c:ser>
          <c:idx val="1"/>
          <c:order val="1"/>
          <c:tx>
            <c:strRef>
              <c:f>[Droger9.xlsx]Data!$H$70</c:f>
              <c:strCache>
                <c:ptCount val="1"/>
                <c:pt idx="0">
                  <c:v>Flicka årskurs 9</c:v>
                </c:pt>
              </c:strCache>
            </c:strRef>
          </c:tx>
          <c:spPr>
            <a:solidFill>
              <a:srgbClr val="DCE2EF"/>
            </a:solidFill>
          </c:spPr>
          <c:invertIfNegative val="0"/>
          <c:dPt>
            <c:idx val="23"/>
            <c:invertIfNegative val="0"/>
            <c:bubble3D val="0"/>
            <c:spPr>
              <a:solidFill>
                <a:srgbClr val="A6A6A6"/>
              </a:solidFill>
            </c:spPr>
          </c:dPt>
          <c:dLbls>
            <c:numFmt formatCode="#,##0" sourceLinked="0"/>
            <c:spPr>
              <a:noFill/>
              <a:ln>
                <a:noFill/>
              </a:ln>
              <a:effectLst/>
            </c:spPr>
            <c:txPr>
              <a:bodyPr/>
              <a:lstStyle/>
              <a:p>
                <a:pPr>
                  <a:defRPr sz="1000" b="1"/>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[Droger9.xlsx]Data!$I$68:$AF$68</c:f>
              <c:strCache>
                <c:ptCount val="24"/>
                <c:pt idx="0">
                  <c:v>Botkyrka</c:v>
                </c:pt>
                <c:pt idx="1">
                  <c:v>Danderyd</c:v>
                </c:pt>
                <c:pt idx="2">
                  <c:v>Ekerö</c:v>
                </c:pt>
                <c:pt idx="3">
                  <c:v>Haninge</c:v>
                </c:pt>
                <c:pt idx="4">
                  <c:v>Järfälla</c:v>
                </c:pt>
                <c:pt idx="5">
                  <c:v>Lidingö</c:v>
                </c:pt>
                <c:pt idx="6">
                  <c:v>Nacka</c:v>
                </c:pt>
                <c:pt idx="7">
                  <c:v>Nynäshamn</c:v>
                </c:pt>
                <c:pt idx="8">
                  <c:v>Salem</c:v>
                </c:pt>
                <c:pt idx="9">
                  <c:v>Sigtuna</c:v>
                </c:pt>
                <c:pt idx="10">
                  <c:v>Sollentuna</c:v>
                </c:pt>
                <c:pt idx="11">
                  <c:v>Solna</c:v>
                </c:pt>
                <c:pt idx="12">
                  <c:v>Sundbyberg</c:v>
                </c:pt>
                <c:pt idx="13">
                  <c:v>Södertälje</c:v>
                </c:pt>
                <c:pt idx="14">
                  <c:v>Täby</c:v>
                </c:pt>
                <c:pt idx="15">
                  <c:v>Upplands Väsby</c:v>
                </c:pt>
                <c:pt idx="16">
                  <c:v>Upplands-Bro</c:v>
                </c:pt>
                <c:pt idx="17">
                  <c:v>Vallentuna</c:v>
                </c:pt>
                <c:pt idx="18">
                  <c:v>Vaxholm</c:v>
                </c:pt>
                <c:pt idx="19">
                  <c:v>Värmdö</c:v>
                </c:pt>
                <c:pt idx="20">
                  <c:v>Österåker</c:v>
                </c:pt>
                <c:pt idx="21">
                  <c:v>Total (exkl Stockholm)</c:v>
                </c:pt>
                <c:pt idx="22">
                  <c:v>Stockholm</c:v>
                </c:pt>
                <c:pt idx="23">
                  <c:v>Total (inkl Stockholm)</c:v>
                </c:pt>
              </c:strCache>
            </c:strRef>
          </c:cat>
          <c:val>
            <c:numRef>
              <c:f>[Droger9.xlsx]Data!$I$70:$AF$70</c:f>
              <c:numCache>
                <c:formatCode>0</c:formatCode>
                <c:ptCount val="24"/>
                <c:pt idx="0">
                  <c:v>15.719063545150503</c:v>
                </c:pt>
                <c:pt idx="1">
                  <c:v>17.266187050359711</c:v>
                </c:pt>
                <c:pt idx="2">
                  <c:v>11.38211382113821</c:v>
                </c:pt>
                <c:pt idx="3">
                  <c:v>24.09090909090909</c:v>
                </c:pt>
                <c:pt idx="4">
                  <c:v>17.424242424242426</c:v>
                </c:pt>
                <c:pt idx="5">
                  <c:v>26.530612244897959</c:v>
                </c:pt>
                <c:pt idx="6">
                  <c:v>24.712643678160919</c:v>
                </c:pt>
                <c:pt idx="7">
                  <c:v>26.25</c:v>
                </c:pt>
                <c:pt idx="8">
                  <c:v>17.142857142857142</c:v>
                </c:pt>
                <c:pt idx="9">
                  <c:v>26.530612244897959</c:v>
                </c:pt>
                <c:pt idx="10">
                  <c:v>16.078431372549019</c:v>
                </c:pt>
                <c:pt idx="11">
                  <c:v>21.487603305785125</c:v>
                </c:pt>
                <c:pt idx="12">
                  <c:v>14.736842105263156</c:v>
                </c:pt>
                <c:pt idx="13">
                  <c:v>12.676056338028168</c:v>
                </c:pt>
                <c:pt idx="14">
                  <c:v>22.608695652173914</c:v>
                </c:pt>
                <c:pt idx="15">
                  <c:v>21.830985915492956</c:v>
                </c:pt>
                <c:pt idx="16">
                  <c:v>13.750000000000002</c:v>
                </c:pt>
                <c:pt idx="17">
                  <c:v>20.967741935483872</c:v>
                </c:pt>
                <c:pt idx="18">
                  <c:v>14.285714285714285</c:v>
                </c:pt>
                <c:pt idx="19">
                  <c:v>18</c:v>
                </c:pt>
                <c:pt idx="20">
                  <c:v>24.369747899159663</c:v>
                </c:pt>
                <c:pt idx="21">
                  <c:v>19.505418171714364</c:v>
                </c:pt>
                <c:pt idx="22">
                  <c:v>19.547235524597301</c:v>
                </c:pt>
                <c:pt idx="23">
                  <c:v>19.521709633649934</c:v>
                </c:pt>
              </c:numCache>
            </c:numRef>
          </c:val>
        </c:ser>
        <c:dLbls>
          <c:showLegendKey val="0"/>
          <c:showVal val="0"/>
          <c:showCatName val="0"/>
          <c:showSerName val="0"/>
          <c:showPercent val="0"/>
          <c:showBubbleSize val="0"/>
        </c:dLbls>
        <c:gapWidth val="75"/>
        <c:axId val="427085808"/>
        <c:axId val="427086200"/>
      </c:barChart>
      <c:catAx>
        <c:axId val="427085808"/>
        <c:scaling>
          <c:orientation val="minMax"/>
        </c:scaling>
        <c:delete val="0"/>
        <c:axPos val="b"/>
        <c:numFmt formatCode="General" sourceLinked="1"/>
        <c:majorTickMark val="out"/>
        <c:minorTickMark val="none"/>
        <c:tickLblPos val="nextTo"/>
        <c:txPr>
          <a:bodyPr/>
          <a:lstStyle/>
          <a:p>
            <a:pPr>
              <a:defRPr sz="1200"/>
            </a:pPr>
            <a:endParaRPr lang="sv-SE"/>
          </a:p>
        </c:txPr>
        <c:crossAx val="427086200"/>
        <c:crosses val="autoZero"/>
        <c:auto val="1"/>
        <c:lblAlgn val="ctr"/>
        <c:lblOffset val="100"/>
        <c:noMultiLvlLbl val="0"/>
      </c:catAx>
      <c:valAx>
        <c:axId val="427086200"/>
        <c:scaling>
          <c:orientation val="minMax"/>
          <c:max val="100"/>
          <c:min val="0"/>
        </c:scaling>
        <c:delete val="0"/>
        <c:axPos val="l"/>
        <c:majorGridlines>
          <c:spPr>
            <a:ln>
              <a:solidFill>
                <a:srgbClr val="F2F2F2"/>
              </a:solidFill>
            </a:ln>
          </c:spPr>
        </c:majorGridlines>
        <c:numFmt formatCode="0" sourceLinked="1"/>
        <c:majorTickMark val="out"/>
        <c:minorTickMark val="none"/>
        <c:tickLblPos val="nextTo"/>
        <c:txPr>
          <a:bodyPr/>
          <a:lstStyle/>
          <a:p>
            <a:pPr>
              <a:defRPr sz="1000"/>
            </a:pPr>
            <a:endParaRPr lang="sv-SE"/>
          </a:p>
        </c:txPr>
        <c:crossAx val="427085808"/>
        <c:crosses val="autoZero"/>
        <c:crossBetween val="between"/>
      </c:valAx>
      <c:spPr>
        <a:noFill/>
        <a:ln w="25392">
          <a:noFill/>
        </a:ln>
      </c:spPr>
    </c:plotArea>
    <c:legend>
      <c:legendPos val="t"/>
      <c:legendEntry>
        <c:idx val="0"/>
        <c:txPr>
          <a:bodyPr/>
          <a:lstStyle/>
          <a:p>
            <a:pPr>
              <a:defRPr sz="1200" b="1"/>
            </a:pPr>
            <a:endParaRPr lang="sv-SE"/>
          </a:p>
        </c:txPr>
      </c:legendEntry>
      <c:legendEntry>
        <c:idx val="1"/>
        <c:txPr>
          <a:bodyPr/>
          <a:lstStyle/>
          <a:p>
            <a:pPr>
              <a:defRPr sz="1200" b="1"/>
            </a:pPr>
            <a:endParaRPr lang="sv-SE"/>
          </a:p>
        </c:txPr>
      </c:legendEntry>
      <c:layout>
        <c:manualLayout>
          <c:xMode val="edge"/>
          <c:yMode val="edge"/>
          <c:x val="0.26696811255395231"/>
          <c:y val="0.17504272696484968"/>
          <c:w val="0.46606366729945697"/>
          <c:h val="3.6474618476426218E-2"/>
        </c:manualLayout>
      </c:layout>
      <c:overlay val="0"/>
      <c:txPr>
        <a:bodyPr/>
        <a:lstStyle/>
        <a:p>
          <a:pPr>
            <a:defRPr b="1"/>
          </a:pPr>
          <a:endParaRPr lang="sv-SE"/>
        </a:p>
      </c:txPr>
    </c:legend>
    <c:plotVisOnly val="1"/>
    <c:dispBlanksAs val="gap"/>
    <c:showDLblsOverMax val="0"/>
  </c:chart>
  <c:spPr>
    <a:ln>
      <a:noFill/>
    </a:ln>
  </c:spPr>
  <c:txPr>
    <a:bodyPr/>
    <a:lstStyle/>
    <a:p>
      <a:pPr>
        <a:defRPr sz="1799"/>
      </a:pPr>
      <a:endParaRPr lang="sv-SE"/>
    </a:p>
  </c:txPr>
  <c:externalData r:id="rId1">
    <c:autoUpdate val="0"/>
  </c:externalData>
  <c:userShapes r:id="rId2"/>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339036030193079"/>
          <c:y val="0.21798250622855417"/>
          <c:w val="0.80145618031493127"/>
          <c:h val="0.44215353091437015"/>
        </c:manualLayout>
      </c:layout>
      <c:barChart>
        <c:barDir val="col"/>
        <c:grouping val="clustered"/>
        <c:varyColors val="0"/>
        <c:ser>
          <c:idx val="0"/>
          <c:order val="0"/>
          <c:tx>
            <c:strRef>
              <c:f>[Droger2.xlsx]Data!$H$69</c:f>
              <c:strCache>
                <c:ptCount val="1"/>
                <c:pt idx="0">
                  <c:v>Pojke årskurs 2 gymnasiet</c:v>
                </c:pt>
              </c:strCache>
            </c:strRef>
          </c:tx>
          <c:spPr>
            <a:solidFill>
              <a:srgbClr val="FF6600"/>
            </a:solidFill>
          </c:spPr>
          <c:invertIfNegative val="0"/>
          <c:dPt>
            <c:idx val="23"/>
            <c:invertIfNegative val="0"/>
            <c:bubble3D val="0"/>
            <c:spPr>
              <a:solidFill>
                <a:srgbClr val="595959"/>
              </a:solidFill>
            </c:spPr>
          </c:dPt>
          <c:dLbls>
            <c:dLbl>
              <c:idx val="17"/>
              <c:numFmt formatCode="#,##0" sourceLinked="0"/>
              <c:spPr/>
              <c:txPr>
                <a:bodyPr/>
                <a:lstStyle/>
                <a:p>
                  <a:pPr>
                    <a:defRPr sz="1000" b="1">
                      <a:solidFill>
                        <a:sysClr val="windowText" lastClr="000000"/>
                      </a:solidFill>
                    </a:defRPr>
                  </a:pPr>
                  <a:endParaRPr lang="sv-SE"/>
                </a:p>
              </c:txPr>
              <c:dLblPos val="inEnd"/>
              <c:showLegendKey val="0"/>
              <c:showVal val="1"/>
              <c:showCatName val="0"/>
              <c:showSerName val="0"/>
              <c:showPercent val="0"/>
              <c:showBubbleSize val="0"/>
            </c:dLbl>
            <c:dLbl>
              <c:idx val="23"/>
              <c:numFmt formatCode="#,##0" sourceLinked="0"/>
              <c:spPr/>
              <c:txPr>
                <a:bodyPr/>
                <a:lstStyle/>
                <a:p>
                  <a:pPr>
                    <a:defRPr sz="1000" b="1">
                      <a:solidFill>
                        <a:schemeClr val="bg1"/>
                      </a:solidFill>
                    </a:defRPr>
                  </a:pPr>
                  <a:endParaRPr lang="sv-SE"/>
                </a:p>
              </c:txPr>
              <c:dLblPos val="inEnd"/>
              <c:showLegendKey val="0"/>
              <c:showVal val="1"/>
              <c:showCatName val="0"/>
              <c:showSerName val="0"/>
              <c:showPercent val="0"/>
              <c:showBubbleSize val="0"/>
            </c:dLbl>
            <c:numFmt formatCode="#,##0" sourceLinked="0"/>
            <c:spPr>
              <a:noFill/>
              <a:ln>
                <a:noFill/>
              </a:ln>
              <a:effectLst/>
            </c:spPr>
            <c:txPr>
              <a:bodyPr/>
              <a:lstStyle/>
              <a:p>
                <a:pPr>
                  <a:defRPr sz="1000" b="1"/>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[Droger2.xlsx]Data!$I$68:$AF$68</c:f>
              <c:strCache>
                <c:ptCount val="24"/>
                <c:pt idx="0">
                  <c:v>Botkyrka</c:v>
                </c:pt>
                <c:pt idx="1">
                  <c:v>Danderyd</c:v>
                </c:pt>
                <c:pt idx="2">
                  <c:v>Ekerö</c:v>
                </c:pt>
                <c:pt idx="3">
                  <c:v>Haninge</c:v>
                </c:pt>
                <c:pt idx="4">
                  <c:v>Järfälla</c:v>
                </c:pt>
                <c:pt idx="5">
                  <c:v>Lidingö</c:v>
                </c:pt>
                <c:pt idx="6">
                  <c:v>Nacka</c:v>
                </c:pt>
                <c:pt idx="7">
                  <c:v>Nynäshamn</c:v>
                </c:pt>
                <c:pt idx="8">
                  <c:v>Salem</c:v>
                </c:pt>
                <c:pt idx="9">
                  <c:v>Sigtuna</c:v>
                </c:pt>
                <c:pt idx="10">
                  <c:v>Sollentuna</c:v>
                </c:pt>
                <c:pt idx="11">
                  <c:v>Solna</c:v>
                </c:pt>
                <c:pt idx="12">
                  <c:v>Sundbyberg</c:v>
                </c:pt>
                <c:pt idx="13">
                  <c:v>Södertälje</c:v>
                </c:pt>
                <c:pt idx="14">
                  <c:v>Täby</c:v>
                </c:pt>
                <c:pt idx="15">
                  <c:v>Upplands Väsby</c:v>
                </c:pt>
                <c:pt idx="16">
                  <c:v>Upplands-Bro</c:v>
                </c:pt>
                <c:pt idx="17">
                  <c:v>Vallentuna</c:v>
                </c:pt>
                <c:pt idx="18">
                  <c:v>Vaxholm</c:v>
                </c:pt>
                <c:pt idx="19">
                  <c:v>Värmdö</c:v>
                </c:pt>
                <c:pt idx="20">
                  <c:v>Österåker</c:v>
                </c:pt>
                <c:pt idx="21">
                  <c:v>Total (exkl Stockholm)</c:v>
                </c:pt>
                <c:pt idx="22">
                  <c:v>Stockholm</c:v>
                </c:pt>
                <c:pt idx="23">
                  <c:v>Total (inkl Stockholm)</c:v>
                </c:pt>
              </c:strCache>
            </c:strRef>
          </c:cat>
          <c:val>
            <c:numRef>
              <c:f>[Droger2.xlsx]Data!$I$69:$AF$69</c:f>
              <c:numCache>
                <c:formatCode>0</c:formatCode>
                <c:ptCount val="24"/>
                <c:pt idx="0">
                  <c:v>41.666666666666671</c:v>
                </c:pt>
                <c:pt idx="1">
                  <c:v>45.454545454545453</c:v>
                </c:pt>
                <c:pt idx="2">
                  <c:v>42.857142857142854</c:v>
                </c:pt>
                <c:pt idx="3">
                  <c:v>39.333333333333329</c:v>
                </c:pt>
                <c:pt idx="4">
                  <c:v>40.880503144654092</c:v>
                </c:pt>
                <c:pt idx="5">
                  <c:v>46.511627906976742</c:v>
                </c:pt>
                <c:pt idx="6">
                  <c:v>48.167539267015705</c:v>
                </c:pt>
                <c:pt idx="7">
                  <c:v>46.666666666666664</c:v>
                </c:pt>
                <c:pt idx="8">
                  <c:v>58.536585365853654</c:v>
                </c:pt>
                <c:pt idx="9">
                  <c:v>43.846153846153847</c:v>
                </c:pt>
                <c:pt idx="10">
                  <c:v>36.413043478260867</c:v>
                </c:pt>
                <c:pt idx="11">
                  <c:v>32.941176470588232</c:v>
                </c:pt>
                <c:pt idx="12">
                  <c:v>40</c:v>
                </c:pt>
                <c:pt idx="13">
                  <c:v>29.906542056074763</c:v>
                </c:pt>
                <c:pt idx="14">
                  <c:v>42.857142857142854</c:v>
                </c:pt>
                <c:pt idx="15">
                  <c:v>50.505050505050505</c:v>
                </c:pt>
                <c:pt idx="16">
                  <c:v>51.785714285714292</c:v>
                </c:pt>
                <c:pt idx="17">
                  <c:v>31.746031746031743</c:v>
                </c:pt>
                <c:pt idx="18">
                  <c:v>21.052631578947366</c:v>
                </c:pt>
                <c:pt idx="19">
                  <c:v>42.696629213483142</c:v>
                </c:pt>
                <c:pt idx="20">
                  <c:v>39.603960396039604</c:v>
                </c:pt>
                <c:pt idx="21">
                  <c:v>41.221033868092697</c:v>
                </c:pt>
                <c:pt idx="22">
                  <c:v>41.85022026431718</c:v>
                </c:pt>
                <c:pt idx="23">
                  <c:v>41.458679977814754</c:v>
                </c:pt>
              </c:numCache>
            </c:numRef>
          </c:val>
        </c:ser>
        <c:ser>
          <c:idx val="1"/>
          <c:order val="1"/>
          <c:tx>
            <c:strRef>
              <c:f>[Droger2.xlsx]Data!$H$70</c:f>
              <c:strCache>
                <c:ptCount val="1"/>
                <c:pt idx="0">
                  <c:v>Flicka årskurs 2 gymnasiet</c:v>
                </c:pt>
              </c:strCache>
            </c:strRef>
          </c:tx>
          <c:spPr>
            <a:solidFill>
              <a:srgbClr val="FFC000"/>
            </a:solidFill>
          </c:spPr>
          <c:invertIfNegative val="0"/>
          <c:dPt>
            <c:idx val="23"/>
            <c:invertIfNegative val="0"/>
            <c:bubble3D val="0"/>
            <c:spPr>
              <a:solidFill>
                <a:srgbClr val="A6A6A6"/>
              </a:solidFill>
            </c:spPr>
          </c:dPt>
          <c:dLbls>
            <c:numFmt formatCode="#,##0" sourceLinked="0"/>
            <c:spPr>
              <a:noFill/>
              <a:ln>
                <a:noFill/>
              </a:ln>
              <a:effectLst/>
            </c:spPr>
            <c:txPr>
              <a:bodyPr/>
              <a:lstStyle/>
              <a:p>
                <a:pPr>
                  <a:defRPr sz="1000" b="1"/>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[Droger2.xlsx]Data!$I$68:$AF$68</c:f>
              <c:strCache>
                <c:ptCount val="24"/>
                <c:pt idx="0">
                  <c:v>Botkyrka</c:v>
                </c:pt>
                <c:pt idx="1">
                  <c:v>Danderyd</c:v>
                </c:pt>
                <c:pt idx="2">
                  <c:v>Ekerö</c:v>
                </c:pt>
                <c:pt idx="3">
                  <c:v>Haninge</c:v>
                </c:pt>
                <c:pt idx="4">
                  <c:v>Järfälla</c:v>
                </c:pt>
                <c:pt idx="5">
                  <c:v>Lidingö</c:v>
                </c:pt>
                <c:pt idx="6">
                  <c:v>Nacka</c:v>
                </c:pt>
                <c:pt idx="7">
                  <c:v>Nynäshamn</c:v>
                </c:pt>
                <c:pt idx="8">
                  <c:v>Salem</c:v>
                </c:pt>
                <c:pt idx="9">
                  <c:v>Sigtuna</c:v>
                </c:pt>
                <c:pt idx="10">
                  <c:v>Sollentuna</c:v>
                </c:pt>
                <c:pt idx="11">
                  <c:v>Solna</c:v>
                </c:pt>
                <c:pt idx="12">
                  <c:v>Sundbyberg</c:v>
                </c:pt>
                <c:pt idx="13">
                  <c:v>Södertälje</c:v>
                </c:pt>
                <c:pt idx="14">
                  <c:v>Täby</c:v>
                </c:pt>
                <c:pt idx="15">
                  <c:v>Upplands Väsby</c:v>
                </c:pt>
                <c:pt idx="16">
                  <c:v>Upplands-Bro</c:v>
                </c:pt>
                <c:pt idx="17">
                  <c:v>Vallentuna</c:v>
                </c:pt>
                <c:pt idx="18">
                  <c:v>Vaxholm</c:v>
                </c:pt>
                <c:pt idx="19">
                  <c:v>Värmdö</c:v>
                </c:pt>
                <c:pt idx="20">
                  <c:v>Österåker</c:v>
                </c:pt>
                <c:pt idx="21">
                  <c:v>Total (exkl Stockholm)</c:v>
                </c:pt>
                <c:pt idx="22">
                  <c:v>Stockholm</c:v>
                </c:pt>
                <c:pt idx="23">
                  <c:v>Total (inkl Stockholm)</c:v>
                </c:pt>
              </c:strCache>
            </c:strRef>
          </c:cat>
          <c:val>
            <c:numRef>
              <c:f>[Droger2.xlsx]Data!$I$70:$AF$70</c:f>
              <c:numCache>
                <c:formatCode>0</c:formatCode>
                <c:ptCount val="24"/>
                <c:pt idx="0">
                  <c:v>25.742574257425744</c:v>
                </c:pt>
                <c:pt idx="1">
                  <c:v>44.927536231884055</c:v>
                </c:pt>
                <c:pt idx="2">
                  <c:v>32</c:v>
                </c:pt>
                <c:pt idx="3">
                  <c:v>31.578947368421051</c:v>
                </c:pt>
                <c:pt idx="4">
                  <c:v>30.508474576271187</c:v>
                </c:pt>
                <c:pt idx="5">
                  <c:v>58.035714285714292</c:v>
                </c:pt>
                <c:pt idx="6">
                  <c:v>44.554455445544555</c:v>
                </c:pt>
                <c:pt idx="7">
                  <c:v>29.411764705882355</c:v>
                </c:pt>
                <c:pt idx="8">
                  <c:v>36.734693877551024</c:v>
                </c:pt>
                <c:pt idx="9">
                  <c:v>38.211382113821138</c:v>
                </c:pt>
                <c:pt idx="10">
                  <c:v>38.427947598253276</c:v>
                </c:pt>
                <c:pt idx="11">
                  <c:v>32.967032967032964</c:v>
                </c:pt>
                <c:pt idx="12">
                  <c:v>26.229508196721312</c:v>
                </c:pt>
                <c:pt idx="13">
                  <c:v>25.619834710743799</c:v>
                </c:pt>
                <c:pt idx="14">
                  <c:v>24.626865671641792</c:v>
                </c:pt>
                <c:pt idx="15">
                  <c:v>37.894736842105267</c:v>
                </c:pt>
                <c:pt idx="16">
                  <c:v>32.307692307692307</c:v>
                </c:pt>
                <c:pt idx="17">
                  <c:v>32.857142857142854</c:v>
                </c:pt>
                <c:pt idx="18">
                  <c:v>29.629629629629626</c:v>
                </c:pt>
                <c:pt idx="19">
                  <c:v>33.333333333333329</c:v>
                </c:pt>
                <c:pt idx="20">
                  <c:v>37.142857142857146</c:v>
                </c:pt>
                <c:pt idx="21">
                  <c:v>34.256619144602851</c:v>
                </c:pt>
                <c:pt idx="22">
                  <c:v>37.32119635890767</c:v>
                </c:pt>
                <c:pt idx="23">
                  <c:v>35.437014775857747</c:v>
                </c:pt>
              </c:numCache>
            </c:numRef>
          </c:val>
        </c:ser>
        <c:dLbls>
          <c:showLegendKey val="0"/>
          <c:showVal val="0"/>
          <c:showCatName val="0"/>
          <c:showSerName val="0"/>
          <c:showPercent val="0"/>
          <c:showBubbleSize val="0"/>
        </c:dLbls>
        <c:gapWidth val="75"/>
        <c:axId val="427088160"/>
        <c:axId val="427665504"/>
      </c:barChart>
      <c:catAx>
        <c:axId val="427088160"/>
        <c:scaling>
          <c:orientation val="minMax"/>
        </c:scaling>
        <c:delete val="0"/>
        <c:axPos val="b"/>
        <c:numFmt formatCode="General" sourceLinked="1"/>
        <c:majorTickMark val="out"/>
        <c:minorTickMark val="none"/>
        <c:tickLblPos val="nextTo"/>
        <c:txPr>
          <a:bodyPr/>
          <a:lstStyle/>
          <a:p>
            <a:pPr>
              <a:defRPr sz="1200"/>
            </a:pPr>
            <a:endParaRPr lang="sv-SE"/>
          </a:p>
        </c:txPr>
        <c:crossAx val="427665504"/>
        <c:crosses val="autoZero"/>
        <c:auto val="1"/>
        <c:lblAlgn val="ctr"/>
        <c:lblOffset val="100"/>
        <c:noMultiLvlLbl val="0"/>
      </c:catAx>
      <c:valAx>
        <c:axId val="427665504"/>
        <c:scaling>
          <c:orientation val="minMax"/>
          <c:max val="100"/>
          <c:min val="0"/>
        </c:scaling>
        <c:delete val="0"/>
        <c:axPos val="l"/>
        <c:majorGridlines>
          <c:spPr>
            <a:ln>
              <a:solidFill>
                <a:srgbClr val="F2F2F2"/>
              </a:solidFill>
            </a:ln>
          </c:spPr>
        </c:majorGridlines>
        <c:numFmt formatCode="0" sourceLinked="1"/>
        <c:majorTickMark val="out"/>
        <c:minorTickMark val="none"/>
        <c:tickLblPos val="nextTo"/>
        <c:txPr>
          <a:bodyPr/>
          <a:lstStyle/>
          <a:p>
            <a:pPr>
              <a:defRPr sz="1000"/>
            </a:pPr>
            <a:endParaRPr lang="sv-SE"/>
          </a:p>
        </c:txPr>
        <c:crossAx val="427088160"/>
        <c:crosses val="autoZero"/>
        <c:crossBetween val="between"/>
      </c:valAx>
      <c:spPr>
        <a:noFill/>
        <a:ln w="25392">
          <a:noFill/>
        </a:ln>
      </c:spPr>
    </c:plotArea>
    <c:legend>
      <c:legendPos val="t"/>
      <c:legendEntry>
        <c:idx val="0"/>
        <c:txPr>
          <a:bodyPr/>
          <a:lstStyle/>
          <a:p>
            <a:pPr>
              <a:defRPr sz="1200" b="1"/>
            </a:pPr>
            <a:endParaRPr lang="sv-SE"/>
          </a:p>
        </c:txPr>
      </c:legendEntry>
      <c:legendEntry>
        <c:idx val="1"/>
        <c:txPr>
          <a:bodyPr/>
          <a:lstStyle/>
          <a:p>
            <a:pPr>
              <a:defRPr sz="1200" b="1"/>
            </a:pPr>
            <a:endParaRPr lang="sv-SE"/>
          </a:p>
        </c:txPr>
      </c:legendEntry>
      <c:layout>
        <c:manualLayout>
          <c:xMode val="edge"/>
          <c:yMode val="edge"/>
          <c:x val="0.26696811255395231"/>
          <c:y val="0.17504272696484968"/>
          <c:w val="0.46606366729945936"/>
          <c:h val="3.6474618476426468E-2"/>
        </c:manualLayout>
      </c:layout>
      <c:overlay val="0"/>
      <c:txPr>
        <a:bodyPr/>
        <a:lstStyle/>
        <a:p>
          <a:pPr>
            <a:defRPr b="1"/>
          </a:pPr>
          <a:endParaRPr lang="sv-SE"/>
        </a:p>
      </c:txPr>
    </c:legend>
    <c:plotVisOnly val="1"/>
    <c:dispBlanksAs val="gap"/>
    <c:showDLblsOverMax val="0"/>
  </c:chart>
  <c:spPr>
    <a:ln>
      <a:noFill/>
    </a:ln>
  </c:spPr>
  <c:txPr>
    <a:bodyPr/>
    <a:lstStyle/>
    <a:p>
      <a:pPr>
        <a:defRPr sz="1799"/>
      </a:pPr>
      <a:endParaRPr lang="sv-SE"/>
    </a:p>
  </c:txPr>
  <c:externalData r:id="rId1">
    <c:autoUpdate val="0"/>
  </c:externalData>
  <c:userShapes r:id="rId2"/>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Blad1!$S$6</c:f>
              <c:strCache>
                <c:ptCount val="1"/>
                <c:pt idx="0">
                  <c:v>2008</c:v>
                </c:pt>
              </c:strCache>
            </c:strRef>
          </c:tx>
          <c:spPr>
            <a:solidFill>
              <a:schemeClr val="accent1"/>
            </a:solidFill>
            <a:ln>
              <a:noFill/>
            </a:ln>
            <a:effectLst/>
          </c:spPr>
          <c:invertIfNegative val="0"/>
          <c:cat>
            <c:multiLvlStrRef>
              <c:f>Blad1!$T$4:$Y$5</c:f>
              <c:multiLvlStrCache>
                <c:ptCount val="6"/>
                <c:lvl>
                  <c:pt idx="0">
                    <c:v>Pojkar</c:v>
                  </c:pt>
                  <c:pt idx="1">
                    <c:v>Flickor</c:v>
                  </c:pt>
                  <c:pt idx="2">
                    <c:v>Pojkar</c:v>
                  </c:pt>
                  <c:pt idx="3">
                    <c:v>Flickor</c:v>
                  </c:pt>
                  <c:pt idx="4">
                    <c:v>Pojkar</c:v>
                  </c:pt>
                  <c:pt idx="5">
                    <c:v>Flickor</c:v>
                  </c:pt>
                </c:lvl>
                <c:lvl>
                  <c:pt idx="0">
                    <c:v>Ingen risk</c:v>
                  </c:pt>
                  <c:pt idx="2">
                    <c:v>Stor risk</c:v>
                  </c:pt>
                  <c:pt idx="4">
                    <c:v>Vet ej</c:v>
                  </c:pt>
                </c:lvl>
              </c:multiLvlStrCache>
            </c:multiLvlStrRef>
          </c:cat>
          <c:val>
            <c:numRef>
              <c:f>Blad1!$T$6:$Y$6</c:f>
              <c:numCache>
                <c:formatCode>General</c:formatCode>
                <c:ptCount val="6"/>
                <c:pt idx="0">
                  <c:v>8.4</c:v>
                </c:pt>
                <c:pt idx="1">
                  <c:v>2.4</c:v>
                </c:pt>
                <c:pt idx="2">
                  <c:v>22.8</c:v>
                </c:pt>
                <c:pt idx="3">
                  <c:v>25.5</c:v>
                </c:pt>
                <c:pt idx="4">
                  <c:v>14.9</c:v>
                </c:pt>
                <c:pt idx="5">
                  <c:v>13.6</c:v>
                </c:pt>
              </c:numCache>
            </c:numRef>
          </c:val>
        </c:ser>
        <c:ser>
          <c:idx val="1"/>
          <c:order val="1"/>
          <c:tx>
            <c:strRef>
              <c:f>Blad1!$S$7</c:f>
              <c:strCache>
                <c:ptCount val="1"/>
                <c:pt idx="0">
                  <c:v>2010</c:v>
                </c:pt>
              </c:strCache>
            </c:strRef>
          </c:tx>
          <c:spPr>
            <a:solidFill>
              <a:schemeClr val="accent2"/>
            </a:solidFill>
            <a:ln>
              <a:noFill/>
            </a:ln>
            <a:effectLst/>
          </c:spPr>
          <c:invertIfNegative val="0"/>
          <c:cat>
            <c:multiLvlStrRef>
              <c:f>Blad1!$T$4:$Y$5</c:f>
              <c:multiLvlStrCache>
                <c:ptCount val="6"/>
                <c:lvl>
                  <c:pt idx="0">
                    <c:v>Pojkar</c:v>
                  </c:pt>
                  <c:pt idx="1">
                    <c:v>Flickor</c:v>
                  </c:pt>
                  <c:pt idx="2">
                    <c:v>Pojkar</c:v>
                  </c:pt>
                  <c:pt idx="3">
                    <c:v>Flickor</c:v>
                  </c:pt>
                  <c:pt idx="4">
                    <c:v>Pojkar</c:v>
                  </c:pt>
                  <c:pt idx="5">
                    <c:v>Flickor</c:v>
                  </c:pt>
                </c:lvl>
                <c:lvl>
                  <c:pt idx="0">
                    <c:v>Ingen risk</c:v>
                  </c:pt>
                  <c:pt idx="2">
                    <c:v>Stor risk</c:v>
                  </c:pt>
                  <c:pt idx="4">
                    <c:v>Vet ej</c:v>
                  </c:pt>
                </c:lvl>
              </c:multiLvlStrCache>
            </c:multiLvlStrRef>
          </c:cat>
          <c:val>
            <c:numRef>
              <c:f>Blad1!$T$7:$Y$7</c:f>
              <c:numCache>
                <c:formatCode>General</c:formatCode>
                <c:ptCount val="6"/>
                <c:pt idx="0">
                  <c:v>10.1</c:v>
                </c:pt>
                <c:pt idx="1">
                  <c:v>4.3</c:v>
                </c:pt>
                <c:pt idx="2">
                  <c:v>20.399999999999999</c:v>
                </c:pt>
                <c:pt idx="3">
                  <c:v>22.8</c:v>
                </c:pt>
                <c:pt idx="4">
                  <c:v>16.600000000000001</c:v>
                </c:pt>
                <c:pt idx="5">
                  <c:v>12.9</c:v>
                </c:pt>
              </c:numCache>
            </c:numRef>
          </c:val>
        </c:ser>
        <c:ser>
          <c:idx val="2"/>
          <c:order val="2"/>
          <c:tx>
            <c:strRef>
              <c:f>Blad1!$S$8</c:f>
              <c:strCache>
                <c:ptCount val="1"/>
                <c:pt idx="0">
                  <c:v>2012</c:v>
                </c:pt>
              </c:strCache>
            </c:strRef>
          </c:tx>
          <c:spPr>
            <a:solidFill>
              <a:schemeClr val="accent3"/>
            </a:solidFill>
            <a:ln>
              <a:noFill/>
            </a:ln>
            <a:effectLst/>
          </c:spPr>
          <c:invertIfNegative val="0"/>
          <c:cat>
            <c:multiLvlStrRef>
              <c:f>Blad1!$T$4:$Y$5</c:f>
              <c:multiLvlStrCache>
                <c:ptCount val="6"/>
                <c:lvl>
                  <c:pt idx="0">
                    <c:v>Pojkar</c:v>
                  </c:pt>
                  <c:pt idx="1">
                    <c:v>Flickor</c:v>
                  </c:pt>
                  <c:pt idx="2">
                    <c:v>Pojkar</c:v>
                  </c:pt>
                  <c:pt idx="3">
                    <c:v>Flickor</c:v>
                  </c:pt>
                  <c:pt idx="4">
                    <c:v>Pojkar</c:v>
                  </c:pt>
                  <c:pt idx="5">
                    <c:v>Flickor</c:v>
                  </c:pt>
                </c:lvl>
                <c:lvl>
                  <c:pt idx="0">
                    <c:v>Ingen risk</c:v>
                  </c:pt>
                  <c:pt idx="2">
                    <c:v>Stor risk</c:v>
                  </c:pt>
                  <c:pt idx="4">
                    <c:v>Vet ej</c:v>
                  </c:pt>
                </c:lvl>
              </c:multiLvlStrCache>
            </c:multiLvlStrRef>
          </c:cat>
          <c:val>
            <c:numRef>
              <c:f>Blad1!$T$8:$Y$8</c:f>
              <c:numCache>
                <c:formatCode>General</c:formatCode>
                <c:ptCount val="6"/>
                <c:pt idx="0">
                  <c:v>10.8</c:v>
                </c:pt>
                <c:pt idx="1">
                  <c:v>3.2</c:v>
                </c:pt>
                <c:pt idx="2">
                  <c:v>18.2</c:v>
                </c:pt>
                <c:pt idx="3">
                  <c:v>24.6</c:v>
                </c:pt>
                <c:pt idx="4">
                  <c:v>18.399999999999999</c:v>
                </c:pt>
                <c:pt idx="5">
                  <c:v>14.1</c:v>
                </c:pt>
              </c:numCache>
            </c:numRef>
          </c:val>
        </c:ser>
        <c:ser>
          <c:idx val="3"/>
          <c:order val="3"/>
          <c:tx>
            <c:strRef>
              <c:f>Blad1!$S$9</c:f>
              <c:strCache>
                <c:ptCount val="1"/>
                <c:pt idx="0">
                  <c:v>2014</c:v>
                </c:pt>
              </c:strCache>
            </c:strRef>
          </c:tx>
          <c:spPr>
            <a:solidFill>
              <a:schemeClr val="accent4"/>
            </a:solidFill>
            <a:ln>
              <a:noFill/>
            </a:ln>
            <a:effectLst/>
          </c:spPr>
          <c:invertIfNegative val="0"/>
          <c:cat>
            <c:multiLvlStrRef>
              <c:f>Blad1!$T$4:$Y$5</c:f>
              <c:multiLvlStrCache>
                <c:ptCount val="6"/>
                <c:lvl>
                  <c:pt idx="0">
                    <c:v>Pojkar</c:v>
                  </c:pt>
                  <c:pt idx="1">
                    <c:v>Flickor</c:v>
                  </c:pt>
                  <c:pt idx="2">
                    <c:v>Pojkar</c:v>
                  </c:pt>
                  <c:pt idx="3">
                    <c:v>Flickor</c:v>
                  </c:pt>
                  <c:pt idx="4">
                    <c:v>Pojkar</c:v>
                  </c:pt>
                  <c:pt idx="5">
                    <c:v>Flickor</c:v>
                  </c:pt>
                </c:lvl>
                <c:lvl>
                  <c:pt idx="0">
                    <c:v>Ingen risk</c:v>
                  </c:pt>
                  <c:pt idx="2">
                    <c:v>Stor risk</c:v>
                  </c:pt>
                  <c:pt idx="4">
                    <c:v>Vet ej</c:v>
                  </c:pt>
                </c:lvl>
              </c:multiLvlStrCache>
            </c:multiLvlStrRef>
          </c:cat>
          <c:val>
            <c:numRef>
              <c:f>Blad1!$T$9:$Y$9</c:f>
              <c:numCache>
                <c:formatCode>0.0_ ;\-0.0\ </c:formatCode>
                <c:ptCount val="6"/>
                <c:pt idx="0">
                  <c:v>14.749795819312601</c:v>
                </c:pt>
                <c:pt idx="1">
                  <c:v>6.2717770113463303</c:v>
                </c:pt>
                <c:pt idx="2">
                  <c:v>26.641429556839402</c:v>
                </c:pt>
                <c:pt idx="3">
                  <c:v>32.301095796083104</c:v>
                </c:pt>
                <c:pt idx="4">
                  <c:v>11.5197559055231</c:v>
                </c:pt>
                <c:pt idx="5">
                  <c:v>11.310307137689801</c:v>
                </c:pt>
              </c:numCache>
            </c:numRef>
          </c:val>
        </c:ser>
        <c:dLbls>
          <c:showLegendKey val="0"/>
          <c:showVal val="0"/>
          <c:showCatName val="0"/>
          <c:showSerName val="0"/>
          <c:showPercent val="0"/>
          <c:showBubbleSize val="0"/>
        </c:dLbls>
        <c:gapWidth val="219"/>
        <c:overlap val="-27"/>
        <c:axId val="427086592"/>
        <c:axId val="428754704"/>
      </c:barChart>
      <c:catAx>
        <c:axId val="427086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sv-SE"/>
          </a:p>
        </c:txPr>
        <c:crossAx val="428754704"/>
        <c:crosses val="autoZero"/>
        <c:auto val="1"/>
        <c:lblAlgn val="ctr"/>
        <c:lblOffset val="100"/>
        <c:noMultiLvlLbl val="0"/>
      </c:catAx>
      <c:valAx>
        <c:axId val="428754704"/>
        <c:scaling>
          <c:orientation val="minMax"/>
          <c:max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sv-SE"/>
          </a:p>
        </c:txPr>
        <c:crossAx val="427086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339036030193079"/>
          <c:y val="0.21798250622855417"/>
          <c:w val="0.80145618031493437"/>
          <c:h val="0.44215353091437015"/>
        </c:manualLayout>
      </c:layout>
      <c:barChart>
        <c:barDir val="col"/>
        <c:grouping val="clustered"/>
        <c:varyColors val="0"/>
        <c:ser>
          <c:idx val="0"/>
          <c:order val="0"/>
          <c:tx>
            <c:strRef>
              <c:f>[Droger2.xlsx]Data!$H$12</c:f>
              <c:strCache>
                <c:ptCount val="1"/>
                <c:pt idx="0">
                  <c:v>Pojke årskurs 2 gymnasiet</c:v>
                </c:pt>
              </c:strCache>
            </c:strRef>
          </c:tx>
          <c:spPr>
            <a:solidFill>
              <a:srgbClr val="FF6600"/>
            </a:solidFill>
          </c:spPr>
          <c:invertIfNegative val="0"/>
          <c:dPt>
            <c:idx val="23"/>
            <c:invertIfNegative val="0"/>
            <c:bubble3D val="0"/>
            <c:spPr>
              <a:solidFill>
                <a:srgbClr val="595959"/>
              </a:solidFill>
            </c:spPr>
          </c:dPt>
          <c:dLbls>
            <c:dLbl>
              <c:idx val="17"/>
              <c:numFmt formatCode="0;\-0;&quot;*&quot;" sourceLinked="0"/>
              <c:spPr/>
              <c:txPr>
                <a:bodyPr/>
                <a:lstStyle/>
                <a:p>
                  <a:pPr>
                    <a:defRPr sz="1000" b="1">
                      <a:solidFill>
                        <a:sysClr val="windowText" lastClr="000000"/>
                      </a:solidFill>
                    </a:defRPr>
                  </a:pPr>
                  <a:endParaRPr lang="sv-SE"/>
                </a:p>
              </c:txPr>
              <c:dLblPos val="inEnd"/>
              <c:showLegendKey val="0"/>
              <c:showVal val="1"/>
              <c:showCatName val="0"/>
              <c:showSerName val="0"/>
              <c:showPercent val="0"/>
              <c:showBubbleSize val="0"/>
            </c:dLbl>
            <c:dLbl>
              <c:idx val="23"/>
              <c:numFmt formatCode="0;\-0;&quot;*&quot;" sourceLinked="0"/>
              <c:spPr/>
              <c:txPr>
                <a:bodyPr/>
                <a:lstStyle/>
                <a:p>
                  <a:pPr>
                    <a:defRPr sz="1000" b="1">
                      <a:solidFill>
                        <a:schemeClr val="bg1"/>
                      </a:solidFill>
                    </a:defRPr>
                  </a:pPr>
                  <a:endParaRPr lang="sv-SE"/>
                </a:p>
              </c:txPr>
              <c:dLblPos val="inEnd"/>
              <c:showLegendKey val="0"/>
              <c:showVal val="1"/>
              <c:showCatName val="0"/>
              <c:showSerName val="0"/>
              <c:showPercent val="0"/>
              <c:showBubbleSize val="0"/>
            </c:dLbl>
            <c:numFmt formatCode="0;\-0;&quot;*&quot;" sourceLinked="0"/>
            <c:spPr>
              <a:noFill/>
              <a:ln>
                <a:noFill/>
              </a:ln>
              <a:effectLst/>
            </c:spPr>
            <c:txPr>
              <a:bodyPr/>
              <a:lstStyle/>
              <a:p>
                <a:pPr>
                  <a:defRPr sz="1000" b="1"/>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[Droger2.xlsx]Data!$I$11:$AF$11</c:f>
              <c:strCache>
                <c:ptCount val="24"/>
                <c:pt idx="0">
                  <c:v>Botkyrka</c:v>
                </c:pt>
                <c:pt idx="1">
                  <c:v>Danderyd</c:v>
                </c:pt>
                <c:pt idx="2">
                  <c:v>Ekerö</c:v>
                </c:pt>
                <c:pt idx="3">
                  <c:v>Haninge</c:v>
                </c:pt>
                <c:pt idx="4">
                  <c:v>Järfälla</c:v>
                </c:pt>
                <c:pt idx="5">
                  <c:v>Lidingö</c:v>
                </c:pt>
                <c:pt idx="6">
                  <c:v>Nacka</c:v>
                </c:pt>
                <c:pt idx="7">
                  <c:v>Nynäshamn</c:v>
                </c:pt>
                <c:pt idx="8">
                  <c:v>Salem</c:v>
                </c:pt>
                <c:pt idx="9">
                  <c:v>Sigtuna</c:v>
                </c:pt>
                <c:pt idx="10">
                  <c:v>Sollentuna</c:v>
                </c:pt>
                <c:pt idx="11">
                  <c:v>Solna</c:v>
                </c:pt>
                <c:pt idx="12">
                  <c:v>Sundbyberg</c:v>
                </c:pt>
                <c:pt idx="13">
                  <c:v>Södertälje</c:v>
                </c:pt>
                <c:pt idx="14">
                  <c:v>Täby</c:v>
                </c:pt>
                <c:pt idx="15">
                  <c:v>Upplands Väsby</c:v>
                </c:pt>
                <c:pt idx="16">
                  <c:v>Upplands-Bro</c:v>
                </c:pt>
                <c:pt idx="17">
                  <c:v>Vallentuna</c:v>
                </c:pt>
                <c:pt idx="18">
                  <c:v>Vaxholm</c:v>
                </c:pt>
                <c:pt idx="19">
                  <c:v>Värmdö</c:v>
                </c:pt>
                <c:pt idx="20">
                  <c:v>Österåker</c:v>
                </c:pt>
                <c:pt idx="21">
                  <c:v>Total (exkl Stockholm)</c:v>
                </c:pt>
                <c:pt idx="22">
                  <c:v>Stockholm</c:v>
                </c:pt>
                <c:pt idx="23">
                  <c:v>Total (inkl Stockholm)</c:v>
                </c:pt>
              </c:strCache>
            </c:strRef>
          </c:cat>
          <c:val>
            <c:numRef>
              <c:f>[Droger2.xlsx]Data!$I$12:$AF$12</c:f>
              <c:numCache>
                <c:formatCode>0</c:formatCode>
                <c:ptCount val="24"/>
                <c:pt idx="0">
                  <c:v>16.115702479338843</c:v>
                </c:pt>
                <c:pt idx="1">
                  <c:v>27.702702702702702</c:v>
                </c:pt>
                <c:pt idx="2">
                  <c:v>16</c:v>
                </c:pt>
                <c:pt idx="3">
                  <c:v>19.047619047619047</c:v>
                </c:pt>
                <c:pt idx="4">
                  <c:v>19.909502262443439</c:v>
                </c:pt>
                <c:pt idx="5">
                  <c:v>30.463576158940398</c:v>
                </c:pt>
                <c:pt idx="6">
                  <c:v>26.34730538922156</c:v>
                </c:pt>
                <c:pt idx="7">
                  <c:v>34.883720930232556</c:v>
                </c:pt>
                <c:pt idx="8">
                  <c:v>22.641509433962266</c:v>
                </c:pt>
                <c:pt idx="9">
                  <c:v>25.520833333333332</c:v>
                </c:pt>
                <c:pt idx="10">
                  <c:v>14.015151515151514</c:v>
                </c:pt>
                <c:pt idx="11">
                  <c:v>16.260162601626014</c:v>
                </c:pt>
                <c:pt idx="12">
                  <c:v>14.864864864864865</c:v>
                </c:pt>
                <c:pt idx="13">
                  <c:v>19.852941176470587</c:v>
                </c:pt>
                <c:pt idx="14">
                  <c:v>21.91235059760956</c:v>
                </c:pt>
                <c:pt idx="15">
                  <c:v>18.181818181818183</c:v>
                </c:pt>
                <c:pt idx="16">
                  <c:v>22.61904761904762</c:v>
                </c:pt>
                <c:pt idx="17">
                  <c:v>26.966292134831459</c:v>
                </c:pt>
                <c:pt idx="18">
                  <c:v>34.482758620689658</c:v>
                </c:pt>
                <c:pt idx="19">
                  <c:v>24.087591240875913</c:v>
                </c:pt>
                <c:pt idx="20">
                  <c:v>15.827338129496402</c:v>
                </c:pt>
                <c:pt idx="21">
                  <c:v>21.405277201304475</c:v>
                </c:pt>
                <c:pt idx="22">
                  <c:v>22.402597402597401</c:v>
                </c:pt>
                <c:pt idx="23">
                  <c:v>21.794176162054622</c:v>
                </c:pt>
              </c:numCache>
            </c:numRef>
          </c:val>
        </c:ser>
        <c:ser>
          <c:idx val="1"/>
          <c:order val="1"/>
          <c:tx>
            <c:strRef>
              <c:f>[Droger2.xlsx]Data!$H$13</c:f>
              <c:strCache>
                <c:ptCount val="1"/>
                <c:pt idx="0">
                  <c:v>Flicka årskurs 2 gymnasiet</c:v>
                </c:pt>
              </c:strCache>
            </c:strRef>
          </c:tx>
          <c:spPr>
            <a:solidFill>
              <a:srgbClr val="FFC000"/>
            </a:solidFill>
          </c:spPr>
          <c:invertIfNegative val="0"/>
          <c:dPt>
            <c:idx val="23"/>
            <c:invertIfNegative val="0"/>
            <c:bubble3D val="0"/>
            <c:spPr>
              <a:solidFill>
                <a:srgbClr val="A6A6A6"/>
              </a:solidFill>
            </c:spPr>
          </c:dPt>
          <c:dLbls>
            <c:numFmt formatCode="0;\-0;&quot;*&quot;" sourceLinked="0"/>
            <c:spPr>
              <a:noFill/>
              <a:ln>
                <a:noFill/>
              </a:ln>
              <a:effectLst/>
            </c:spPr>
            <c:txPr>
              <a:bodyPr/>
              <a:lstStyle/>
              <a:p>
                <a:pPr>
                  <a:defRPr sz="1000" b="1"/>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[Droger2.xlsx]Data!$I$11:$AF$11</c:f>
              <c:strCache>
                <c:ptCount val="24"/>
                <c:pt idx="0">
                  <c:v>Botkyrka</c:v>
                </c:pt>
                <c:pt idx="1">
                  <c:v>Danderyd</c:v>
                </c:pt>
                <c:pt idx="2">
                  <c:v>Ekerö</c:v>
                </c:pt>
                <c:pt idx="3">
                  <c:v>Haninge</c:v>
                </c:pt>
                <c:pt idx="4">
                  <c:v>Järfälla</c:v>
                </c:pt>
                <c:pt idx="5">
                  <c:v>Lidingö</c:v>
                </c:pt>
                <c:pt idx="6">
                  <c:v>Nacka</c:v>
                </c:pt>
                <c:pt idx="7">
                  <c:v>Nynäshamn</c:v>
                </c:pt>
                <c:pt idx="8">
                  <c:v>Salem</c:v>
                </c:pt>
                <c:pt idx="9">
                  <c:v>Sigtuna</c:v>
                </c:pt>
                <c:pt idx="10">
                  <c:v>Sollentuna</c:v>
                </c:pt>
                <c:pt idx="11">
                  <c:v>Solna</c:v>
                </c:pt>
                <c:pt idx="12">
                  <c:v>Sundbyberg</c:v>
                </c:pt>
                <c:pt idx="13">
                  <c:v>Södertälje</c:v>
                </c:pt>
                <c:pt idx="14">
                  <c:v>Täby</c:v>
                </c:pt>
                <c:pt idx="15">
                  <c:v>Upplands Väsby</c:v>
                </c:pt>
                <c:pt idx="16">
                  <c:v>Upplands-Bro</c:v>
                </c:pt>
                <c:pt idx="17">
                  <c:v>Vallentuna</c:v>
                </c:pt>
                <c:pt idx="18">
                  <c:v>Vaxholm</c:v>
                </c:pt>
                <c:pt idx="19">
                  <c:v>Värmdö</c:v>
                </c:pt>
                <c:pt idx="20">
                  <c:v>Österåker</c:v>
                </c:pt>
                <c:pt idx="21">
                  <c:v>Total (exkl Stockholm)</c:v>
                </c:pt>
                <c:pt idx="22">
                  <c:v>Stockholm</c:v>
                </c:pt>
                <c:pt idx="23">
                  <c:v>Total (inkl Stockholm)</c:v>
                </c:pt>
              </c:strCache>
            </c:strRef>
          </c:cat>
          <c:val>
            <c:numRef>
              <c:f>[Droger2.xlsx]Data!$I$13:$AF$13</c:f>
              <c:numCache>
                <c:formatCode>0</c:formatCode>
                <c:ptCount val="24"/>
                <c:pt idx="0">
                  <c:v>21.653543307086615</c:v>
                </c:pt>
                <c:pt idx="1">
                  <c:v>26.086956521739129</c:v>
                </c:pt>
                <c:pt idx="2">
                  <c:v>26.666666666666668</c:v>
                </c:pt>
                <c:pt idx="3">
                  <c:v>29.333333333333332</c:v>
                </c:pt>
                <c:pt idx="4">
                  <c:v>23.004694835680752</c:v>
                </c:pt>
                <c:pt idx="5">
                  <c:v>32.258064516129032</c:v>
                </c:pt>
                <c:pt idx="6">
                  <c:v>29.836065573770494</c:v>
                </c:pt>
                <c:pt idx="7">
                  <c:v>35.443037974683541</c:v>
                </c:pt>
                <c:pt idx="8">
                  <c:v>21.53846153846154</c:v>
                </c:pt>
                <c:pt idx="9">
                  <c:v>24.69879518072289</c:v>
                </c:pt>
                <c:pt idx="10">
                  <c:v>22.340425531914892</c:v>
                </c:pt>
                <c:pt idx="11">
                  <c:v>30.303030303030305</c:v>
                </c:pt>
                <c:pt idx="12">
                  <c:v>13.333333333333334</c:v>
                </c:pt>
                <c:pt idx="13">
                  <c:v>22.183098591549296</c:v>
                </c:pt>
                <c:pt idx="14">
                  <c:v>25.757575757575758</c:v>
                </c:pt>
                <c:pt idx="15">
                  <c:v>37.00787401574803</c:v>
                </c:pt>
                <c:pt idx="16">
                  <c:v>25.301204819277107</c:v>
                </c:pt>
                <c:pt idx="17">
                  <c:v>28.421052631578945</c:v>
                </c:pt>
                <c:pt idx="18">
                  <c:v>28.205128205128204</c:v>
                </c:pt>
                <c:pt idx="19">
                  <c:v>27.407407407407408</c:v>
                </c:pt>
                <c:pt idx="20">
                  <c:v>27.464788732394368</c:v>
                </c:pt>
                <c:pt idx="21">
                  <c:v>26.296409941699906</c:v>
                </c:pt>
                <c:pt idx="22">
                  <c:v>25.314099581200562</c:v>
                </c:pt>
                <c:pt idx="23">
                  <c:v>25.906065088757398</c:v>
                </c:pt>
              </c:numCache>
            </c:numRef>
          </c:val>
        </c:ser>
        <c:dLbls>
          <c:showLegendKey val="0"/>
          <c:showVal val="0"/>
          <c:showCatName val="0"/>
          <c:showSerName val="0"/>
          <c:showPercent val="0"/>
          <c:showBubbleSize val="0"/>
        </c:dLbls>
        <c:gapWidth val="75"/>
        <c:axId val="291518840"/>
        <c:axId val="292303424"/>
      </c:barChart>
      <c:catAx>
        <c:axId val="291518840"/>
        <c:scaling>
          <c:orientation val="minMax"/>
        </c:scaling>
        <c:delete val="0"/>
        <c:axPos val="b"/>
        <c:numFmt formatCode="General" sourceLinked="1"/>
        <c:majorTickMark val="out"/>
        <c:minorTickMark val="none"/>
        <c:tickLblPos val="nextTo"/>
        <c:txPr>
          <a:bodyPr/>
          <a:lstStyle/>
          <a:p>
            <a:pPr>
              <a:defRPr sz="1200"/>
            </a:pPr>
            <a:endParaRPr lang="sv-SE"/>
          </a:p>
        </c:txPr>
        <c:crossAx val="292303424"/>
        <c:crosses val="autoZero"/>
        <c:auto val="1"/>
        <c:lblAlgn val="ctr"/>
        <c:lblOffset val="100"/>
        <c:noMultiLvlLbl val="0"/>
      </c:catAx>
      <c:valAx>
        <c:axId val="292303424"/>
        <c:scaling>
          <c:orientation val="minMax"/>
          <c:max val="100"/>
          <c:min val="0"/>
        </c:scaling>
        <c:delete val="0"/>
        <c:axPos val="l"/>
        <c:majorGridlines>
          <c:spPr>
            <a:ln>
              <a:solidFill>
                <a:srgbClr val="F2F2F2"/>
              </a:solidFill>
            </a:ln>
          </c:spPr>
        </c:majorGridlines>
        <c:numFmt formatCode="0" sourceLinked="1"/>
        <c:majorTickMark val="out"/>
        <c:minorTickMark val="none"/>
        <c:tickLblPos val="nextTo"/>
        <c:txPr>
          <a:bodyPr/>
          <a:lstStyle/>
          <a:p>
            <a:pPr>
              <a:defRPr sz="1000"/>
            </a:pPr>
            <a:endParaRPr lang="sv-SE"/>
          </a:p>
        </c:txPr>
        <c:crossAx val="291518840"/>
        <c:crosses val="autoZero"/>
        <c:crossBetween val="between"/>
      </c:valAx>
      <c:spPr>
        <a:noFill/>
        <a:ln w="25392">
          <a:noFill/>
        </a:ln>
      </c:spPr>
    </c:plotArea>
    <c:legend>
      <c:legendPos val="t"/>
      <c:legendEntry>
        <c:idx val="0"/>
        <c:txPr>
          <a:bodyPr/>
          <a:lstStyle/>
          <a:p>
            <a:pPr>
              <a:defRPr sz="1200" b="1"/>
            </a:pPr>
            <a:endParaRPr lang="sv-SE"/>
          </a:p>
        </c:txPr>
      </c:legendEntry>
      <c:legendEntry>
        <c:idx val="1"/>
        <c:txPr>
          <a:bodyPr/>
          <a:lstStyle/>
          <a:p>
            <a:pPr>
              <a:defRPr sz="1200" b="1"/>
            </a:pPr>
            <a:endParaRPr lang="sv-SE"/>
          </a:p>
        </c:txPr>
      </c:legendEntry>
      <c:layout>
        <c:manualLayout>
          <c:xMode val="edge"/>
          <c:yMode val="edge"/>
          <c:x val="0.26696811255395231"/>
          <c:y val="0.17504272696484968"/>
          <c:w val="0.46606366729945686"/>
          <c:h val="3.6474618476426211E-2"/>
        </c:manualLayout>
      </c:layout>
      <c:overlay val="0"/>
      <c:txPr>
        <a:bodyPr/>
        <a:lstStyle/>
        <a:p>
          <a:pPr>
            <a:defRPr b="1"/>
          </a:pPr>
          <a:endParaRPr lang="sv-SE"/>
        </a:p>
      </c:txPr>
    </c:legend>
    <c:plotVisOnly val="1"/>
    <c:dispBlanksAs val="gap"/>
    <c:showDLblsOverMax val="0"/>
  </c:chart>
  <c:spPr>
    <a:ln>
      <a:noFill/>
    </a:ln>
  </c:spPr>
  <c:txPr>
    <a:bodyPr/>
    <a:lstStyle/>
    <a:p>
      <a:pPr>
        <a:defRPr sz="1799"/>
      </a:pPr>
      <a:endParaRPr lang="sv-SE"/>
    </a:p>
  </c:txPr>
  <c:externalData r:id="rId1">
    <c:autoUpdate val="0"/>
  </c:externalData>
  <c:userShapes r:id="rId2"/>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Blad1!$K$30</c:f>
              <c:strCache>
                <c:ptCount val="1"/>
                <c:pt idx="0">
                  <c:v>2008</c:v>
                </c:pt>
              </c:strCache>
            </c:strRef>
          </c:tx>
          <c:spPr>
            <a:solidFill>
              <a:schemeClr val="accent1"/>
            </a:solidFill>
            <a:ln>
              <a:noFill/>
            </a:ln>
            <a:effectLst/>
          </c:spPr>
          <c:invertIfNegative val="0"/>
          <c:cat>
            <c:multiLvlStrRef>
              <c:f>Blad1!$L$28:$Q$29</c:f>
              <c:multiLvlStrCache>
                <c:ptCount val="6"/>
                <c:lvl>
                  <c:pt idx="0">
                    <c:v>Pojkar</c:v>
                  </c:pt>
                  <c:pt idx="1">
                    <c:v>Flickor</c:v>
                  </c:pt>
                  <c:pt idx="2">
                    <c:v>Pojkar</c:v>
                  </c:pt>
                  <c:pt idx="3">
                    <c:v>Flickor</c:v>
                  </c:pt>
                  <c:pt idx="4">
                    <c:v>Pojkar</c:v>
                  </c:pt>
                  <c:pt idx="5">
                    <c:v>Flickor</c:v>
                  </c:pt>
                </c:lvl>
                <c:lvl>
                  <c:pt idx="0">
                    <c:v>Ingen risk</c:v>
                  </c:pt>
                  <c:pt idx="2">
                    <c:v>Stor risk</c:v>
                  </c:pt>
                  <c:pt idx="4">
                    <c:v>Vet ej</c:v>
                  </c:pt>
                </c:lvl>
              </c:multiLvlStrCache>
            </c:multiLvlStrRef>
          </c:cat>
          <c:val>
            <c:numRef>
              <c:f>Blad1!$L$30:$Q$30</c:f>
              <c:numCache>
                <c:formatCode>General</c:formatCode>
                <c:ptCount val="6"/>
                <c:pt idx="0">
                  <c:v>14.1</c:v>
                </c:pt>
                <c:pt idx="1">
                  <c:v>4.8</c:v>
                </c:pt>
                <c:pt idx="2">
                  <c:v>17.899999999999999</c:v>
                </c:pt>
                <c:pt idx="3">
                  <c:v>25.6</c:v>
                </c:pt>
                <c:pt idx="4">
                  <c:v>10.6</c:v>
                </c:pt>
                <c:pt idx="5">
                  <c:v>7.4</c:v>
                </c:pt>
              </c:numCache>
            </c:numRef>
          </c:val>
        </c:ser>
        <c:ser>
          <c:idx val="1"/>
          <c:order val="1"/>
          <c:tx>
            <c:strRef>
              <c:f>Blad1!$K$31</c:f>
              <c:strCache>
                <c:ptCount val="1"/>
                <c:pt idx="0">
                  <c:v>2010</c:v>
                </c:pt>
              </c:strCache>
            </c:strRef>
          </c:tx>
          <c:spPr>
            <a:solidFill>
              <a:schemeClr val="accent2"/>
            </a:solidFill>
            <a:ln>
              <a:noFill/>
            </a:ln>
            <a:effectLst/>
          </c:spPr>
          <c:invertIfNegative val="0"/>
          <c:cat>
            <c:multiLvlStrRef>
              <c:f>Blad1!$L$28:$Q$29</c:f>
              <c:multiLvlStrCache>
                <c:ptCount val="6"/>
                <c:lvl>
                  <c:pt idx="0">
                    <c:v>Pojkar</c:v>
                  </c:pt>
                  <c:pt idx="1">
                    <c:v>Flickor</c:v>
                  </c:pt>
                  <c:pt idx="2">
                    <c:v>Pojkar</c:v>
                  </c:pt>
                  <c:pt idx="3">
                    <c:v>Flickor</c:v>
                  </c:pt>
                  <c:pt idx="4">
                    <c:v>Pojkar</c:v>
                  </c:pt>
                  <c:pt idx="5">
                    <c:v>Flickor</c:v>
                  </c:pt>
                </c:lvl>
                <c:lvl>
                  <c:pt idx="0">
                    <c:v>Ingen risk</c:v>
                  </c:pt>
                  <c:pt idx="2">
                    <c:v>Stor risk</c:v>
                  </c:pt>
                  <c:pt idx="4">
                    <c:v>Vet ej</c:v>
                  </c:pt>
                </c:lvl>
              </c:multiLvlStrCache>
            </c:multiLvlStrRef>
          </c:cat>
          <c:val>
            <c:numRef>
              <c:f>Blad1!$L$31:$Q$31</c:f>
              <c:numCache>
                <c:formatCode>General</c:formatCode>
                <c:ptCount val="6"/>
                <c:pt idx="0">
                  <c:v>18.100000000000001</c:v>
                </c:pt>
                <c:pt idx="1">
                  <c:v>7.5</c:v>
                </c:pt>
                <c:pt idx="2">
                  <c:v>15.5</c:v>
                </c:pt>
                <c:pt idx="3">
                  <c:v>24</c:v>
                </c:pt>
                <c:pt idx="4">
                  <c:v>11.8</c:v>
                </c:pt>
                <c:pt idx="5">
                  <c:v>8.6999999999999993</c:v>
                </c:pt>
              </c:numCache>
            </c:numRef>
          </c:val>
        </c:ser>
        <c:ser>
          <c:idx val="2"/>
          <c:order val="2"/>
          <c:tx>
            <c:strRef>
              <c:f>Blad1!$K$32</c:f>
              <c:strCache>
                <c:ptCount val="1"/>
                <c:pt idx="0">
                  <c:v>2012</c:v>
                </c:pt>
              </c:strCache>
            </c:strRef>
          </c:tx>
          <c:spPr>
            <a:solidFill>
              <a:schemeClr val="accent3"/>
            </a:solidFill>
            <a:ln>
              <a:noFill/>
            </a:ln>
            <a:effectLst/>
          </c:spPr>
          <c:invertIfNegative val="0"/>
          <c:cat>
            <c:multiLvlStrRef>
              <c:f>Blad1!$L$28:$Q$29</c:f>
              <c:multiLvlStrCache>
                <c:ptCount val="6"/>
                <c:lvl>
                  <c:pt idx="0">
                    <c:v>Pojkar</c:v>
                  </c:pt>
                  <c:pt idx="1">
                    <c:v>Flickor</c:v>
                  </c:pt>
                  <c:pt idx="2">
                    <c:v>Pojkar</c:v>
                  </c:pt>
                  <c:pt idx="3">
                    <c:v>Flickor</c:v>
                  </c:pt>
                  <c:pt idx="4">
                    <c:v>Pojkar</c:v>
                  </c:pt>
                  <c:pt idx="5">
                    <c:v>Flickor</c:v>
                  </c:pt>
                </c:lvl>
                <c:lvl>
                  <c:pt idx="0">
                    <c:v>Ingen risk</c:v>
                  </c:pt>
                  <c:pt idx="2">
                    <c:v>Stor risk</c:v>
                  </c:pt>
                  <c:pt idx="4">
                    <c:v>Vet ej</c:v>
                  </c:pt>
                </c:lvl>
              </c:multiLvlStrCache>
            </c:multiLvlStrRef>
          </c:cat>
          <c:val>
            <c:numRef>
              <c:f>Blad1!$L$32:$Q$32</c:f>
              <c:numCache>
                <c:formatCode>General</c:formatCode>
                <c:ptCount val="6"/>
                <c:pt idx="0">
                  <c:v>19.399999999999999</c:v>
                </c:pt>
                <c:pt idx="1">
                  <c:v>7.2</c:v>
                </c:pt>
                <c:pt idx="2">
                  <c:v>15.8</c:v>
                </c:pt>
                <c:pt idx="3">
                  <c:v>21.3</c:v>
                </c:pt>
                <c:pt idx="4">
                  <c:v>10.7</c:v>
                </c:pt>
                <c:pt idx="5">
                  <c:v>10.199999999999999</c:v>
                </c:pt>
              </c:numCache>
            </c:numRef>
          </c:val>
        </c:ser>
        <c:ser>
          <c:idx val="3"/>
          <c:order val="3"/>
          <c:tx>
            <c:strRef>
              <c:f>Blad1!$K$33</c:f>
              <c:strCache>
                <c:ptCount val="1"/>
                <c:pt idx="0">
                  <c:v>2014</c:v>
                </c:pt>
              </c:strCache>
            </c:strRef>
          </c:tx>
          <c:spPr>
            <a:solidFill>
              <a:schemeClr val="accent4"/>
            </a:solidFill>
            <a:ln>
              <a:noFill/>
            </a:ln>
            <a:effectLst/>
          </c:spPr>
          <c:invertIfNegative val="0"/>
          <c:cat>
            <c:multiLvlStrRef>
              <c:f>Blad1!$L$28:$Q$29</c:f>
              <c:multiLvlStrCache>
                <c:ptCount val="6"/>
                <c:lvl>
                  <c:pt idx="0">
                    <c:v>Pojkar</c:v>
                  </c:pt>
                  <c:pt idx="1">
                    <c:v>Flickor</c:v>
                  </c:pt>
                  <c:pt idx="2">
                    <c:v>Pojkar</c:v>
                  </c:pt>
                  <c:pt idx="3">
                    <c:v>Flickor</c:v>
                  </c:pt>
                  <c:pt idx="4">
                    <c:v>Pojkar</c:v>
                  </c:pt>
                  <c:pt idx="5">
                    <c:v>Flickor</c:v>
                  </c:pt>
                </c:lvl>
                <c:lvl>
                  <c:pt idx="0">
                    <c:v>Ingen risk</c:v>
                  </c:pt>
                  <c:pt idx="2">
                    <c:v>Stor risk</c:v>
                  </c:pt>
                  <c:pt idx="4">
                    <c:v>Vet ej</c:v>
                  </c:pt>
                </c:lvl>
              </c:multiLvlStrCache>
            </c:multiLvlStrRef>
          </c:cat>
          <c:val>
            <c:numRef>
              <c:f>Blad1!$L$33:$Q$33</c:f>
              <c:numCache>
                <c:formatCode>0.0_ ;\-0.0\ </c:formatCode>
                <c:ptCount val="6"/>
                <c:pt idx="0">
                  <c:v>23.8708322183608</c:v>
                </c:pt>
                <c:pt idx="1">
                  <c:v>9.4280909745675707</c:v>
                </c:pt>
                <c:pt idx="2">
                  <c:v>18.730419153277399</c:v>
                </c:pt>
                <c:pt idx="3">
                  <c:v>31.576023291545599</c:v>
                </c:pt>
                <c:pt idx="4">
                  <c:v>8.2637374610792005</c:v>
                </c:pt>
                <c:pt idx="5">
                  <c:v>7.4352262000006801</c:v>
                </c:pt>
              </c:numCache>
            </c:numRef>
          </c:val>
        </c:ser>
        <c:dLbls>
          <c:showLegendKey val="0"/>
          <c:showVal val="0"/>
          <c:showCatName val="0"/>
          <c:showSerName val="0"/>
          <c:showPercent val="0"/>
          <c:showBubbleSize val="0"/>
        </c:dLbls>
        <c:gapWidth val="219"/>
        <c:overlap val="-27"/>
        <c:axId val="428755880"/>
        <c:axId val="428756272"/>
      </c:barChart>
      <c:catAx>
        <c:axId val="428755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sv-SE"/>
          </a:p>
        </c:txPr>
        <c:crossAx val="428756272"/>
        <c:crosses val="autoZero"/>
        <c:auto val="1"/>
        <c:lblAlgn val="ctr"/>
        <c:lblOffset val="100"/>
        <c:noMultiLvlLbl val="0"/>
      </c:catAx>
      <c:valAx>
        <c:axId val="428756272"/>
        <c:scaling>
          <c:orientation val="minMax"/>
          <c:max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sv-SE"/>
          </a:p>
        </c:txPr>
        <c:crossAx val="4287558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Blad1!$A$26</c:f>
              <c:strCache>
                <c:ptCount val="1"/>
                <c:pt idx="0">
                  <c:v>flickor åk 9</c:v>
                </c:pt>
              </c:strCache>
            </c:strRef>
          </c:tx>
          <c:spPr>
            <a:ln w="41275"/>
          </c:spPr>
          <c:marker>
            <c:symbol val="none"/>
          </c:marker>
          <c:cat>
            <c:numRef>
              <c:f>Blad1!$B$25:$E$25</c:f>
              <c:numCache>
                <c:formatCode>General</c:formatCode>
                <c:ptCount val="4"/>
                <c:pt idx="0">
                  <c:v>2008</c:v>
                </c:pt>
                <c:pt idx="1">
                  <c:v>2010</c:v>
                </c:pt>
                <c:pt idx="2">
                  <c:v>2012</c:v>
                </c:pt>
                <c:pt idx="3">
                  <c:v>2014</c:v>
                </c:pt>
              </c:numCache>
            </c:numRef>
          </c:cat>
          <c:val>
            <c:numRef>
              <c:f>Blad1!$B$26:$E$26</c:f>
              <c:numCache>
                <c:formatCode>General</c:formatCode>
                <c:ptCount val="4"/>
                <c:pt idx="0">
                  <c:v>2</c:v>
                </c:pt>
                <c:pt idx="1">
                  <c:v>1</c:v>
                </c:pt>
                <c:pt idx="2">
                  <c:v>2</c:v>
                </c:pt>
                <c:pt idx="3">
                  <c:v>1</c:v>
                </c:pt>
              </c:numCache>
            </c:numRef>
          </c:val>
          <c:smooth val="0"/>
        </c:ser>
        <c:ser>
          <c:idx val="1"/>
          <c:order val="1"/>
          <c:tx>
            <c:strRef>
              <c:f>Blad1!$A$27</c:f>
              <c:strCache>
                <c:ptCount val="1"/>
                <c:pt idx="0">
                  <c:v>pojkar åk 9</c:v>
                </c:pt>
              </c:strCache>
            </c:strRef>
          </c:tx>
          <c:spPr>
            <a:ln w="41275"/>
          </c:spPr>
          <c:marker>
            <c:symbol val="none"/>
          </c:marker>
          <c:cat>
            <c:numRef>
              <c:f>Blad1!$B$25:$E$25</c:f>
              <c:numCache>
                <c:formatCode>General</c:formatCode>
                <c:ptCount val="4"/>
                <c:pt idx="0">
                  <c:v>2008</c:v>
                </c:pt>
                <c:pt idx="1">
                  <c:v>2010</c:v>
                </c:pt>
                <c:pt idx="2">
                  <c:v>2012</c:v>
                </c:pt>
                <c:pt idx="3">
                  <c:v>2014</c:v>
                </c:pt>
              </c:numCache>
            </c:numRef>
          </c:cat>
          <c:val>
            <c:numRef>
              <c:f>Blad1!$B$27:$E$27</c:f>
              <c:numCache>
                <c:formatCode>General</c:formatCode>
                <c:ptCount val="4"/>
                <c:pt idx="0">
                  <c:v>14</c:v>
                </c:pt>
                <c:pt idx="1">
                  <c:v>11</c:v>
                </c:pt>
                <c:pt idx="2">
                  <c:v>8</c:v>
                </c:pt>
                <c:pt idx="3">
                  <c:v>7</c:v>
                </c:pt>
              </c:numCache>
            </c:numRef>
          </c:val>
          <c:smooth val="0"/>
        </c:ser>
        <c:ser>
          <c:idx val="2"/>
          <c:order val="2"/>
          <c:tx>
            <c:strRef>
              <c:f>Blad1!$A$28</c:f>
              <c:strCache>
                <c:ptCount val="1"/>
                <c:pt idx="0">
                  <c:v>flickor år 2 gymn</c:v>
                </c:pt>
              </c:strCache>
            </c:strRef>
          </c:tx>
          <c:spPr>
            <a:ln w="41275"/>
          </c:spPr>
          <c:marker>
            <c:symbol val="none"/>
          </c:marker>
          <c:cat>
            <c:numRef>
              <c:f>Blad1!$B$25:$E$25</c:f>
              <c:numCache>
                <c:formatCode>General</c:formatCode>
                <c:ptCount val="4"/>
                <c:pt idx="0">
                  <c:v>2008</c:v>
                </c:pt>
                <c:pt idx="1">
                  <c:v>2010</c:v>
                </c:pt>
                <c:pt idx="2">
                  <c:v>2012</c:v>
                </c:pt>
                <c:pt idx="3">
                  <c:v>2014</c:v>
                </c:pt>
              </c:numCache>
            </c:numRef>
          </c:cat>
          <c:val>
            <c:numRef>
              <c:f>Blad1!$B$28:$E$28</c:f>
              <c:numCache>
                <c:formatCode>General</c:formatCode>
                <c:ptCount val="4"/>
                <c:pt idx="0">
                  <c:v>7</c:v>
                </c:pt>
                <c:pt idx="1">
                  <c:v>4</c:v>
                </c:pt>
                <c:pt idx="2">
                  <c:v>3</c:v>
                </c:pt>
                <c:pt idx="3">
                  <c:v>3</c:v>
                </c:pt>
              </c:numCache>
            </c:numRef>
          </c:val>
          <c:smooth val="0"/>
        </c:ser>
        <c:ser>
          <c:idx val="3"/>
          <c:order val="3"/>
          <c:tx>
            <c:strRef>
              <c:f>Blad1!$A$29</c:f>
              <c:strCache>
                <c:ptCount val="1"/>
                <c:pt idx="0">
                  <c:v>pojkar år 2 gymn</c:v>
                </c:pt>
              </c:strCache>
            </c:strRef>
          </c:tx>
          <c:spPr>
            <a:ln w="41275"/>
          </c:spPr>
          <c:marker>
            <c:symbol val="none"/>
          </c:marker>
          <c:cat>
            <c:numRef>
              <c:f>Blad1!$B$25:$E$25</c:f>
              <c:numCache>
                <c:formatCode>General</c:formatCode>
                <c:ptCount val="4"/>
                <c:pt idx="0">
                  <c:v>2008</c:v>
                </c:pt>
                <c:pt idx="1">
                  <c:v>2010</c:v>
                </c:pt>
                <c:pt idx="2">
                  <c:v>2012</c:v>
                </c:pt>
                <c:pt idx="3">
                  <c:v>2014</c:v>
                </c:pt>
              </c:numCache>
            </c:numRef>
          </c:cat>
          <c:val>
            <c:numRef>
              <c:f>Blad1!$B$29:$E$29</c:f>
              <c:numCache>
                <c:formatCode>General</c:formatCode>
                <c:ptCount val="4"/>
                <c:pt idx="0">
                  <c:v>24</c:v>
                </c:pt>
                <c:pt idx="1">
                  <c:v>22</c:v>
                </c:pt>
                <c:pt idx="2">
                  <c:v>22</c:v>
                </c:pt>
                <c:pt idx="3">
                  <c:v>21</c:v>
                </c:pt>
              </c:numCache>
            </c:numRef>
          </c:val>
          <c:smooth val="0"/>
        </c:ser>
        <c:dLbls>
          <c:showLegendKey val="0"/>
          <c:showVal val="0"/>
          <c:showCatName val="0"/>
          <c:showSerName val="0"/>
          <c:showPercent val="0"/>
          <c:showBubbleSize val="0"/>
        </c:dLbls>
        <c:smooth val="0"/>
        <c:axId val="292303816"/>
        <c:axId val="292304208"/>
      </c:lineChart>
      <c:catAx>
        <c:axId val="292303816"/>
        <c:scaling>
          <c:orientation val="minMax"/>
        </c:scaling>
        <c:delete val="0"/>
        <c:axPos val="b"/>
        <c:numFmt formatCode="General" sourceLinked="1"/>
        <c:majorTickMark val="out"/>
        <c:minorTickMark val="none"/>
        <c:tickLblPos val="nextTo"/>
        <c:crossAx val="292304208"/>
        <c:crosses val="autoZero"/>
        <c:auto val="1"/>
        <c:lblAlgn val="ctr"/>
        <c:lblOffset val="100"/>
        <c:noMultiLvlLbl val="0"/>
      </c:catAx>
      <c:valAx>
        <c:axId val="292304208"/>
        <c:scaling>
          <c:orientation val="minMax"/>
          <c:max val="50"/>
        </c:scaling>
        <c:delete val="0"/>
        <c:axPos val="l"/>
        <c:majorGridlines/>
        <c:numFmt formatCode="General" sourceLinked="1"/>
        <c:majorTickMark val="out"/>
        <c:minorTickMark val="none"/>
        <c:tickLblPos val="nextTo"/>
        <c:crossAx val="292303816"/>
        <c:crosses val="autoZero"/>
        <c:crossBetween val="between"/>
      </c:valAx>
    </c:plotArea>
    <c:legend>
      <c:legendPos val="r"/>
      <c:layout/>
      <c:overlay val="0"/>
    </c:legend>
    <c:plotVisOnly val="1"/>
    <c:dispBlanksAs val="gap"/>
    <c:showDLblsOverMax val="0"/>
  </c:chart>
  <c:txPr>
    <a:bodyPr/>
    <a:lstStyle/>
    <a:p>
      <a:pPr>
        <a:defRPr sz="1100" b="1"/>
      </a:pPr>
      <a:endParaRPr lang="sv-SE"/>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339036030193079"/>
          <c:y val="0.21798250622855417"/>
          <c:w val="0.80145618031493426"/>
          <c:h val="0.44215353091437015"/>
        </c:manualLayout>
      </c:layout>
      <c:barChart>
        <c:barDir val="col"/>
        <c:grouping val="clustered"/>
        <c:varyColors val="0"/>
        <c:ser>
          <c:idx val="0"/>
          <c:order val="0"/>
          <c:tx>
            <c:strRef>
              <c:f>[Droger9.xlsx]Data!$H$18</c:f>
              <c:strCache>
                <c:ptCount val="1"/>
                <c:pt idx="0">
                  <c:v>Pojke årskurs 9</c:v>
                </c:pt>
              </c:strCache>
            </c:strRef>
          </c:tx>
          <c:spPr>
            <a:solidFill>
              <a:srgbClr val="97A7D0"/>
            </a:solidFill>
          </c:spPr>
          <c:invertIfNegative val="0"/>
          <c:dPt>
            <c:idx val="23"/>
            <c:invertIfNegative val="0"/>
            <c:bubble3D val="0"/>
            <c:spPr>
              <a:solidFill>
                <a:srgbClr val="595959"/>
              </a:solidFill>
            </c:spPr>
          </c:dPt>
          <c:dLbls>
            <c:dLbl>
              <c:idx val="17"/>
              <c:numFmt formatCode="#,##0" sourceLinked="0"/>
              <c:spPr/>
              <c:txPr>
                <a:bodyPr/>
                <a:lstStyle/>
                <a:p>
                  <a:pPr>
                    <a:defRPr sz="1000" b="1">
                      <a:solidFill>
                        <a:sysClr val="windowText" lastClr="000000"/>
                      </a:solidFill>
                    </a:defRPr>
                  </a:pPr>
                  <a:endParaRPr lang="sv-SE"/>
                </a:p>
              </c:txPr>
              <c:dLblPos val="inEnd"/>
              <c:showLegendKey val="0"/>
              <c:showVal val="1"/>
              <c:showCatName val="0"/>
              <c:showSerName val="0"/>
              <c:showPercent val="0"/>
              <c:showBubbleSize val="0"/>
            </c:dLbl>
            <c:dLbl>
              <c:idx val="23"/>
              <c:numFmt formatCode="#,##0" sourceLinked="0"/>
              <c:spPr/>
              <c:txPr>
                <a:bodyPr/>
                <a:lstStyle/>
                <a:p>
                  <a:pPr>
                    <a:defRPr sz="1000" b="1">
                      <a:solidFill>
                        <a:schemeClr val="bg1"/>
                      </a:solidFill>
                    </a:defRPr>
                  </a:pPr>
                  <a:endParaRPr lang="sv-SE"/>
                </a:p>
              </c:txPr>
              <c:dLblPos val="inEnd"/>
              <c:showLegendKey val="0"/>
              <c:showVal val="1"/>
              <c:showCatName val="0"/>
              <c:showSerName val="0"/>
              <c:showPercent val="0"/>
              <c:showBubbleSize val="0"/>
            </c:dLbl>
            <c:numFmt formatCode="#,##0" sourceLinked="0"/>
            <c:spPr>
              <a:noFill/>
              <a:ln>
                <a:noFill/>
              </a:ln>
              <a:effectLst/>
            </c:spPr>
            <c:txPr>
              <a:bodyPr/>
              <a:lstStyle/>
              <a:p>
                <a:pPr>
                  <a:defRPr sz="1000" b="1">
                    <a:solidFill>
                      <a:schemeClr val="tx1"/>
                    </a:solidFill>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[Droger9.xlsx]Data!$I$17:$AF$17</c:f>
              <c:strCache>
                <c:ptCount val="24"/>
                <c:pt idx="0">
                  <c:v>Botkyrka</c:v>
                </c:pt>
                <c:pt idx="1">
                  <c:v>Danderyd</c:v>
                </c:pt>
                <c:pt idx="2">
                  <c:v>Ekerö</c:v>
                </c:pt>
                <c:pt idx="3">
                  <c:v>Haninge</c:v>
                </c:pt>
                <c:pt idx="4">
                  <c:v>Järfälla</c:v>
                </c:pt>
                <c:pt idx="5">
                  <c:v>Lidingö</c:v>
                </c:pt>
                <c:pt idx="6">
                  <c:v>Nacka</c:v>
                </c:pt>
                <c:pt idx="7">
                  <c:v>Nynäshamn</c:v>
                </c:pt>
                <c:pt idx="8">
                  <c:v>Salem</c:v>
                </c:pt>
                <c:pt idx="9">
                  <c:v>Sigtuna</c:v>
                </c:pt>
                <c:pt idx="10">
                  <c:v>Sollentuna</c:v>
                </c:pt>
                <c:pt idx="11">
                  <c:v>Solna</c:v>
                </c:pt>
                <c:pt idx="12">
                  <c:v>Sundbyberg</c:v>
                </c:pt>
                <c:pt idx="13">
                  <c:v>Södertälje</c:v>
                </c:pt>
                <c:pt idx="14">
                  <c:v>Täby</c:v>
                </c:pt>
                <c:pt idx="15">
                  <c:v>Upplands Väsby</c:v>
                </c:pt>
                <c:pt idx="16">
                  <c:v>Upplands-Bro</c:v>
                </c:pt>
                <c:pt idx="17">
                  <c:v>Vallentuna</c:v>
                </c:pt>
                <c:pt idx="18">
                  <c:v>Vaxholm</c:v>
                </c:pt>
                <c:pt idx="19">
                  <c:v>Värmdö</c:v>
                </c:pt>
                <c:pt idx="20">
                  <c:v>Österåker</c:v>
                </c:pt>
                <c:pt idx="21">
                  <c:v>Total (exkl Stockholm)</c:v>
                </c:pt>
                <c:pt idx="22">
                  <c:v>Stockholm</c:v>
                </c:pt>
                <c:pt idx="23">
                  <c:v>Total (inkl Stockholm)</c:v>
                </c:pt>
              </c:strCache>
            </c:strRef>
          </c:cat>
          <c:val>
            <c:numRef>
              <c:f>[Droger9.xlsx]Data!$I$18:$AF$18</c:f>
              <c:numCache>
                <c:formatCode>0</c:formatCode>
                <c:ptCount val="24"/>
                <c:pt idx="0">
                  <c:v>8.6705202312138727</c:v>
                </c:pt>
                <c:pt idx="1">
                  <c:v>16.38418079096045</c:v>
                </c:pt>
                <c:pt idx="2">
                  <c:v>8.6614173228346463</c:v>
                </c:pt>
                <c:pt idx="3">
                  <c:v>16.666666666666664</c:v>
                </c:pt>
                <c:pt idx="4">
                  <c:v>8.9605734767025087</c:v>
                </c:pt>
                <c:pt idx="5">
                  <c:v>20.192307692307693</c:v>
                </c:pt>
                <c:pt idx="6">
                  <c:v>14.73922902494331</c:v>
                </c:pt>
                <c:pt idx="7">
                  <c:v>12.222222222222221</c:v>
                </c:pt>
                <c:pt idx="8">
                  <c:v>3.6144578313253009</c:v>
                </c:pt>
                <c:pt idx="9">
                  <c:v>16.901408450704224</c:v>
                </c:pt>
                <c:pt idx="10">
                  <c:v>10.21021021021021</c:v>
                </c:pt>
                <c:pt idx="11">
                  <c:v>3.7037037037037033</c:v>
                </c:pt>
                <c:pt idx="12">
                  <c:v>9.7345132743362832</c:v>
                </c:pt>
                <c:pt idx="13">
                  <c:v>9.549071618037134</c:v>
                </c:pt>
                <c:pt idx="14">
                  <c:v>18.289085545722713</c:v>
                </c:pt>
                <c:pt idx="15">
                  <c:v>12.121212121212121</c:v>
                </c:pt>
                <c:pt idx="16">
                  <c:v>14.285714285714285</c:v>
                </c:pt>
                <c:pt idx="17">
                  <c:v>17.518248175182482</c:v>
                </c:pt>
                <c:pt idx="18">
                  <c:v>13.461538461538462</c:v>
                </c:pt>
                <c:pt idx="19">
                  <c:v>20.574162679425836</c:v>
                </c:pt>
                <c:pt idx="20">
                  <c:v>11.76470588235294</c:v>
                </c:pt>
                <c:pt idx="21">
                  <c:v>13.076049943246312</c:v>
                </c:pt>
                <c:pt idx="22">
                  <c:v>10.782808902532617</c:v>
                </c:pt>
                <c:pt idx="23">
                  <c:v>12.223648552274996</c:v>
                </c:pt>
              </c:numCache>
            </c:numRef>
          </c:val>
        </c:ser>
        <c:ser>
          <c:idx val="1"/>
          <c:order val="1"/>
          <c:tx>
            <c:strRef>
              <c:f>[Droger9.xlsx]Data!$H$19</c:f>
              <c:strCache>
                <c:ptCount val="1"/>
                <c:pt idx="0">
                  <c:v>Flicka årskurs 9</c:v>
                </c:pt>
              </c:strCache>
            </c:strRef>
          </c:tx>
          <c:spPr>
            <a:solidFill>
              <a:srgbClr val="DCE2EF"/>
            </a:solidFill>
          </c:spPr>
          <c:invertIfNegative val="0"/>
          <c:dPt>
            <c:idx val="23"/>
            <c:invertIfNegative val="0"/>
            <c:bubble3D val="0"/>
            <c:spPr>
              <a:solidFill>
                <a:srgbClr val="A6A6A6"/>
              </a:solidFill>
            </c:spPr>
          </c:dPt>
          <c:dLbls>
            <c:numFmt formatCode="#,##0" sourceLinked="0"/>
            <c:spPr>
              <a:noFill/>
              <a:ln>
                <a:noFill/>
              </a:ln>
              <a:effectLst/>
            </c:spPr>
            <c:txPr>
              <a:bodyPr/>
              <a:lstStyle/>
              <a:p>
                <a:pPr>
                  <a:defRPr sz="1000" b="1"/>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[Droger9.xlsx]Data!$I$17:$AF$17</c:f>
              <c:strCache>
                <c:ptCount val="24"/>
                <c:pt idx="0">
                  <c:v>Botkyrka</c:v>
                </c:pt>
                <c:pt idx="1">
                  <c:v>Danderyd</c:v>
                </c:pt>
                <c:pt idx="2">
                  <c:v>Ekerö</c:v>
                </c:pt>
                <c:pt idx="3">
                  <c:v>Haninge</c:v>
                </c:pt>
                <c:pt idx="4">
                  <c:v>Järfälla</c:v>
                </c:pt>
                <c:pt idx="5">
                  <c:v>Lidingö</c:v>
                </c:pt>
                <c:pt idx="6">
                  <c:v>Nacka</c:v>
                </c:pt>
                <c:pt idx="7">
                  <c:v>Nynäshamn</c:v>
                </c:pt>
                <c:pt idx="8">
                  <c:v>Salem</c:v>
                </c:pt>
                <c:pt idx="9">
                  <c:v>Sigtuna</c:v>
                </c:pt>
                <c:pt idx="10">
                  <c:v>Sollentuna</c:v>
                </c:pt>
                <c:pt idx="11">
                  <c:v>Solna</c:v>
                </c:pt>
                <c:pt idx="12">
                  <c:v>Sundbyberg</c:v>
                </c:pt>
                <c:pt idx="13">
                  <c:v>Södertälje</c:v>
                </c:pt>
                <c:pt idx="14">
                  <c:v>Täby</c:v>
                </c:pt>
                <c:pt idx="15">
                  <c:v>Upplands Väsby</c:v>
                </c:pt>
                <c:pt idx="16">
                  <c:v>Upplands-Bro</c:v>
                </c:pt>
                <c:pt idx="17">
                  <c:v>Vallentuna</c:v>
                </c:pt>
                <c:pt idx="18">
                  <c:v>Vaxholm</c:v>
                </c:pt>
                <c:pt idx="19">
                  <c:v>Värmdö</c:v>
                </c:pt>
                <c:pt idx="20">
                  <c:v>Österåker</c:v>
                </c:pt>
                <c:pt idx="21">
                  <c:v>Total (exkl Stockholm)</c:v>
                </c:pt>
                <c:pt idx="22">
                  <c:v>Stockholm</c:v>
                </c:pt>
                <c:pt idx="23">
                  <c:v>Total (inkl Stockholm)</c:v>
                </c:pt>
              </c:strCache>
            </c:strRef>
          </c:cat>
          <c:val>
            <c:numRef>
              <c:f>[Droger9.xlsx]Data!$I$19:$AF$19</c:f>
              <c:numCache>
                <c:formatCode>0</c:formatCode>
                <c:ptCount val="24"/>
                <c:pt idx="0">
                  <c:v>8.9285714285714288</c:v>
                </c:pt>
                <c:pt idx="1">
                  <c:v>8.7837837837837842</c:v>
                </c:pt>
                <c:pt idx="2">
                  <c:v>4.032258064516129</c:v>
                </c:pt>
                <c:pt idx="3">
                  <c:v>9.6899224806201563</c:v>
                </c:pt>
                <c:pt idx="4">
                  <c:v>7.8767123287671232</c:v>
                </c:pt>
                <c:pt idx="5">
                  <c:v>12.804878048780488</c:v>
                </c:pt>
                <c:pt idx="6">
                  <c:v>14.698162729658792</c:v>
                </c:pt>
                <c:pt idx="7">
                  <c:v>18.367346938775512</c:v>
                </c:pt>
                <c:pt idx="8">
                  <c:v>11.39240506329114</c:v>
                </c:pt>
                <c:pt idx="9">
                  <c:v>16.666666666666664</c:v>
                </c:pt>
                <c:pt idx="10">
                  <c:v>10.071942446043165</c:v>
                </c:pt>
                <c:pt idx="11">
                  <c:v>11.594202898550725</c:v>
                </c:pt>
                <c:pt idx="12">
                  <c:v>10.377358490566039</c:v>
                </c:pt>
                <c:pt idx="13">
                  <c:v>9.183673469387756</c:v>
                </c:pt>
                <c:pt idx="14">
                  <c:v>16.605166051660518</c:v>
                </c:pt>
                <c:pt idx="15">
                  <c:v>14.880952380952381</c:v>
                </c:pt>
                <c:pt idx="16">
                  <c:v>7.5268817204301079</c:v>
                </c:pt>
                <c:pt idx="17">
                  <c:v>11.347517730496454</c:v>
                </c:pt>
                <c:pt idx="18">
                  <c:v>8.8888888888888893</c:v>
                </c:pt>
                <c:pt idx="19">
                  <c:v>23.076923076923077</c:v>
                </c:pt>
                <c:pt idx="20">
                  <c:v>20.422535211267608</c:v>
                </c:pt>
                <c:pt idx="21">
                  <c:v>12.181232978460015</c:v>
                </c:pt>
                <c:pt idx="22">
                  <c:v>14.203454894433781</c:v>
                </c:pt>
                <c:pt idx="23">
                  <c:v>12.974111980734499</c:v>
                </c:pt>
              </c:numCache>
            </c:numRef>
          </c:val>
        </c:ser>
        <c:dLbls>
          <c:showLegendKey val="0"/>
          <c:showVal val="0"/>
          <c:showCatName val="0"/>
          <c:showSerName val="0"/>
          <c:showPercent val="0"/>
          <c:showBubbleSize val="0"/>
        </c:dLbls>
        <c:gapWidth val="75"/>
        <c:axId val="292306168"/>
        <c:axId val="292306560"/>
      </c:barChart>
      <c:catAx>
        <c:axId val="292306168"/>
        <c:scaling>
          <c:orientation val="minMax"/>
        </c:scaling>
        <c:delete val="0"/>
        <c:axPos val="b"/>
        <c:numFmt formatCode="General" sourceLinked="1"/>
        <c:majorTickMark val="out"/>
        <c:minorTickMark val="none"/>
        <c:tickLblPos val="nextTo"/>
        <c:txPr>
          <a:bodyPr/>
          <a:lstStyle/>
          <a:p>
            <a:pPr>
              <a:defRPr sz="1200"/>
            </a:pPr>
            <a:endParaRPr lang="sv-SE"/>
          </a:p>
        </c:txPr>
        <c:crossAx val="292306560"/>
        <c:crosses val="autoZero"/>
        <c:auto val="1"/>
        <c:lblAlgn val="ctr"/>
        <c:lblOffset val="100"/>
        <c:noMultiLvlLbl val="0"/>
      </c:catAx>
      <c:valAx>
        <c:axId val="292306560"/>
        <c:scaling>
          <c:orientation val="minMax"/>
          <c:max val="100"/>
          <c:min val="0"/>
        </c:scaling>
        <c:delete val="0"/>
        <c:axPos val="l"/>
        <c:majorGridlines>
          <c:spPr>
            <a:ln>
              <a:solidFill>
                <a:srgbClr val="F2F2F2"/>
              </a:solidFill>
            </a:ln>
          </c:spPr>
        </c:majorGridlines>
        <c:numFmt formatCode="0" sourceLinked="1"/>
        <c:majorTickMark val="out"/>
        <c:minorTickMark val="none"/>
        <c:tickLblPos val="nextTo"/>
        <c:txPr>
          <a:bodyPr/>
          <a:lstStyle/>
          <a:p>
            <a:pPr>
              <a:defRPr sz="1000"/>
            </a:pPr>
            <a:endParaRPr lang="sv-SE"/>
          </a:p>
        </c:txPr>
        <c:crossAx val="292306168"/>
        <c:crosses val="autoZero"/>
        <c:crossBetween val="between"/>
      </c:valAx>
      <c:spPr>
        <a:noFill/>
        <a:ln w="25392">
          <a:noFill/>
        </a:ln>
      </c:spPr>
    </c:plotArea>
    <c:legend>
      <c:legendPos val="t"/>
      <c:legendEntry>
        <c:idx val="0"/>
        <c:txPr>
          <a:bodyPr/>
          <a:lstStyle/>
          <a:p>
            <a:pPr>
              <a:defRPr sz="1200" b="1"/>
            </a:pPr>
            <a:endParaRPr lang="sv-SE"/>
          </a:p>
        </c:txPr>
      </c:legendEntry>
      <c:legendEntry>
        <c:idx val="1"/>
        <c:txPr>
          <a:bodyPr/>
          <a:lstStyle/>
          <a:p>
            <a:pPr>
              <a:defRPr sz="1200" b="1"/>
            </a:pPr>
            <a:endParaRPr lang="sv-SE"/>
          </a:p>
        </c:txPr>
      </c:legendEntry>
      <c:layout>
        <c:manualLayout>
          <c:xMode val="edge"/>
          <c:yMode val="edge"/>
          <c:x val="0.26696811255395231"/>
          <c:y val="0.17504272696484968"/>
          <c:w val="0.46606366729945697"/>
          <c:h val="3.6474618476426218E-2"/>
        </c:manualLayout>
      </c:layout>
      <c:overlay val="0"/>
      <c:txPr>
        <a:bodyPr/>
        <a:lstStyle/>
        <a:p>
          <a:pPr>
            <a:defRPr b="1"/>
          </a:pPr>
          <a:endParaRPr lang="sv-SE"/>
        </a:p>
      </c:txPr>
    </c:legend>
    <c:plotVisOnly val="1"/>
    <c:dispBlanksAs val="gap"/>
    <c:showDLblsOverMax val="0"/>
  </c:chart>
  <c:spPr>
    <a:ln>
      <a:noFill/>
    </a:ln>
  </c:spPr>
  <c:txPr>
    <a:bodyPr/>
    <a:lstStyle/>
    <a:p>
      <a:pPr>
        <a:defRPr sz="1799"/>
      </a:pPr>
      <a:endParaRPr lang="sv-SE"/>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339036030193079"/>
          <c:y val="0.21798250622855417"/>
          <c:w val="0.80145618031493415"/>
          <c:h val="0.44215353091437015"/>
        </c:manualLayout>
      </c:layout>
      <c:barChart>
        <c:barDir val="col"/>
        <c:grouping val="clustered"/>
        <c:varyColors val="0"/>
        <c:ser>
          <c:idx val="0"/>
          <c:order val="0"/>
          <c:tx>
            <c:strRef>
              <c:f>[Droger2.xlsx]Data!$H$18</c:f>
              <c:strCache>
                <c:ptCount val="1"/>
                <c:pt idx="0">
                  <c:v>Pojke årskurs 2 gymnasiet</c:v>
                </c:pt>
              </c:strCache>
            </c:strRef>
          </c:tx>
          <c:spPr>
            <a:solidFill>
              <a:srgbClr val="FF6600"/>
            </a:solidFill>
          </c:spPr>
          <c:invertIfNegative val="0"/>
          <c:dPt>
            <c:idx val="23"/>
            <c:invertIfNegative val="0"/>
            <c:bubble3D val="0"/>
            <c:spPr>
              <a:solidFill>
                <a:srgbClr val="595959"/>
              </a:solidFill>
            </c:spPr>
          </c:dPt>
          <c:dLbls>
            <c:dLbl>
              <c:idx val="17"/>
              <c:numFmt formatCode="#,##0" sourceLinked="0"/>
              <c:spPr/>
              <c:txPr>
                <a:bodyPr/>
                <a:lstStyle/>
                <a:p>
                  <a:pPr>
                    <a:defRPr sz="1000" b="1">
                      <a:solidFill>
                        <a:sysClr val="windowText" lastClr="000000"/>
                      </a:solidFill>
                    </a:defRPr>
                  </a:pPr>
                  <a:endParaRPr lang="sv-SE"/>
                </a:p>
              </c:txPr>
              <c:dLblPos val="inEnd"/>
              <c:showLegendKey val="0"/>
              <c:showVal val="1"/>
              <c:showCatName val="0"/>
              <c:showSerName val="0"/>
              <c:showPercent val="0"/>
              <c:showBubbleSize val="0"/>
            </c:dLbl>
            <c:dLbl>
              <c:idx val="23"/>
              <c:numFmt formatCode="#,##0" sourceLinked="0"/>
              <c:spPr/>
              <c:txPr>
                <a:bodyPr/>
                <a:lstStyle/>
                <a:p>
                  <a:pPr>
                    <a:defRPr sz="1000" b="1">
                      <a:solidFill>
                        <a:schemeClr val="bg1"/>
                      </a:solidFill>
                    </a:defRPr>
                  </a:pPr>
                  <a:endParaRPr lang="sv-SE"/>
                </a:p>
              </c:txPr>
              <c:dLblPos val="inEnd"/>
              <c:showLegendKey val="0"/>
              <c:showVal val="1"/>
              <c:showCatName val="0"/>
              <c:showSerName val="0"/>
              <c:showPercent val="0"/>
              <c:showBubbleSize val="0"/>
            </c:dLbl>
            <c:numFmt formatCode="#,##0" sourceLinked="0"/>
            <c:spPr>
              <a:noFill/>
              <a:ln>
                <a:noFill/>
              </a:ln>
              <a:effectLst/>
            </c:spPr>
            <c:txPr>
              <a:bodyPr/>
              <a:lstStyle/>
              <a:p>
                <a:pPr>
                  <a:defRPr sz="1000" b="1"/>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[Droger2.xlsx]Data!$I$17:$AF$17</c:f>
              <c:strCache>
                <c:ptCount val="24"/>
                <c:pt idx="0">
                  <c:v>Botkyrka</c:v>
                </c:pt>
                <c:pt idx="1">
                  <c:v>Danderyd</c:v>
                </c:pt>
                <c:pt idx="2">
                  <c:v>Ekerö</c:v>
                </c:pt>
                <c:pt idx="3">
                  <c:v>Haninge</c:v>
                </c:pt>
                <c:pt idx="4">
                  <c:v>Järfälla</c:v>
                </c:pt>
                <c:pt idx="5">
                  <c:v>Lidingö</c:v>
                </c:pt>
                <c:pt idx="6">
                  <c:v>Nacka</c:v>
                </c:pt>
                <c:pt idx="7">
                  <c:v>Nynäshamn</c:v>
                </c:pt>
                <c:pt idx="8">
                  <c:v>Salem</c:v>
                </c:pt>
                <c:pt idx="9">
                  <c:v>Sigtuna</c:v>
                </c:pt>
                <c:pt idx="10">
                  <c:v>Sollentuna</c:v>
                </c:pt>
                <c:pt idx="11">
                  <c:v>Solna</c:v>
                </c:pt>
                <c:pt idx="12">
                  <c:v>Sundbyberg</c:v>
                </c:pt>
                <c:pt idx="13">
                  <c:v>Södertälje</c:v>
                </c:pt>
                <c:pt idx="14">
                  <c:v>Täby</c:v>
                </c:pt>
                <c:pt idx="15">
                  <c:v>Upplands Väsby</c:v>
                </c:pt>
                <c:pt idx="16">
                  <c:v>Upplands-Bro</c:v>
                </c:pt>
                <c:pt idx="17">
                  <c:v>Vallentuna</c:v>
                </c:pt>
                <c:pt idx="18">
                  <c:v>Vaxholm</c:v>
                </c:pt>
                <c:pt idx="19">
                  <c:v>Värmdö</c:v>
                </c:pt>
                <c:pt idx="20">
                  <c:v>Österåker</c:v>
                </c:pt>
                <c:pt idx="21">
                  <c:v>Total (exkl Stockholm)</c:v>
                </c:pt>
                <c:pt idx="22">
                  <c:v>Stockholm</c:v>
                </c:pt>
                <c:pt idx="23">
                  <c:v>Total (inkl Stockholm)</c:v>
                </c:pt>
              </c:strCache>
            </c:strRef>
          </c:cat>
          <c:val>
            <c:numRef>
              <c:f>[Droger2.xlsx]Data!$I$18:$AF$18</c:f>
              <c:numCache>
                <c:formatCode>0</c:formatCode>
                <c:ptCount val="24"/>
                <c:pt idx="0">
                  <c:v>18.181818181818183</c:v>
                </c:pt>
                <c:pt idx="1">
                  <c:v>37.837837837837839</c:v>
                </c:pt>
                <c:pt idx="2">
                  <c:v>30</c:v>
                </c:pt>
                <c:pt idx="3">
                  <c:v>25.498007968127489</c:v>
                </c:pt>
                <c:pt idx="4">
                  <c:v>28.767123287671232</c:v>
                </c:pt>
                <c:pt idx="5">
                  <c:v>36.423841059602644</c:v>
                </c:pt>
                <c:pt idx="6">
                  <c:v>35.670731707317074</c:v>
                </c:pt>
                <c:pt idx="7">
                  <c:v>43.02325581395349</c:v>
                </c:pt>
                <c:pt idx="8">
                  <c:v>36.538461538461533</c:v>
                </c:pt>
                <c:pt idx="9">
                  <c:v>32.275132275132272</c:v>
                </c:pt>
                <c:pt idx="10">
                  <c:v>19.696969696969695</c:v>
                </c:pt>
                <c:pt idx="11">
                  <c:v>26.229508196721312</c:v>
                </c:pt>
                <c:pt idx="12">
                  <c:v>19.17808219178082</c:v>
                </c:pt>
                <c:pt idx="13">
                  <c:v>27.941176470588236</c:v>
                </c:pt>
                <c:pt idx="14">
                  <c:v>30.4</c:v>
                </c:pt>
                <c:pt idx="15">
                  <c:v>25.396825396825395</c:v>
                </c:pt>
                <c:pt idx="16">
                  <c:v>28.915662650602407</c:v>
                </c:pt>
                <c:pt idx="17">
                  <c:v>31.460674157303369</c:v>
                </c:pt>
                <c:pt idx="18">
                  <c:v>34.482758620689658</c:v>
                </c:pt>
                <c:pt idx="19">
                  <c:v>33.576642335766422</c:v>
                </c:pt>
                <c:pt idx="20">
                  <c:v>25.362318840579711</c:v>
                </c:pt>
                <c:pt idx="21">
                  <c:v>28.993729471484027</c:v>
                </c:pt>
                <c:pt idx="22">
                  <c:v>30.657956136257582</c:v>
                </c:pt>
                <c:pt idx="23">
                  <c:v>29.643117261471229</c:v>
                </c:pt>
              </c:numCache>
            </c:numRef>
          </c:val>
        </c:ser>
        <c:ser>
          <c:idx val="1"/>
          <c:order val="1"/>
          <c:tx>
            <c:strRef>
              <c:f>[Droger2.xlsx]Data!$H$19</c:f>
              <c:strCache>
                <c:ptCount val="1"/>
                <c:pt idx="0">
                  <c:v>Flicka årskurs 2 gymnasiet</c:v>
                </c:pt>
              </c:strCache>
            </c:strRef>
          </c:tx>
          <c:spPr>
            <a:solidFill>
              <a:srgbClr val="FFC000"/>
            </a:solidFill>
          </c:spPr>
          <c:invertIfNegative val="0"/>
          <c:dPt>
            <c:idx val="23"/>
            <c:invertIfNegative val="0"/>
            <c:bubble3D val="0"/>
            <c:spPr>
              <a:solidFill>
                <a:srgbClr val="A6A6A6"/>
              </a:solidFill>
            </c:spPr>
          </c:dPt>
          <c:dLbls>
            <c:numFmt formatCode="#,##0" sourceLinked="0"/>
            <c:spPr>
              <a:noFill/>
              <a:ln>
                <a:noFill/>
              </a:ln>
              <a:effectLst/>
            </c:spPr>
            <c:txPr>
              <a:bodyPr/>
              <a:lstStyle/>
              <a:p>
                <a:pPr>
                  <a:defRPr sz="1000" b="1"/>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[Droger2.xlsx]Data!$I$17:$AF$17</c:f>
              <c:strCache>
                <c:ptCount val="24"/>
                <c:pt idx="0">
                  <c:v>Botkyrka</c:v>
                </c:pt>
                <c:pt idx="1">
                  <c:v>Danderyd</c:v>
                </c:pt>
                <c:pt idx="2">
                  <c:v>Ekerö</c:v>
                </c:pt>
                <c:pt idx="3">
                  <c:v>Haninge</c:v>
                </c:pt>
                <c:pt idx="4">
                  <c:v>Järfälla</c:v>
                </c:pt>
                <c:pt idx="5">
                  <c:v>Lidingö</c:v>
                </c:pt>
                <c:pt idx="6">
                  <c:v>Nacka</c:v>
                </c:pt>
                <c:pt idx="7">
                  <c:v>Nynäshamn</c:v>
                </c:pt>
                <c:pt idx="8">
                  <c:v>Salem</c:v>
                </c:pt>
                <c:pt idx="9">
                  <c:v>Sigtuna</c:v>
                </c:pt>
                <c:pt idx="10">
                  <c:v>Sollentuna</c:v>
                </c:pt>
                <c:pt idx="11">
                  <c:v>Solna</c:v>
                </c:pt>
                <c:pt idx="12">
                  <c:v>Sundbyberg</c:v>
                </c:pt>
                <c:pt idx="13">
                  <c:v>Södertälje</c:v>
                </c:pt>
                <c:pt idx="14">
                  <c:v>Täby</c:v>
                </c:pt>
                <c:pt idx="15">
                  <c:v>Upplands Väsby</c:v>
                </c:pt>
                <c:pt idx="16">
                  <c:v>Upplands-Bro</c:v>
                </c:pt>
                <c:pt idx="17">
                  <c:v>Vallentuna</c:v>
                </c:pt>
                <c:pt idx="18">
                  <c:v>Vaxholm</c:v>
                </c:pt>
                <c:pt idx="19">
                  <c:v>Värmdö</c:v>
                </c:pt>
                <c:pt idx="20">
                  <c:v>Österåker</c:v>
                </c:pt>
                <c:pt idx="21">
                  <c:v>Total (exkl Stockholm)</c:v>
                </c:pt>
                <c:pt idx="22">
                  <c:v>Stockholm</c:v>
                </c:pt>
                <c:pt idx="23">
                  <c:v>Total (inkl Stockholm)</c:v>
                </c:pt>
              </c:strCache>
            </c:strRef>
          </c:cat>
          <c:val>
            <c:numRef>
              <c:f>[Droger2.xlsx]Data!$I$19:$AF$19</c:f>
              <c:numCache>
                <c:formatCode>0</c:formatCode>
                <c:ptCount val="24"/>
                <c:pt idx="0">
                  <c:v>21.91235059760956</c:v>
                </c:pt>
                <c:pt idx="1">
                  <c:v>26.315789473684209</c:v>
                </c:pt>
                <c:pt idx="2">
                  <c:v>26.966292134831459</c:v>
                </c:pt>
                <c:pt idx="3">
                  <c:v>30.044843049327351</c:v>
                </c:pt>
                <c:pt idx="4">
                  <c:v>23.113207547169811</c:v>
                </c:pt>
                <c:pt idx="5">
                  <c:v>32.679738562091501</c:v>
                </c:pt>
                <c:pt idx="6">
                  <c:v>30.263157894736842</c:v>
                </c:pt>
                <c:pt idx="7">
                  <c:v>36.708860759493675</c:v>
                </c:pt>
                <c:pt idx="8">
                  <c:v>21.53846153846154</c:v>
                </c:pt>
                <c:pt idx="9">
                  <c:v>26.219512195121951</c:v>
                </c:pt>
                <c:pt idx="10">
                  <c:v>23.487544483985765</c:v>
                </c:pt>
                <c:pt idx="11">
                  <c:v>30.534351145038169</c:v>
                </c:pt>
                <c:pt idx="12">
                  <c:v>16</c:v>
                </c:pt>
                <c:pt idx="13">
                  <c:v>23.214285714285715</c:v>
                </c:pt>
                <c:pt idx="14">
                  <c:v>26.666666666666668</c:v>
                </c:pt>
                <c:pt idx="15">
                  <c:v>37.903225806451616</c:v>
                </c:pt>
                <c:pt idx="16">
                  <c:v>27.710843373493976</c:v>
                </c:pt>
                <c:pt idx="17">
                  <c:v>28.421052631578945</c:v>
                </c:pt>
                <c:pt idx="18">
                  <c:v>28.205128205128204</c:v>
                </c:pt>
                <c:pt idx="19">
                  <c:v>27.407407407407408</c:v>
                </c:pt>
                <c:pt idx="20">
                  <c:v>27.659574468085108</c:v>
                </c:pt>
                <c:pt idx="21">
                  <c:v>26.971852768326631</c:v>
                </c:pt>
                <c:pt idx="22">
                  <c:v>26.056338028169012</c:v>
                </c:pt>
                <c:pt idx="23">
                  <c:v>26.608241655789673</c:v>
                </c:pt>
              </c:numCache>
            </c:numRef>
          </c:val>
        </c:ser>
        <c:dLbls>
          <c:showLegendKey val="0"/>
          <c:showVal val="0"/>
          <c:showCatName val="0"/>
          <c:showSerName val="0"/>
          <c:showPercent val="0"/>
          <c:showBubbleSize val="0"/>
        </c:dLbls>
        <c:gapWidth val="75"/>
        <c:axId val="426286776"/>
        <c:axId val="426287168"/>
      </c:barChart>
      <c:catAx>
        <c:axId val="426286776"/>
        <c:scaling>
          <c:orientation val="minMax"/>
        </c:scaling>
        <c:delete val="0"/>
        <c:axPos val="b"/>
        <c:numFmt formatCode="General" sourceLinked="1"/>
        <c:majorTickMark val="out"/>
        <c:minorTickMark val="none"/>
        <c:tickLblPos val="nextTo"/>
        <c:txPr>
          <a:bodyPr/>
          <a:lstStyle/>
          <a:p>
            <a:pPr>
              <a:defRPr sz="1200"/>
            </a:pPr>
            <a:endParaRPr lang="sv-SE"/>
          </a:p>
        </c:txPr>
        <c:crossAx val="426287168"/>
        <c:crosses val="autoZero"/>
        <c:auto val="1"/>
        <c:lblAlgn val="ctr"/>
        <c:lblOffset val="100"/>
        <c:noMultiLvlLbl val="0"/>
      </c:catAx>
      <c:valAx>
        <c:axId val="426287168"/>
        <c:scaling>
          <c:orientation val="minMax"/>
          <c:max val="100"/>
          <c:min val="0"/>
        </c:scaling>
        <c:delete val="0"/>
        <c:axPos val="l"/>
        <c:majorGridlines>
          <c:spPr>
            <a:ln>
              <a:solidFill>
                <a:srgbClr val="F2F2F2"/>
              </a:solidFill>
            </a:ln>
          </c:spPr>
        </c:majorGridlines>
        <c:numFmt formatCode="0" sourceLinked="1"/>
        <c:majorTickMark val="out"/>
        <c:minorTickMark val="none"/>
        <c:tickLblPos val="nextTo"/>
        <c:txPr>
          <a:bodyPr/>
          <a:lstStyle/>
          <a:p>
            <a:pPr>
              <a:defRPr sz="1000"/>
            </a:pPr>
            <a:endParaRPr lang="sv-SE"/>
          </a:p>
        </c:txPr>
        <c:crossAx val="426286776"/>
        <c:crosses val="autoZero"/>
        <c:crossBetween val="between"/>
      </c:valAx>
      <c:spPr>
        <a:noFill/>
        <a:ln w="25392">
          <a:noFill/>
        </a:ln>
      </c:spPr>
    </c:plotArea>
    <c:legend>
      <c:legendPos val="t"/>
      <c:legendEntry>
        <c:idx val="0"/>
        <c:txPr>
          <a:bodyPr/>
          <a:lstStyle/>
          <a:p>
            <a:pPr>
              <a:defRPr sz="1200" b="1"/>
            </a:pPr>
            <a:endParaRPr lang="sv-SE"/>
          </a:p>
        </c:txPr>
      </c:legendEntry>
      <c:legendEntry>
        <c:idx val="1"/>
        <c:txPr>
          <a:bodyPr/>
          <a:lstStyle/>
          <a:p>
            <a:pPr>
              <a:defRPr sz="1200" b="1"/>
            </a:pPr>
            <a:endParaRPr lang="sv-SE"/>
          </a:p>
        </c:txPr>
      </c:legendEntry>
      <c:layout>
        <c:manualLayout>
          <c:xMode val="edge"/>
          <c:yMode val="edge"/>
          <c:x val="0.26696811255395231"/>
          <c:y val="0.17504272696484968"/>
          <c:w val="0.46606366729945709"/>
          <c:h val="3.6474618476426232E-2"/>
        </c:manualLayout>
      </c:layout>
      <c:overlay val="0"/>
      <c:txPr>
        <a:bodyPr/>
        <a:lstStyle/>
        <a:p>
          <a:pPr>
            <a:defRPr b="1"/>
          </a:pPr>
          <a:endParaRPr lang="sv-SE"/>
        </a:p>
      </c:txPr>
    </c:legend>
    <c:plotVisOnly val="1"/>
    <c:dispBlanksAs val="gap"/>
    <c:showDLblsOverMax val="0"/>
  </c:chart>
  <c:spPr>
    <a:ln>
      <a:noFill/>
    </a:ln>
  </c:spPr>
  <c:txPr>
    <a:bodyPr/>
    <a:lstStyle/>
    <a:p>
      <a:pPr>
        <a:defRPr sz="1799"/>
      </a:pPr>
      <a:endParaRPr lang="sv-SE"/>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Blad1!$A$48</c:f>
              <c:strCache>
                <c:ptCount val="1"/>
                <c:pt idx="0">
                  <c:v>flickor åk 9</c:v>
                </c:pt>
              </c:strCache>
            </c:strRef>
          </c:tx>
          <c:spPr>
            <a:ln w="50800"/>
          </c:spPr>
          <c:marker>
            <c:symbol val="none"/>
          </c:marker>
          <c:cat>
            <c:numRef>
              <c:f>Blad1!$B$47:$F$47</c:f>
              <c:numCache>
                <c:formatCode>General</c:formatCode>
                <c:ptCount val="5"/>
                <c:pt idx="0">
                  <c:v>2008</c:v>
                </c:pt>
                <c:pt idx="1">
                  <c:v>2010</c:v>
                </c:pt>
                <c:pt idx="2">
                  <c:v>2012</c:v>
                </c:pt>
                <c:pt idx="3">
                  <c:v>2014</c:v>
                </c:pt>
                <c:pt idx="4">
                  <c:v>2016</c:v>
                </c:pt>
              </c:numCache>
            </c:numRef>
          </c:cat>
          <c:val>
            <c:numRef>
              <c:f>Blad1!$B$48:$F$48</c:f>
              <c:numCache>
                <c:formatCode>General</c:formatCode>
                <c:ptCount val="5"/>
                <c:pt idx="0">
                  <c:v>29</c:v>
                </c:pt>
                <c:pt idx="1">
                  <c:v>35</c:v>
                </c:pt>
                <c:pt idx="2">
                  <c:v>37</c:v>
                </c:pt>
                <c:pt idx="3">
                  <c:v>44</c:v>
                </c:pt>
                <c:pt idx="4">
                  <c:v>47</c:v>
                </c:pt>
              </c:numCache>
            </c:numRef>
          </c:val>
          <c:smooth val="0"/>
        </c:ser>
        <c:ser>
          <c:idx val="1"/>
          <c:order val="1"/>
          <c:tx>
            <c:strRef>
              <c:f>Blad1!$A$49</c:f>
              <c:strCache>
                <c:ptCount val="1"/>
                <c:pt idx="0">
                  <c:v>pojkar åk 9</c:v>
                </c:pt>
              </c:strCache>
            </c:strRef>
          </c:tx>
          <c:spPr>
            <a:ln w="50800"/>
          </c:spPr>
          <c:marker>
            <c:symbol val="none"/>
          </c:marker>
          <c:cat>
            <c:numRef>
              <c:f>Blad1!$B$47:$F$47</c:f>
              <c:numCache>
                <c:formatCode>General</c:formatCode>
                <c:ptCount val="5"/>
                <c:pt idx="0">
                  <c:v>2008</c:v>
                </c:pt>
                <c:pt idx="1">
                  <c:v>2010</c:v>
                </c:pt>
                <c:pt idx="2">
                  <c:v>2012</c:v>
                </c:pt>
                <c:pt idx="3">
                  <c:v>2014</c:v>
                </c:pt>
                <c:pt idx="4">
                  <c:v>2016</c:v>
                </c:pt>
              </c:numCache>
            </c:numRef>
          </c:cat>
          <c:val>
            <c:numRef>
              <c:f>Blad1!$B$49:$F$49</c:f>
              <c:numCache>
                <c:formatCode>General</c:formatCode>
                <c:ptCount val="5"/>
                <c:pt idx="0">
                  <c:v>40</c:v>
                </c:pt>
                <c:pt idx="1">
                  <c:v>38</c:v>
                </c:pt>
                <c:pt idx="2">
                  <c:v>46</c:v>
                </c:pt>
                <c:pt idx="3">
                  <c:v>57</c:v>
                </c:pt>
                <c:pt idx="4">
                  <c:v>59</c:v>
                </c:pt>
              </c:numCache>
            </c:numRef>
          </c:val>
          <c:smooth val="0"/>
        </c:ser>
        <c:ser>
          <c:idx val="2"/>
          <c:order val="2"/>
          <c:tx>
            <c:strRef>
              <c:f>Blad1!$A$50</c:f>
              <c:strCache>
                <c:ptCount val="1"/>
                <c:pt idx="0">
                  <c:v>flickor år 2 gymn</c:v>
                </c:pt>
              </c:strCache>
            </c:strRef>
          </c:tx>
          <c:spPr>
            <a:ln w="50800"/>
          </c:spPr>
          <c:marker>
            <c:symbol val="none"/>
          </c:marker>
          <c:cat>
            <c:numRef>
              <c:f>Blad1!$B$47:$F$47</c:f>
              <c:numCache>
                <c:formatCode>General</c:formatCode>
                <c:ptCount val="5"/>
                <c:pt idx="0">
                  <c:v>2008</c:v>
                </c:pt>
                <c:pt idx="1">
                  <c:v>2010</c:v>
                </c:pt>
                <c:pt idx="2">
                  <c:v>2012</c:v>
                </c:pt>
                <c:pt idx="3">
                  <c:v>2014</c:v>
                </c:pt>
                <c:pt idx="4">
                  <c:v>2016</c:v>
                </c:pt>
              </c:numCache>
            </c:numRef>
          </c:cat>
          <c:val>
            <c:numRef>
              <c:f>Blad1!$B$50:$F$50</c:f>
              <c:numCache>
                <c:formatCode>General</c:formatCode>
                <c:ptCount val="5"/>
                <c:pt idx="0">
                  <c:v>11</c:v>
                </c:pt>
                <c:pt idx="1">
                  <c:v>13</c:v>
                </c:pt>
                <c:pt idx="2">
                  <c:v>15</c:v>
                </c:pt>
                <c:pt idx="3">
                  <c:v>20</c:v>
                </c:pt>
                <c:pt idx="4">
                  <c:v>20</c:v>
                </c:pt>
              </c:numCache>
            </c:numRef>
          </c:val>
          <c:smooth val="0"/>
        </c:ser>
        <c:ser>
          <c:idx val="3"/>
          <c:order val="3"/>
          <c:tx>
            <c:strRef>
              <c:f>Blad1!$A$51</c:f>
              <c:strCache>
                <c:ptCount val="1"/>
                <c:pt idx="0">
                  <c:v>pojkar år 2 gymn</c:v>
                </c:pt>
              </c:strCache>
            </c:strRef>
          </c:tx>
          <c:spPr>
            <a:ln w="50800"/>
          </c:spPr>
          <c:marker>
            <c:symbol val="none"/>
          </c:marker>
          <c:cat>
            <c:numRef>
              <c:f>Blad1!$B$47:$F$47</c:f>
              <c:numCache>
                <c:formatCode>General</c:formatCode>
                <c:ptCount val="5"/>
                <c:pt idx="0">
                  <c:v>2008</c:v>
                </c:pt>
                <c:pt idx="1">
                  <c:v>2010</c:v>
                </c:pt>
                <c:pt idx="2">
                  <c:v>2012</c:v>
                </c:pt>
                <c:pt idx="3">
                  <c:v>2014</c:v>
                </c:pt>
                <c:pt idx="4">
                  <c:v>2016</c:v>
                </c:pt>
              </c:numCache>
            </c:numRef>
          </c:cat>
          <c:val>
            <c:numRef>
              <c:f>Blad1!$B$51:$F$51</c:f>
              <c:numCache>
                <c:formatCode>General</c:formatCode>
                <c:ptCount val="5"/>
                <c:pt idx="0">
                  <c:v>15</c:v>
                </c:pt>
                <c:pt idx="1">
                  <c:v>16</c:v>
                </c:pt>
                <c:pt idx="2">
                  <c:v>16</c:v>
                </c:pt>
                <c:pt idx="3">
                  <c:v>19</c:v>
                </c:pt>
                <c:pt idx="4">
                  <c:v>25</c:v>
                </c:pt>
              </c:numCache>
            </c:numRef>
          </c:val>
          <c:smooth val="0"/>
        </c:ser>
        <c:dLbls>
          <c:showLegendKey val="0"/>
          <c:showVal val="0"/>
          <c:showCatName val="0"/>
          <c:showSerName val="0"/>
          <c:showPercent val="0"/>
          <c:showBubbleSize val="0"/>
        </c:dLbls>
        <c:smooth val="0"/>
        <c:axId val="292304600"/>
        <c:axId val="426287560"/>
      </c:lineChart>
      <c:catAx>
        <c:axId val="292304600"/>
        <c:scaling>
          <c:orientation val="minMax"/>
        </c:scaling>
        <c:delete val="0"/>
        <c:axPos val="b"/>
        <c:numFmt formatCode="General" sourceLinked="1"/>
        <c:majorTickMark val="out"/>
        <c:minorTickMark val="none"/>
        <c:tickLblPos val="nextTo"/>
        <c:txPr>
          <a:bodyPr/>
          <a:lstStyle/>
          <a:p>
            <a:pPr>
              <a:defRPr sz="1400"/>
            </a:pPr>
            <a:endParaRPr lang="sv-SE"/>
          </a:p>
        </c:txPr>
        <c:crossAx val="426287560"/>
        <c:crosses val="autoZero"/>
        <c:auto val="1"/>
        <c:lblAlgn val="ctr"/>
        <c:lblOffset val="100"/>
        <c:noMultiLvlLbl val="0"/>
      </c:catAx>
      <c:valAx>
        <c:axId val="426287560"/>
        <c:scaling>
          <c:orientation val="minMax"/>
          <c:max val="100"/>
        </c:scaling>
        <c:delete val="0"/>
        <c:axPos val="l"/>
        <c:majorGridlines/>
        <c:numFmt formatCode="General" sourceLinked="1"/>
        <c:majorTickMark val="out"/>
        <c:minorTickMark val="none"/>
        <c:tickLblPos val="nextTo"/>
        <c:txPr>
          <a:bodyPr/>
          <a:lstStyle/>
          <a:p>
            <a:pPr>
              <a:defRPr sz="1400"/>
            </a:pPr>
            <a:endParaRPr lang="sv-SE"/>
          </a:p>
        </c:txPr>
        <c:crossAx val="292304600"/>
        <c:crosses val="autoZero"/>
        <c:crossBetween val="between"/>
        <c:majorUnit val="20"/>
      </c:valAx>
    </c:plotArea>
    <c:legend>
      <c:legendPos val="b"/>
      <c:layout/>
      <c:overlay val="0"/>
      <c:txPr>
        <a:bodyPr/>
        <a:lstStyle/>
        <a:p>
          <a:pPr>
            <a:defRPr sz="1400"/>
          </a:pPr>
          <a:endParaRPr lang="sv-SE"/>
        </a:p>
      </c:txPr>
    </c:legend>
    <c:plotVisOnly val="1"/>
    <c:dispBlanksAs val="gap"/>
    <c:showDLblsOverMax val="0"/>
  </c:chart>
  <c:txPr>
    <a:bodyPr/>
    <a:lstStyle/>
    <a:p>
      <a:pPr>
        <a:defRPr sz="1100" b="1"/>
      </a:pPr>
      <a:endParaRPr lang="sv-SE"/>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339036030193079"/>
          <c:y val="0.21798250622855417"/>
          <c:w val="0.80145618031493426"/>
          <c:h val="0.44215353091437015"/>
        </c:manualLayout>
      </c:layout>
      <c:barChart>
        <c:barDir val="col"/>
        <c:grouping val="clustered"/>
        <c:varyColors val="0"/>
        <c:ser>
          <c:idx val="0"/>
          <c:order val="0"/>
          <c:tx>
            <c:strRef>
              <c:f>[Droger9.xlsx]Data!$H$27</c:f>
              <c:strCache>
                <c:ptCount val="1"/>
                <c:pt idx="0">
                  <c:v>Pojke årskurs 9</c:v>
                </c:pt>
              </c:strCache>
            </c:strRef>
          </c:tx>
          <c:spPr>
            <a:solidFill>
              <a:srgbClr val="97A7D0"/>
            </a:solidFill>
          </c:spPr>
          <c:invertIfNegative val="0"/>
          <c:dPt>
            <c:idx val="23"/>
            <c:invertIfNegative val="0"/>
            <c:bubble3D val="0"/>
            <c:spPr>
              <a:solidFill>
                <a:srgbClr val="595959"/>
              </a:solidFill>
            </c:spPr>
          </c:dPt>
          <c:dLbls>
            <c:dLbl>
              <c:idx val="17"/>
              <c:numFmt formatCode="#,##0" sourceLinked="0"/>
              <c:spPr/>
              <c:txPr>
                <a:bodyPr/>
                <a:lstStyle/>
                <a:p>
                  <a:pPr>
                    <a:defRPr sz="1000" b="1">
                      <a:solidFill>
                        <a:sysClr val="windowText" lastClr="000000"/>
                      </a:solidFill>
                    </a:defRPr>
                  </a:pPr>
                  <a:endParaRPr lang="sv-SE"/>
                </a:p>
              </c:txPr>
              <c:dLblPos val="inEnd"/>
              <c:showLegendKey val="0"/>
              <c:showVal val="1"/>
              <c:showCatName val="0"/>
              <c:showSerName val="0"/>
              <c:showPercent val="0"/>
              <c:showBubbleSize val="0"/>
            </c:dLbl>
            <c:dLbl>
              <c:idx val="23"/>
              <c:numFmt formatCode="#,##0" sourceLinked="0"/>
              <c:spPr/>
              <c:txPr>
                <a:bodyPr/>
                <a:lstStyle/>
                <a:p>
                  <a:pPr>
                    <a:defRPr sz="1000" b="1">
                      <a:solidFill>
                        <a:schemeClr val="bg1"/>
                      </a:solidFill>
                    </a:defRPr>
                  </a:pPr>
                  <a:endParaRPr lang="sv-SE"/>
                </a:p>
              </c:txPr>
              <c:dLblPos val="inEnd"/>
              <c:showLegendKey val="0"/>
              <c:showVal val="1"/>
              <c:showCatName val="0"/>
              <c:showSerName val="0"/>
              <c:showPercent val="0"/>
              <c:showBubbleSize val="0"/>
            </c:dLbl>
            <c:numFmt formatCode="#,##0" sourceLinked="0"/>
            <c:spPr>
              <a:noFill/>
              <a:ln>
                <a:noFill/>
              </a:ln>
              <a:effectLst/>
            </c:spPr>
            <c:txPr>
              <a:bodyPr/>
              <a:lstStyle/>
              <a:p>
                <a:pPr>
                  <a:defRPr sz="1000" b="1">
                    <a:solidFill>
                      <a:schemeClr val="tx1"/>
                    </a:solidFill>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[Droger9.xlsx]Data!$I$26:$AF$26</c:f>
              <c:strCache>
                <c:ptCount val="24"/>
                <c:pt idx="0">
                  <c:v>Botkyrka</c:v>
                </c:pt>
                <c:pt idx="1">
                  <c:v>Danderyd</c:v>
                </c:pt>
                <c:pt idx="2">
                  <c:v>Ekerö</c:v>
                </c:pt>
                <c:pt idx="3">
                  <c:v>Haninge</c:v>
                </c:pt>
                <c:pt idx="4">
                  <c:v>Järfälla</c:v>
                </c:pt>
                <c:pt idx="5">
                  <c:v>Lidingö</c:v>
                </c:pt>
                <c:pt idx="6">
                  <c:v>Nacka</c:v>
                </c:pt>
                <c:pt idx="7">
                  <c:v>Nynäshamn</c:v>
                </c:pt>
                <c:pt idx="8">
                  <c:v>Salem</c:v>
                </c:pt>
                <c:pt idx="9">
                  <c:v>Sigtuna</c:v>
                </c:pt>
                <c:pt idx="10">
                  <c:v>Sollentuna</c:v>
                </c:pt>
                <c:pt idx="11">
                  <c:v>Solna</c:v>
                </c:pt>
                <c:pt idx="12">
                  <c:v>Sundbyberg</c:v>
                </c:pt>
                <c:pt idx="13">
                  <c:v>Södertälje</c:v>
                </c:pt>
                <c:pt idx="14">
                  <c:v>Täby</c:v>
                </c:pt>
                <c:pt idx="15">
                  <c:v>Upplands Väsby</c:v>
                </c:pt>
                <c:pt idx="16">
                  <c:v>Upplands-Bro</c:v>
                </c:pt>
                <c:pt idx="17">
                  <c:v>Vallentuna</c:v>
                </c:pt>
                <c:pt idx="18">
                  <c:v>Vaxholm</c:v>
                </c:pt>
                <c:pt idx="19">
                  <c:v>Värmdö</c:v>
                </c:pt>
                <c:pt idx="20">
                  <c:v>Österåker</c:v>
                </c:pt>
                <c:pt idx="21">
                  <c:v>Total (exkl Stockholm)</c:v>
                </c:pt>
                <c:pt idx="22">
                  <c:v>Stockholm</c:v>
                </c:pt>
                <c:pt idx="23">
                  <c:v>Total (inkl Stockholm)</c:v>
                </c:pt>
              </c:strCache>
            </c:strRef>
          </c:cat>
          <c:val>
            <c:numRef>
              <c:f>[Droger9.xlsx]Data!$I$27:$AF$27</c:f>
              <c:numCache>
                <c:formatCode>0</c:formatCode>
                <c:ptCount val="24"/>
                <c:pt idx="0">
                  <c:v>65.697674418604649</c:v>
                </c:pt>
                <c:pt idx="1">
                  <c:v>59.322033898305079</c:v>
                </c:pt>
                <c:pt idx="2">
                  <c:v>72.727272727272734</c:v>
                </c:pt>
                <c:pt idx="3">
                  <c:v>60.674157303370791</c:v>
                </c:pt>
                <c:pt idx="4">
                  <c:v>73.260073260073256</c:v>
                </c:pt>
                <c:pt idx="5">
                  <c:v>54.500000000000007</c:v>
                </c:pt>
                <c:pt idx="6">
                  <c:v>59.310344827586206</c:v>
                </c:pt>
                <c:pt idx="7">
                  <c:v>66.292134831460672</c:v>
                </c:pt>
                <c:pt idx="8">
                  <c:v>84.337349397590373</c:v>
                </c:pt>
                <c:pt idx="9">
                  <c:v>55.555555555555557</c:v>
                </c:pt>
                <c:pt idx="10">
                  <c:v>69.696969696969703</c:v>
                </c:pt>
                <c:pt idx="11">
                  <c:v>67.721518987341767</c:v>
                </c:pt>
                <c:pt idx="12">
                  <c:v>77.876106194690266</c:v>
                </c:pt>
                <c:pt idx="13">
                  <c:v>66.047745358090182</c:v>
                </c:pt>
                <c:pt idx="14">
                  <c:v>58.357771260997069</c:v>
                </c:pt>
                <c:pt idx="15">
                  <c:v>63.636363636363633</c:v>
                </c:pt>
                <c:pt idx="16">
                  <c:v>65.168539325842701</c:v>
                </c:pt>
                <c:pt idx="17">
                  <c:v>60.714285714285708</c:v>
                </c:pt>
                <c:pt idx="18">
                  <c:v>50.943396226415096</c:v>
                </c:pt>
                <c:pt idx="19">
                  <c:v>67.487684729064028</c:v>
                </c:pt>
                <c:pt idx="20">
                  <c:v>64.516129032258064</c:v>
                </c:pt>
                <c:pt idx="21">
                  <c:v>64.284072626982308</c:v>
                </c:pt>
                <c:pt idx="22">
                  <c:v>66.888193901485536</c:v>
                </c:pt>
                <c:pt idx="23">
                  <c:v>65.248226950354621</c:v>
                </c:pt>
              </c:numCache>
            </c:numRef>
          </c:val>
        </c:ser>
        <c:ser>
          <c:idx val="1"/>
          <c:order val="1"/>
          <c:tx>
            <c:strRef>
              <c:f>[Droger9.xlsx]Data!$H$28</c:f>
              <c:strCache>
                <c:ptCount val="1"/>
                <c:pt idx="0">
                  <c:v>Flicka årskurs 9</c:v>
                </c:pt>
              </c:strCache>
            </c:strRef>
          </c:tx>
          <c:spPr>
            <a:solidFill>
              <a:srgbClr val="DCE2EF"/>
            </a:solidFill>
          </c:spPr>
          <c:invertIfNegative val="0"/>
          <c:dPt>
            <c:idx val="23"/>
            <c:invertIfNegative val="0"/>
            <c:bubble3D val="0"/>
            <c:spPr>
              <a:solidFill>
                <a:srgbClr val="A6A6A6"/>
              </a:solidFill>
            </c:spPr>
          </c:dPt>
          <c:dLbls>
            <c:numFmt formatCode="#,##0" sourceLinked="0"/>
            <c:spPr>
              <a:noFill/>
              <a:ln>
                <a:noFill/>
              </a:ln>
              <a:effectLst/>
            </c:spPr>
            <c:txPr>
              <a:bodyPr/>
              <a:lstStyle/>
              <a:p>
                <a:pPr>
                  <a:defRPr sz="1000" b="1"/>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[Droger9.xlsx]Data!$I$26:$AF$26</c:f>
              <c:strCache>
                <c:ptCount val="24"/>
                <c:pt idx="0">
                  <c:v>Botkyrka</c:v>
                </c:pt>
                <c:pt idx="1">
                  <c:v>Danderyd</c:v>
                </c:pt>
                <c:pt idx="2">
                  <c:v>Ekerö</c:v>
                </c:pt>
                <c:pt idx="3">
                  <c:v>Haninge</c:v>
                </c:pt>
                <c:pt idx="4">
                  <c:v>Järfälla</c:v>
                </c:pt>
                <c:pt idx="5">
                  <c:v>Lidingö</c:v>
                </c:pt>
                <c:pt idx="6">
                  <c:v>Nacka</c:v>
                </c:pt>
                <c:pt idx="7">
                  <c:v>Nynäshamn</c:v>
                </c:pt>
                <c:pt idx="8">
                  <c:v>Salem</c:v>
                </c:pt>
                <c:pt idx="9">
                  <c:v>Sigtuna</c:v>
                </c:pt>
                <c:pt idx="10">
                  <c:v>Sollentuna</c:v>
                </c:pt>
                <c:pt idx="11">
                  <c:v>Solna</c:v>
                </c:pt>
                <c:pt idx="12">
                  <c:v>Sundbyberg</c:v>
                </c:pt>
                <c:pt idx="13">
                  <c:v>Södertälje</c:v>
                </c:pt>
                <c:pt idx="14">
                  <c:v>Täby</c:v>
                </c:pt>
                <c:pt idx="15">
                  <c:v>Upplands Väsby</c:v>
                </c:pt>
                <c:pt idx="16">
                  <c:v>Upplands-Bro</c:v>
                </c:pt>
                <c:pt idx="17">
                  <c:v>Vallentuna</c:v>
                </c:pt>
                <c:pt idx="18">
                  <c:v>Vaxholm</c:v>
                </c:pt>
                <c:pt idx="19">
                  <c:v>Värmdö</c:v>
                </c:pt>
                <c:pt idx="20">
                  <c:v>Österåker</c:v>
                </c:pt>
                <c:pt idx="21">
                  <c:v>Total (exkl Stockholm)</c:v>
                </c:pt>
                <c:pt idx="22">
                  <c:v>Stockholm</c:v>
                </c:pt>
                <c:pt idx="23">
                  <c:v>Total (inkl Stockholm)</c:v>
                </c:pt>
              </c:strCache>
            </c:strRef>
          </c:cat>
          <c:val>
            <c:numRef>
              <c:f>[Droger9.xlsx]Data!$I$28:$AF$28</c:f>
              <c:numCache>
                <c:formatCode>0</c:formatCode>
                <c:ptCount val="24"/>
                <c:pt idx="0">
                  <c:v>68.711656441717793</c:v>
                </c:pt>
                <c:pt idx="1">
                  <c:v>50.335570469798661</c:v>
                </c:pt>
                <c:pt idx="2">
                  <c:v>63.414634146341463</c:v>
                </c:pt>
                <c:pt idx="3">
                  <c:v>60</c:v>
                </c:pt>
                <c:pt idx="4">
                  <c:v>62.277580071174377</c:v>
                </c:pt>
                <c:pt idx="5">
                  <c:v>43.478260869565219</c:v>
                </c:pt>
                <c:pt idx="6">
                  <c:v>47.164948453608247</c:v>
                </c:pt>
                <c:pt idx="7">
                  <c:v>53.191489361702125</c:v>
                </c:pt>
                <c:pt idx="8">
                  <c:v>56.410256410256409</c:v>
                </c:pt>
                <c:pt idx="9">
                  <c:v>56.744186046511622</c:v>
                </c:pt>
                <c:pt idx="10">
                  <c:v>59.420289855072461</c:v>
                </c:pt>
                <c:pt idx="11">
                  <c:v>58.914728682170548</c:v>
                </c:pt>
                <c:pt idx="12">
                  <c:v>57.407407407407405</c:v>
                </c:pt>
                <c:pt idx="13">
                  <c:v>70.025839793281648</c:v>
                </c:pt>
                <c:pt idx="14">
                  <c:v>54.961832061068705</c:v>
                </c:pt>
                <c:pt idx="15">
                  <c:v>54.088050314465406</c:v>
                </c:pt>
                <c:pt idx="16">
                  <c:v>65.625</c:v>
                </c:pt>
                <c:pt idx="17">
                  <c:v>52.941176470588239</c:v>
                </c:pt>
                <c:pt idx="18">
                  <c:v>69.565217391304344</c:v>
                </c:pt>
                <c:pt idx="19">
                  <c:v>50</c:v>
                </c:pt>
                <c:pt idx="20">
                  <c:v>54.347826086956516</c:v>
                </c:pt>
                <c:pt idx="21">
                  <c:v>57.939698492462313</c:v>
                </c:pt>
                <c:pt idx="22">
                  <c:v>57.693821330184967</c:v>
                </c:pt>
                <c:pt idx="23">
                  <c:v>57.843888974083733</c:v>
                </c:pt>
              </c:numCache>
            </c:numRef>
          </c:val>
        </c:ser>
        <c:dLbls>
          <c:showLegendKey val="0"/>
          <c:showVal val="0"/>
          <c:showCatName val="0"/>
          <c:showSerName val="0"/>
          <c:showPercent val="0"/>
          <c:showBubbleSize val="0"/>
        </c:dLbls>
        <c:gapWidth val="75"/>
        <c:axId val="426356944"/>
        <c:axId val="426357336"/>
      </c:barChart>
      <c:catAx>
        <c:axId val="426356944"/>
        <c:scaling>
          <c:orientation val="minMax"/>
        </c:scaling>
        <c:delete val="0"/>
        <c:axPos val="b"/>
        <c:numFmt formatCode="General" sourceLinked="1"/>
        <c:majorTickMark val="out"/>
        <c:minorTickMark val="none"/>
        <c:tickLblPos val="nextTo"/>
        <c:txPr>
          <a:bodyPr/>
          <a:lstStyle/>
          <a:p>
            <a:pPr>
              <a:defRPr sz="1200"/>
            </a:pPr>
            <a:endParaRPr lang="sv-SE"/>
          </a:p>
        </c:txPr>
        <c:crossAx val="426357336"/>
        <c:crosses val="autoZero"/>
        <c:auto val="1"/>
        <c:lblAlgn val="ctr"/>
        <c:lblOffset val="100"/>
        <c:noMultiLvlLbl val="0"/>
      </c:catAx>
      <c:valAx>
        <c:axId val="426357336"/>
        <c:scaling>
          <c:orientation val="minMax"/>
          <c:max val="100"/>
          <c:min val="0"/>
        </c:scaling>
        <c:delete val="0"/>
        <c:axPos val="l"/>
        <c:majorGridlines>
          <c:spPr>
            <a:ln>
              <a:solidFill>
                <a:srgbClr val="F2F2F2"/>
              </a:solidFill>
            </a:ln>
          </c:spPr>
        </c:majorGridlines>
        <c:numFmt formatCode="0" sourceLinked="1"/>
        <c:majorTickMark val="out"/>
        <c:minorTickMark val="none"/>
        <c:tickLblPos val="nextTo"/>
        <c:txPr>
          <a:bodyPr/>
          <a:lstStyle/>
          <a:p>
            <a:pPr>
              <a:defRPr sz="1000"/>
            </a:pPr>
            <a:endParaRPr lang="sv-SE"/>
          </a:p>
        </c:txPr>
        <c:crossAx val="426356944"/>
        <c:crosses val="autoZero"/>
        <c:crossBetween val="between"/>
      </c:valAx>
      <c:spPr>
        <a:noFill/>
        <a:ln w="25392">
          <a:noFill/>
        </a:ln>
      </c:spPr>
    </c:plotArea>
    <c:legend>
      <c:legendPos val="t"/>
      <c:legendEntry>
        <c:idx val="0"/>
        <c:txPr>
          <a:bodyPr/>
          <a:lstStyle/>
          <a:p>
            <a:pPr>
              <a:defRPr sz="1200" b="1"/>
            </a:pPr>
            <a:endParaRPr lang="sv-SE"/>
          </a:p>
        </c:txPr>
      </c:legendEntry>
      <c:legendEntry>
        <c:idx val="1"/>
        <c:txPr>
          <a:bodyPr/>
          <a:lstStyle/>
          <a:p>
            <a:pPr>
              <a:defRPr sz="1200" b="1"/>
            </a:pPr>
            <a:endParaRPr lang="sv-SE"/>
          </a:p>
        </c:txPr>
      </c:legendEntry>
      <c:layout>
        <c:manualLayout>
          <c:xMode val="edge"/>
          <c:yMode val="edge"/>
          <c:x val="0.26696811255395231"/>
          <c:y val="0.17504272696484968"/>
          <c:w val="0.46606366729945697"/>
          <c:h val="3.6474618476426218E-2"/>
        </c:manualLayout>
      </c:layout>
      <c:overlay val="0"/>
      <c:txPr>
        <a:bodyPr/>
        <a:lstStyle/>
        <a:p>
          <a:pPr>
            <a:defRPr b="1"/>
          </a:pPr>
          <a:endParaRPr lang="sv-SE"/>
        </a:p>
      </c:txPr>
    </c:legend>
    <c:plotVisOnly val="1"/>
    <c:dispBlanksAs val="gap"/>
    <c:showDLblsOverMax val="0"/>
  </c:chart>
  <c:spPr>
    <a:ln>
      <a:noFill/>
    </a:ln>
  </c:spPr>
  <c:txPr>
    <a:bodyPr/>
    <a:lstStyle/>
    <a:p>
      <a:pPr>
        <a:defRPr sz="1799"/>
      </a:pPr>
      <a:endParaRPr lang="sv-SE"/>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339036030193079"/>
          <c:y val="0.21798250622855417"/>
          <c:w val="0.80145618031493349"/>
          <c:h val="0.44215353091437015"/>
        </c:manualLayout>
      </c:layout>
      <c:barChart>
        <c:barDir val="col"/>
        <c:grouping val="clustered"/>
        <c:varyColors val="0"/>
        <c:ser>
          <c:idx val="0"/>
          <c:order val="0"/>
          <c:tx>
            <c:strRef>
              <c:f>[Droger2.xlsx]Data!$H$27</c:f>
              <c:strCache>
                <c:ptCount val="1"/>
                <c:pt idx="0">
                  <c:v>Pojke årskurs 2 gymnasiet</c:v>
                </c:pt>
              </c:strCache>
            </c:strRef>
          </c:tx>
          <c:spPr>
            <a:solidFill>
              <a:srgbClr val="FF6600"/>
            </a:solidFill>
          </c:spPr>
          <c:invertIfNegative val="0"/>
          <c:dPt>
            <c:idx val="23"/>
            <c:invertIfNegative val="0"/>
            <c:bubble3D val="0"/>
            <c:spPr>
              <a:solidFill>
                <a:srgbClr val="595959"/>
              </a:solidFill>
            </c:spPr>
          </c:dPt>
          <c:dLbls>
            <c:dLbl>
              <c:idx val="17"/>
              <c:numFmt formatCode="#,##0" sourceLinked="0"/>
              <c:spPr/>
              <c:txPr>
                <a:bodyPr/>
                <a:lstStyle/>
                <a:p>
                  <a:pPr>
                    <a:defRPr sz="1000" b="1">
                      <a:solidFill>
                        <a:sysClr val="windowText" lastClr="000000"/>
                      </a:solidFill>
                    </a:defRPr>
                  </a:pPr>
                  <a:endParaRPr lang="sv-SE"/>
                </a:p>
              </c:txPr>
              <c:dLblPos val="inEnd"/>
              <c:showLegendKey val="0"/>
              <c:showVal val="1"/>
              <c:showCatName val="0"/>
              <c:showSerName val="0"/>
              <c:showPercent val="0"/>
              <c:showBubbleSize val="0"/>
            </c:dLbl>
            <c:dLbl>
              <c:idx val="23"/>
              <c:numFmt formatCode="#,##0" sourceLinked="0"/>
              <c:spPr/>
              <c:txPr>
                <a:bodyPr/>
                <a:lstStyle/>
                <a:p>
                  <a:pPr>
                    <a:defRPr sz="1000" b="1">
                      <a:solidFill>
                        <a:schemeClr val="bg1"/>
                      </a:solidFill>
                    </a:defRPr>
                  </a:pPr>
                  <a:endParaRPr lang="sv-SE"/>
                </a:p>
              </c:txPr>
              <c:dLblPos val="inEnd"/>
              <c:showLegendKey val="0"/>
              <c:showVal val="1"/>
              <c:showCatName val="0"/>
              <c:showSerName val="0"/>
              <c:showPercent val="0"/>
              <c:showBubbleSize val="0"/>
            </c:dLbl>
            <c:numFmt formatCode="#,##0" sourceLinked="0"/>
            <c:spPr>
              <a:noFill/>
              <a:ln>
                <a:noFill/>
              </a:ln>
              <a:effectLst/>
            </c:spPr>
            <c:txPr>
              <a:bodyPr/>
              <a:lstStyle/>
              <a:p>
                <a:pPr>
                  <a:defRPr sz="1000" b="1"/>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[Droger2.xlsx]Data!$I$26:$AF$26</c:f>
              <c:strCache>
                <c:ptCount val="24"/>
                <c:pt idx="0">
                  <c:v>Botkyrka</c:v>
                </c:pt>
                <c:pt idx="1">
                  <c:v>Danderyd</c:v>
                </c:pt>
                <c:pt idx="2">
                  <c:v>Ekerö</c:v>
                </c:pt>
                <c:pt idx="3">
                  <c:v>Haninge</c:v>
                </c:pt>
                <c:pt idx="4">
                  <c:v>Järfälla</c:v>
                </c:pt>
                <c:pt idx="5">
                  <c:v>Lidingö</c:v>
                </c:pt>
                <c:pt idx="6">
                  <c:v>Nacka</c:v>
                </c:pt>
                <c:pt idx="7">
                  <c:v>Nynäshamn</c:v>
                </c:pt>
                <c:pt idx="8">
                  <c:v>Salem</c:v>
                </c:pt>
                <c:pt idx="9">
                  <c:v>Sigtuna</c:v>
                </c:pt>
                <c:pt idx="10">
                  <c:v>Sollentuna</c:v>
                </c:pt>
                <c:pt idx="11">
                  <c:v>Solna</c:v>
                </c:pt>
                <c:pt idx="12">
                  <c:v>Sundbyberg</c:v>
                </c:pt>
                <c:pt idx="13">
                  <c:v>Södertälje</c:v>
                </c:pt>
                <c:pt idx="14">
                  <c:v>Täby</c:v>
                </c:pt>
                <c:pt idx="15">
                  <c:v>Upplands Väsby</c:v>
                </c:pt>
                <c:pt idx="16">
                  <c:v>Upplands-Bro</c:v>
                </c:pt>
                <c:pt idx="17">
                  <c:v>Vallentuna</c:v>
                </c:pt>
                <c:pt idx="18">
                  <c:v>Vaxholm</c:v>
                </c:pt>
                <c:pt idx="19">
                  <c:v>Värmdö</c:v>
                </c:pt>
                <c:pt idx="20">
                  <c:v>Österåker</c:v>
                </c:pt>
                <c:pt idx="21">
                  <c:v>Total (exkl Stockholm)</c:v>
                </c:pt>
                <c:pt idx="22">
                  <c:v>Stockholm</c:v>
                </c:pt>
                <c:pt idx="23">
                  <c:v>Total (inkl Stockholm)</c:v>
                </c:pt>
              </c:strCache>
            </c:strRef>
          </c:cat>
          <c:val>
            <c:numRef>
              <c:f>[Droger2.xlsx]Data!$I$27:$AF$27</c:f>
              <c:numCache>
                <c:formatCode>0</c:formatCode>
                <c:ptCount val="24"/>
                <c:pt idx="0">
                  <c:v>40.084388185654007</c:v>
                </c:pt>
                <c:pt idx="1">
                  <c:v>23.611111111111111</c:v>
                </c:pt>
                <c:pt idx="2">
                  <c:v>27.27272727272727</c:v>
                </c:pt>
                <c:pt idx="3">
                  <c:v>38.888888888888893</c:v>
                </c:pt>
                <c:pt idx="4">
                  <c:v>35.885167464114829</c:v>
                </c:pt>
                <c:pt idx="5">
                  <c:v>14.76510067114094</c:v>
                </c:pt>
                <c:pt idx="6">
                  <c:v>24.539877300613497</c:v>
                </c:pt>
                <c:pt idx="7">
                  <c:v>19.277108433734941</c:v>
                </c:pt>
                <c:pt idx="8">
                  <c:v>26.923076923076923</c:v>
                </c:pt>
                <c:pt idx="9">
                  <c:v>28.947368421052634</c:v>
                </c:pt>
                <c:pt idx="10">
                  <c:v>36.575875486381321</c:v>
                </c:pt>
                <c:pt idx="11">
                  <c:v>37.288135593220339</c:v>
                </c:pt>
                <c:pt idx="12">
                  <c:v>42.25352112676056</c:v>
                </c:pt>
                <c:pt idx="13">
                  <c:v>33.333333333333329</c:v>
                </c:pt>
                <c:pt idx="14">
                  <c:v>22.672064777327936</c:v>
                </c:pt>
                <c:pt idx="15">
                  <c:v>39.84375</c:v>
                </c:pt>
                <c:pt idx="16">
                  <c:v>46.25</c:v>
                </c:pt>
                <c:pt idx="17">
                  <c:v>35.227272727272727</c:v>
                </c:pt>
                <c:pt idx="18">
                  <c:v>26.666666666666668</c:v>
                </c:pt>
                <c:pt idx="19">
                  <c:v>24.444444444444443</c:v>
                </c:pt>
                <c:pt idx="20">
                  <c:v>23.913043478260871</c:v>
                </c:pt>
                <c:pt idx="21">
                  <c:v>30.971843778383288</c:v>
                </c:pt>
                <c:pt idx="22">
                  <c:v>35.77894235350167</c:v>
                </c:pt>
                <c:pt idx="23">
                  <c:v>32.839689004072561</c:v>
                </c:pt>
              </c:numCache>
            </c:numRef>
          </c:val>
        </c:ser>
        <c:ser>
          <c:idx val="1"/>
          <c:order val="1"/>
          <c:tx>
            <c:strRef>
              <c:f>[Droger2.xlsx]Data!$H$28</c:f>
              <c:strCache>
                <c:ptCount val="1"/>
                <c:pt idx="0">
                  <c:v>Flicka årskurs 2 gymnasiet</c:v>
                </c:pt>
              </c:strCache>
            </c:strRef>
          </c:tx>
          <c:spPr>
            <a:solidFill>
              <a:srgbClr val="FFC000"/>
            </a:solidFill>
          </c:spPr>
          <c:invertIfNegative val="0"/>
          <c:dPt>
            <c:idx val="23"/>
            <c:invertIfNegative val="0"/>
            <c:bubble3D val="0"/>
            <c:spPr>
              <a:solidFill>
                <a:srgbClr val="A6A6A6"/>
              </a:solidFill>
            </c:spPr>
          </c:dPt>
          <c:dLbls>
            <c:numFmt formatCode="#,##0" sourceLinked="0"/>
            <c:spPr>
              <a:noFill/>
              <a:ln>
                <a:noFill/>
              </a:ln>
              <a:effectLst/>
            </c:spPr>
            <c:txPr>
              <a:bodyPr/>
              <a:lstStyle/>
              <a:p>
                <a:pPr>
                  <a:defRPr sz="1000" b="1"/>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[Droger2.xlsx]Data!$I$26:$AF$26</c:f>
              <c:strCache>
                <c:ptCount val="24"/>
                <c:pt idx="0">
                  <c:v>Botkyrka</c:v>
                </c:pt>
                <c:pt idx="1">
                  <c:v>Danderyd</c:v>
                </c:pt>
                <c:pt idx="2">
                  <c:v>Ekerö</c:v>
                </c:pt>
                <c:pt idx="3">
                  <c:v>Haninge</c:v>
                </c:pt>
                <c:pt idx="4">
                  <c:v>Järfälla</c:v>
                </c:pt>
                <c:pt idx="5">
                  <c:v>Lidingö</c:v>
                </c:pt>
                <c:pt idx="6">
                  <c:v>Nacka</c:v>
                </c:pt>
                <c:pt idx="7">
                  <c:v>Nynäshamn</c:v>
                </c:pt>
                <c:pt idx="8">
                  <c:v>Salem</c:v>
                </c:pt>
                <c:pt idx="9">
                  <c:v>Sigtuna</c:v>
                </c:pt>
                <c:pt idx="10">
                  <c:v>Sollentuna</c:v>
                </c:pt>
                <c:pt idx="11">
                  <c:v>Solna</c:v>
                </c:pt>
                <c:pt idx="12">
                  <c:v>Sundbyberg</c:v>
                </c:pt>
                <c:pt idx="13">
                  <c:v>Södertälje</c:v>
                </c:pt>
                <c:pt idx="14">
                  <c:v>Täby</c:v>
                </c:pt>
                <c:pt idx="15">
                  <c:v>Upplands Väsby</c:v>
                </c:pt>
                <c:pt idx="16">
                  <c:v>Upplands-Bro</c:v>
                </c:pt>
                <c:pt idx="17">
                  <c:v>Vallentuna</c:v>
                </c:pt>
                <c:pt idx="18">
                  <c:v>Vaxholm</c:v>
                </c:pt>
                <c:pt idx="19">
                  <c:v>Värmdö</c:v>
                </c:pt>
                <c:pt idx="20">
                  <c:v>Österåker</c:v>
                </c:pt>
                <c:pt idx="21">
                  <c:v>Total (exkl Stockholm)</c:v>
                </c:pt>
                <c:pt idx="22">
                  <c:v>Stockholm</c:v>
                </c:pt>
                <c:pt idx="23">
                  <c:v>Total (inkl Stockholm)</c:v>
                </c:pt>
              </c:strCache>
            </c:strRef>
          </c:cat>
          <c:val>
            <c:numRef>
              <c:f>[Droger2.xlsx]Data!$I$28:$AF$28</c:f>
              <c:numCache>
                <c:formatCode>0</c:formatCode>
                <c:ptCount val="24"/>
                <c:pt idx="0">
                  <c:v>41.152263374485599</c:v>
                </c:pt>
                <c:pt idx="1">
                  <c:v>17.431192660550458</c:v>
                </c:pt>
                <c:pt idx="2">
                  <c:v>21.176470588235293</c:v>
                </c:pt>
                <c:pt idx="3">
                  <c:v>35.348837209302324</c:v>
                </c:pt>
                <c:pt idx="4">
                  <c:v>30.046948356807512</c:v>
                </c:pt>
                <c:pt idx="5">
                  <c:v>17.763157894736842</c:v>
                </c:pt>
                <c:pt idx="6">
                  <c:v>20.327868852459016</c:v>
                </c:pt>
                <c:pt idx="7">
                  <c:v>21.518987341772153</c:v>
                </c:pt>
                <c:pt idx="8">
                  <c:v>25</c:v>
                </c:pt>
                <c:pt idx="9">
                  <c:v>28.39506172839506</c:v>
                </c:pt>
                <c:pt idx="10">
                  <c:v>29.56204379562044</c:v>
                </c:pt>
                <c:pt idx="11">
                  <c:v>25.581395348837212</c:v>
                </c:pt>
                <c:pt idx="12">
                  <c:v>36.84210526315789</c:v>
                </c:pt>
                <c:pt idx="13">
                  <c:v>35.943060498220639</c:v>
                </c:pt>
                <c:pt idx="14">
                  <c:v>25.906735751295333</c:v>
                </c:pt>
                <c:pt idx="15">
                  <c:v>20.967741935483872</c:v>
                </c:pt>
                <c:pt idx="16">
                  <c:v>32.5</c:v>
                </c:pt>
                <c:pt idx="17">
                  <c:v>23.404255319148938</c:v>
                </c:pt>
                <c:pt idx="18">
                  <c:v>20</c:v>
                </c:pt>
                <c:pt idx="19">
                  <c:v>14.285714285714285</c:v>
                </c:pt>
                <c:pt idx="20">
                  <c:v>21.167883211678831</c:v>
                </c:pt>
                <c:pt idx="21">
                  <c:v>27.227101631116689</c:v>
                </c:pt>
                <c:pt idx="22">
                  <c:v>30.262529832935559</c:v>
                </c:pt>
                <c:pt idx="23">
                  <c:v>28.430815824342233</c:v>
                </c:pt>
              </c:numCache>
            </c:numRef>
          </c:val>
        </c:ser>
        <c:dLbls>
          <c:showLegendKey val="0"/>
          <c:showVal val="0"/>
          <c:showCatName val="0"/>
          <c:showSerName val="0"/>
          <c:showPercent val="0"/>
          <c:showBubbleSize val="0"/>
        </c:dLbls>
        <c:gapWidth val="75"/>
        <c:axId val="426359296"/>
        <c:axId val="426359688"/>
      </c:barChart>
      <c:catAx>
        <c:axId val="426359296"/>
        <c:scaling>
          <c:orientation val="minMax"/>
        </c:scaling>
        <c:delete val="0"/>
        <c:axPos val="b"/>
        <c:numFmt formatCode="General" sourceLinked="1"/>
        <c:majorTickMark val="out"/>
        <c:minorTickMark val="none"/>
        <c:tickLblPos val="nextTo"/>
        <c:txPr>
          <a:bodyPr/>
          <a:lstStyle/>
          <a:p>
            <a:pPr>
              <a:defRPr sz="1200"/>
            </a:pPr>
            <a:endParaRPr lang="sv-SE"/>
          </a:p>
        </c:txPr>
        <c:crossAx val="426359688"/>
        <c:crosses val="autoZero"/>
        <c:auto val="1"/>
        <c:lblAlgn val="ctr"/>
        <c:lblOffset val="100"/>
        <c:noMultiLvlLbl val="0"/>
      </c:catAx>
      <c:valAx>
        <c:axId val="426359688"/>
        <c:scaling>
          <c:orientation val="minMax"/>
          <c:max val="100"/>
          <c:min val="0"/>
        </c:scaling>
        <c:delete val="0"/>
        <c:axPos val="l"/>
        <c:majorGridlines>
          <c:spPr>
            <a:ln>
              <a:solidFill>
                <a:srgbClr val="F2F2F2"/>
              </a:solidFill>
            </a:ln>
          </c:spPr>
        </c:majorGridlines>
        <c:numFmt formatCode="0" sourceLinked="1"/>
        <c:majorTickMark val="out"/>
        <c:minorTickMark val="none"/>
        <c:tickLblPos val="nextTo"/>
        <c:txPr>
          <a:bodyPr/>
          <a:lstStyle/>
          <a:p>
            <a:pPr>
              <a:defRPr sz="1000"/>
            </a:pPr>
            <a:endParaRPr lang="sv-SE"/>
          </a:p>
        </c:txPr>
        <c:crossAx val="426359296"/>
        <c:crosses val="autoZero"/>
        <c:crossBetween val="between"/>
      </c:valAx>
      <c:spPr>
        <a:noFill/>
        <a:ln w="25392">
          <a:noFill/>
        </a:ln>
      </c:spPr>
    </c:plotArea>
    <c:legend>
      <c:legendPos val="t"/>
      <c:legendEntry>
        <c:idx val="0"/>
        <c:txPr>
          <a:bodyPr/>
          <a:lstStyle/>
          <a:p>
            <a:pPr>
              <a:defRPr sz="1200" b="1"/>
            </a:pPr>
            <a:endParaRPr lang="sv-SE"/>
          </a:p>
        </c:txPr>
      </c:legendEntry>
      <c:legendEntry>
        <c:idx val="1"/>
        <c:txPr>
          <a:bodyPr/>
          <a:lstStyle/>
          <a:p>
            <a:pPr>
              <a:defRPr sz="1200" b="1"/>
            </a:pPr>
            <a:endParaRPr lang="sv-SE"/>
          </a:p>
        </c:txPr>
      </c:legendEntry>
      <c:layout>
        <c:manualLayout>
          <c:xMode val="edge"/>
          <c:yMode val="edge"/>
          <c:x val="0.26696811255395231"/>
          <c:y val="0.17504272696484968"/>
          <c:w val="0.46606366729945753"/>
          <c:h val="3.6474618476426274E-2"/>
        </c:manualLayout>
      </c:layout>
      <c:overlay val="0"/>
      <c:txPr>
        <a:bodyPr/>
        <a:lstStyle/>
        <a:p>
          <a:pPr>
            <a:defRPr b="1"/>
          </a:pPr>
          <a:endParaRPr lang="sv-SE"/>
        </a:p>
      </c:txPr>
    </c:legend>
    <c:plotVisOnly val="1"/>
    <c:dispBlanksAs val="gap"/>
    <c:showDLblsOverMax val="0"/>
  </c:chart>
  <c:spPr>
    <a:ln>
      <a:noFill/>
    </a:ln>
  </c:spPr>
  <c:txPr>
    <a:bodyPr/>
    <a:lstStyle/>
    <a:p>
      <a:pPr>
        <a:defRPr sz="1799"/>
      </a:pPr>
      <a:endParaRPr lang="sv-SE"/>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0.82271</cdr:x>
      <cdr:y>0.20942</cdr:y>
    </cdr:from>
    <cdr:to>
      <cdr:x>0.82373</cdr:x>
      <cdr:y>0.65797</cdr:y>
    </cdr:to>
    <cdr:sp macro="" textlink="">
      <cdr:nvSpPr>
        <cdr:cNvPr id="3" name="Rak 2"/>
        <cdr:cNvSpPr/>
      </cdr:nvSpPr>
      <cdr:spPr>
        <a:xfrm xmlns:a="http://schemas.openxmlformats.org/drawingml/2006/main" flipV="1">
          <a:off x="7636960" y="1273836"/>
          <a:ext cx="9468" cy="2728365"/>
        </a:xfrm>
        <a:prstGeom xmlns:a="http://schemas.openxmlformats.org/drawingml/2006/main" prst="line">
          <a:avLst/>
        </a:prstGeom>
        <a:ln xmlns:a="http://schemas.openxmlformats.org/drawingml/2006/main">
          <a:prstDash val="lgDash"/>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sv-SE"/>
        </a:p>
      </cdr:txBody>
    </cdr:sp>
  </cdr:relSizeAnchor>
  <cdr:relSizeAnchor xmlns:cdr="http://schemas.openxmlformats.org/drawingml/2006/chartDrawing">
    <cdr:from>
      <cdr:x>0.06354</cdr:x>
      <cdr:y>0.41885</cdr:y>
    </cdr:from>
    <cdr:to>
      <cdr:x>0.09531</cdr:x>
      <cdr:y>0.45949</cdr:y>
    </cdr:to>
    <cdr:sp macro="" textlink="">
      <cdr:nvSpPr>
        <cdr:cNvPr id="4" name="textruta 3"/>
        <cdr:cNvSpPr txBox="1"/>
      </cdr:nvSpPr>
      <cdr:spPr>
        <a:xfrm xmlns:a="http://schemas.openxmlformats.org/drawingml/2006/main">
          <a:off x="590549" y="2552701"/>
          <a:ext cx="295275" cy="24764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sv-SE" sz="1100" b="1"/>
            <a:t>%</a:t>
          </a:r>
        </a:p>
      </cdr:txBody>
    </cdr:sp>
  </cdr:relSizeAnchor>
  <cdr:relSizeAnchor xmlns:cdr="http://schemas.openxmlformats.org/drawingml/2006/chartDrawing">
    <cdr:from>
      <cdr:x>0.32456</cdr:x>
      <cdr:y>0.55578</cdr:y>
    </cdr:from>
    <cdr:to>
      <cdr:x>0.36842</cdr:x>
      <cdr:y>0.68306</cdr:y>
    </cdr:to>
    <cdr:sp macro="" textlink="">
      <cdr:nvSpPr>
        <cdr:cNvPr id="5" name="Ellips 4"/>
        <cdr:cNvSpPr/>
      </cdr:nvSpPr>
      <cdr:spPr>
        <a:xfrm xmlns:a="http://schemas.openxmlformats.org/drawingml/2006/main">
          <a:off x="2664296" y="2515418"/>
          <a:ext cx="360040" cy="576064"/>
        </a:xfrm>
        <a:prstGeom xmlns:a="http://schemas.openxmlformats.org/drawingml/2006/main" prst="ellipse">
          <a:avLst/>
        </a:prstGeom>
        <a:noFill xmlns:a="http://schemas.openxmlformats.org/drawingml/2006/main"/>
        <a:ln xmlns:a="http://schemas.openxmlformats.org/drawingml/2006/main" w="38100" cap="flat" cmpd="sng" algn="ctr">
          <a:solidFill>
            <a:srgbClr val="0070C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defRPr/>
          </a:pPr>
          <a:endParaRPr lang="sv-SE"/>
        </a:p>
      </cdr:txBody>
    </cdr:sp>
  </cdr:relSizeAnchor>
</c:userShapes>
</file>

<file path=ppt/drawings/drawing10.xml><?xml version="1.0" encoding="utf-8"?>
<c:userShapes xmlns:c="http://schemas.openxmlformats.org/drawingml/2006/chart">
  <cdr:relSizeAnchor xmlns:cdr="http://schemas.openxmlformats.org/drawingml/2006/chartDrawing">
    <cdr:from>
      <cdr:x>0.82476</cdr:x>
      <cdr:y>0.21099</cdr:y>
    </cdr:from>
    <cdr:to>
      <cdr:x>0.82578</cdr:x>
      <cdr:y>0.65954</cdr:y>
    </cdr:to>
    <cdr:sp macro="" textlink="">
      <cdr:nvSpPr>
        <cdr:cNvPr id="3" name="Rak 2"/>
        <cdr:cNvSpPr/>
      </cdr:nvSpPr>
      <cdr:spPr>
        <a:xfrm xmlns:a="http://schemas.openxmlformats.org/drawingml/2006/main" flipV="1">
          <a:off x="7656010" y="1283361"/>
          <a:ext cx="9468" cy="2728365"/>
        </a:xfrm>
        <a:prstGeom xmlns:a="http://schemas.openxmlformats.org/drawingml/2006/main" prst="line">
          <a:avLst/>
        </a:prstGeom>
        <a:ln xmlns:a="http://schemas.openxmlformats.org/drawingml/2006/main">
          <a:prstDash val="lgDash"/>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sv-SE"/>
        </a:p>
      </cdr:txBody>
    </cdr:sp>
  </cdr:relSizeAnchor>
  <cdr:relSizeAnchor xmlns:cdr="http://schemas.openxmlformats.org/drawingml/2006/chartDrawing">
    <cdr:from>
      <cdr:x>0.06354</cdr:x>
      <cdr:y>0.41885</cdr:y>
    </cdr:from>
    <cdr:to>
      <cdr:x>0.09531</cdr:x>
      <cdr:y>0.45949</cdr:y>
    </cdr:to>
    <cdr:sp macro="" textlink="">
      <cdr:nvSpPr>
        <cdr:cNvPr id="4" name="textruta 3"/>
        <cdr:cNvSpPr txBox="1"/>
      </cdr:nvSpPr>
      <cdr:spPr>
        <a:xfrm xmlns:a="http://schemas.openxmlformats.org/drawingml/2006/main">
          <a:off x="590549" y="2552701"/>
          <a:ext cx="295275" cy="24764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sv-SE" sz="1100" b="1"/>
            <a:t>%</a:t>
          </a:r>
        </a:p>
      </cdr:txBody>
    </cdr:sp>
  </cdr:relSizeAnchor>
</c:userShapes>
</file>

<file path=ppt/drawings/drawing11.xml><?xml version="1.0" encoding="utf-8"?>
<c:userShapes xmlns:c="http://schemas.openxmlformats.org/drawingml/2006/chart">
  <cdr:relSizeAnchor xmlns:cdr="http://schemas.openxmlformats.org/drawingml/2006/chartDrawing">
    <cdr:from>
      <cdr:x>0.02766</cdr:x>
      <cdr:y>0.19053</cdr:y>
    </cdr:from>
    <cdr:to>
      <cdr:x>0.09734</cdr:x>
      <cdr:y>0.23582</cdr:y>
    </cdr:to>
    <cdr:sp macro="" textlink="">
      <cdr:nvSpPr>
        <cdr:cNvPr id="3" name="textruta 1"/>
        <cdr:cNvSpPr txBox="1"/>
      </cdr:nvSpPr>
      <cdr:spPr>
        <a:xfrm xmlns:a="http://schemas.openxmlformats.org/drawingml/2006/main">
          <a:off x="257176" y="1162049"/>
          <a:ext cx="647700" cy="2762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sv-SE" sz="1050">
              <a:latin typeface="Arial" pitchFamily="34" charset="0"/>
              <a:cs typeface="Arial" pitchFamily="34" charset="0"/>
            </a:rPr>
            <a:t>%</a:t>
          </a:r>
        </a:p>
      </cdr:txBody>
    </cdr:sp>
  </cdr:relSizeAnchor>
</c:userShapes>
</file>

<file path=ppt/drawings/drawing12.xml><?xml version="1.0" encoding="utf-8"?>
<c:userShapes xmlns:c="http://schemas.openxmlformats.org/drawingml/2006/chart">
  <cdr:relSizeAnchor xmlns:cdr="http://schemas.openxmlformats.org/drawingml/2006/chartDrawing">
    <cdr:from>
      <cdr:x>0.02766</cdr:x>
      <cdr:y>0.19053</cdr:y>
    </cdr:from>
    <cdr:to>
      <cdr:x>0.09734</cdr:x>
      <cdr:y>0.23582</cdr:y>
    </cdr:to>
    <cdr:sp macro="" textlink="">
      <cdr:nvSpPr>
        <cdr:cNvPr id="3" name="textruta 1"/>
        <cdr:cNvSpPr txBox="1"/>
      </cdr:nvSpPr>
      <cdr:spPr>
        <a:xfrm xmlns:a="http://schemas.openxmlformats.org/drawingml/2006/main">
          <a:off x="257176" y="1162049"/>
          <a:ext cx="647700" cy="2762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sv-SE" sz="1050">
              <a:latin typeface="Arial" pitchFamily="34" charset="0"/>
              <a:cs typeface="Arial" pitchFamily="34" charset="0"/>
            </a:rPr>
            <a:t>%</a:t>
          </a:r>
        </a:p>
      </cdr:txBody>
    </cdr:sp>
  </cdr:relSizeAnchor>
</c:userShapes>
</file>

<file path=ppt/drawings/drawing13.xml><?xml version="1.0" encoding="utf-8"?>
<c:userShapes xmlns:c="http://schemas.openxmlformats.org/drawingml/2006/chart">
  <cdr:relSizeAnchor xmlns:cdr="http://schemas.openxmlformats.org/drawingml/2006/chartDrawing">
    <cdr:from>
      <cdr:x>0.02868</cdr:x>
      <cdr:y>0.22489</cdr:y>
    </cdr:from>
    <cdr:to>
      <cdr:x>0.09836</cdr:x>
      <cdr:y>0.27018</cdr:y>
    </cdr:to>
    <cdr:sp macro="" textlink="">
      <cdr:nvSpPr>
        <cdr:cNvPr id="3" name="textruta 1"/>
        <cdr:cNvSpPr txBox="1"/>
      </cdr:nvSpPr>
      <cdr:spPr>
        <a:xfrm xmlns:a="http://schemas.openxmlformats.org/drawingml/2006/main">
          <a:off x="266655" y="1371584"/>
          <a:ext cx="647753" cy="27622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sv-SE" sz="1050" dirty="0">
              <a:latin typeface="Arial" pitchFamily="34" charset="0"/>
              <a:cs typeface="Arial" pitchFamily="34" charset="0"/>
            </a:rPr>
            <a:t>%</a:t>
          </a:r>
        </a:p>
      </cdr:txBody>
    </cdr:sp>
  </cdr:relSizeAnchor>
</c:userShapes>
</file>

<file path=ppt/drawings/drawing14.xml><?xml version="1.0" encoding="utf-8"?>
<c:userShapes xmlns:c="http://schemas.openxmlformats.org/drawingml/2006/chart">
  <cdr:relSizeAnchor xmlns:cdr="http://schemas.openxmlformats.org/drawingml/2006/chartDrawing">
    <cdr:from>
      <cdr:x>0.02766</cdr:x>
      <cdr:y>0.19053</cdr:y>
    </cdr:from>
    <cdr:to>
      <cdr:x>0.09734</cdr:x>
      <cdr:y>0.23582</cdr:y>
    </cdr:to>
    <cdr:sp macro="" textlink="">
      <cdr:nvSpPr>
        <cdr:cNvPr id="3" name="textruta 1"/>
        <cdr:cNvSpPr txBox="1"/>
      </cdr:nvSpPr>
      <cdr:spPr>
        <a:xfrm xmlns:a="http://schemas.openxmlformats.org/drawingml/2006/main">
          <a:off x="257176" y="1162049"/>
          <a:ext cx="647700" cy="2762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sv-SE" sz="1050">
              <a:latin typeface="Arial" pitchFamily="34" charset="0"/>
              <a:cs typeface="Arial" pitchFamily="34" charset="0"/>
            </a:rPr>
            <a:t>%</a:t>
          </a:r>
        </a:p>
      </cdr:txBody>
    </cdr:sp>
  </cdr:relSizeAnchor>
</c:userShapes>
</file>

<file path=ppt/drawings/drawing15.xml><?xml version="1.0" encoding="utf-8"?>
<c:userShapes xmlns:c="http://schemas.openxmlformats.org/drawingml/2006/chart">
  <cdr:relSizeAnchor xmlns:cdr="http://schemas.openxmlformats.org/drawingml/2006/chartDrawing">
    <cdr:from>
      <cdr:x>0.82271</cdr:x>
      <cdr:y>0.20942</cdr:y>
    </cdr:from>
    <cdr:to>
      <cdr:x>0.82373</cdr:x>
      <cdr:y>0.65797</cdr:y>
    </cdr:to>
    <cdr:sp macro="" textlink="">
      <cdr:nvSpPr>
        <cdr:cNvPr id="3" name="Rak 2"/>
        <cdr:cNvSpPr/>
      </cdr:nvSpPr>
      <cdr:spPr>
        <a:xfrm xmlns:a="http://schemas.openxmlformats.org/drawingml/2006/main" flipV="1">
          <a:off x="7636960" y="1273836"/>
          <a:ext cx="9468" cy="2728365"/>
        </a:xfrm>
        <a:prstGeom xmlns:a="http://schemas.openxmlformats.org/drawingml/2006/main" prst="line">
          <a:avLst/>
        </a:prstGeom>
        <a:ln xmlns:a="http://schemas.openxmlformats.org/drawingml/2006/main">
          <a:prstDash val="lgDash"/>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sv-SE"/>
        </a:p>
      </cdr:txBody>
    </cdr:sp>
  </cdr:relSizeAnchor>
  <cdr:relSizeAnchor xmlns:cdr="http://schemas.openxmlformats.org/drawingml/2006/chartDrawing">
    <cdr:from>
      <cdr:x>0.06354</cdr:x>
      <cdr:y>0.41885</cdr:y>
    </cdr:from>
    <cdr:to>
      <cdr:x>0.09531</cdr:x>
      <cdr:y>0.45949</cdr:y>
    </cdr:to>
    <cdr:sp macro="" textlink="">
      <cdr:nvSpPr>
        <cdr:cNvPr id="4" name="textruta 3"/>
        <cdr:cNvSpPr txBox="1"/>
      </cdr:nvSpPr>
      <cdr:spPr>
        <a:xfrm xmlns:a="http://schemas.openxmlformats.org/drawingml/2006/main">
          <a:off x="590549" y="2552701"/>
          <a:ext cx="295275" cy="24764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sv-SE" sz="1100" b="1"/>
            <a:t>%</a:t>
          </a:r>
        </a:p>
      </cdr:txBody>
    </cdr:sp>
  </cdr:relSizeAnchor>
</c:userShapes>
</file>

<file path=ppt/drawings/drawing16.xml><?xml version="1.0" encoding="utf-8"?>
<c:userShapes xmlns:c="http://schemas.openxmlformats.org/drawingml/2006/chart">
  <cdr:relSizeAnchor xmlns:cdr="http://schemas.openxmlformats.org/drawingml/2006/chartDrawing">
    <cdr:from>
      <cdr:x>0.82476</cdr:x>
      <cdr:y>0.21099</cdr:y>
    </cdr:from>
    <cdr:to>
      <cdr:x>0.82578</cdr:x>
      <cdr:y>0.65954</cdr:y>
    </cdr:to>
    <cdr:sp macro="" textlink="">
      <cdr:nvSpPr>
        <cdr:cNvPr id="3" name="Rak 2"/>
        <cdr:cNvSpPr/>
      </cdr:nvSpPr>
      <cdr:spPr>
        <a:xfrm xmlns:a="http://schemas.openxmlformats.org/drawingml/2006/main" flipV="1">
          <a:off x="7656010" y="1283361"/>
          <a:ext cx="9468" cy="2728365"/>
        </a:xfrm>
        <a:prstGeom xmlns:a="http://schemas.openxmlformats.org/drawingml/2006/main" prst="line">
          <a:avLst/>
        </a:prstGeom>
        <a:ln xmlns:a="http://schemas.openxmlformats.org/drawingml/2006/main">
          <a:prstDash val="lgDash"/>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sv-SE"/>
        </a:p>
      </cdr:txBody>
    </cdr:sp>
  </cdr:relSizeAnchor>
  <cdr:relSizeAnchor xmlns:cdr="http://schemas.openxmlformats.org/drawingml/2006/chartDrawing">
    <cdr:from>
      <cdr:x>0.06354</cdr:x>
      <cdr:y>0.41885</cdr:y>
    </cdr:from>
    <cdr:to>
      <cdr:x>0.09531</cdr:x>
      <cdr:y>0.45949</cdr:y>
    </cdr:to>
    <cdr:sp macro="" textlink="">
      <cdr:nvSpPr>
        <cdr:cNvPr id="4" name="textruta 3"/>
        <cdr:cNvSpPr txBox="1"/>
      </cdr:nvSpPr>
      <cdr:spPr>
        <a:xfrm xmlns:a="http://schemas.openxmlformats.org/drawingml/2006/main">
          <a:off x="590549" y="2552701"/>
          <a:ext cx="295275" cy="24764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sv-SE" sz="1100" b="1"/>
            <a:t>%</a:t>
          </a:r>
        </a:p>
      </cdr:txBody>
    </cdr:sp>
  </cdr:relSizeAnchor>
</c:userShapes>
</file>

<file path=ppt/drawings/drawing17.xml><?xml version="1.0" encoding="utf-8"?>
<c:userShapes xmlns:c="http://schemas.openxmlformats.org/drawingml/2006/chart">
  <cdr:relSizeAnchor xmlns:cdr="http://schemas.openxmlformats.org/drawingml/2006/chartDrawing">
    <cdr:from>
      <cdr:x>0.82271</cdr:x>
      <cdr:y>0.20942</cdr:y>
    </cdr:from>
    <cdr:to>
      <cdr:x>0.82373</cdr:x>
      <cdr:y>0.65797</cdr:y>
    </cdr:to>
    <cdr:sp macro="" textlink="">
      <cdr:nvSpPr>
        <cdr:cNvPr id="3" name="Rak 2"/>
        <cdr:cNvSpPr/>
      </cdr:nvSpPr>
      <cdr:spPr>
        <a:xfrm xmlns:a="http://schemas.openxmlformats.org/drawingml/2006/main" flipV="1">
          <a:off x="7636960" y="1273836"/>
          <a:ext cx="9468" cy="2728365"/>
        </a:xfrm>
        <a:prstGeom xmlns:a="http://schemas.openxmlformats.org/drawingml/2006/main" prst="line">
          <a:avLst/>
        </a:prstGeom>
        <a:ln xmlns:a="http://schemas.openxmlformats.org/drawingml/2006/main">
          <a:prstDash val="lgDash"/>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sv-SE"/>
        </a:p>
      </cdr:txBody>
    </cdr:sp>
  </cdr:relSizeAnchor>
  <cdr:relSizeAnchor xmlns:cdr="http://schemas.openxmlformats.org/drawingml/2006/chartDrawing">
    <cdr:from>
      <cdr:x>0.06354</cdr:x>
      <cdr:y>0.41885</cdr:y>
    </cdr:from>
    <cdr:to>
      <cdr:x>0.09531</cdr:x>
      <cdr:y>0.45949</cdr:y>
    </cdr:to>
    <cdr:sp macro="" textlink="">
      <cdr:nvSpPr>
        <cdr:cNvPr id="4" name="textruta 3"/>
        <cdr:cNvSpPr txBox="1"/>
      </cdr:nvSpPr>
      <cdr:spPr>
        <a:xfrm xmlns:a="http://schemas.openxmlformats.org/drawingml/2006/main">
          <a:off x="590549" y="2552701"/>
          <a:ext cx="295275" cy="24764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sv-SE" sz="1100" b="1"/>
            <a:t>%</a:t>
          </a:r>
        </a:p>
      </cdr:txBody>
    </cdr:sp>
  </cdr:relSizeAnchor>
</c:userShapes>
</file>

<file path=ppt/drawings/drawing18.xml><?xml version="1.0" encoding="utf-8"?>
<c:userShapes xmlns:c="http://schemas.openxmlformats.org/drawingml/2006/chart">
  <cdr:relSizeAnchor xmlns:cdr="http://schemas.openxmlformats.org/drawingml/2006/chartDrawing">
    <cdr:from>
      <cdr:x>0.82476</cdr:x>
      <cdr:y>0.21099</cdr:y>
    </cdr:from>
    <cdr:to>
      <cdr:x>0.82578</cdr:x>
      <cdr:y>0.65954</cdr:y>
    </cdr:to>
    <cdr:sp macro="" textlink="">
      <cdr:nvSpPr>
        <cdr:cNvPr id="3" name="Rak 2"/>
        <cdr:cNvSpPr/>
      </cdr:nvSpPr>
      <cdr:spPr>
        <a:xfrm xmlns:a="http://schemas.openxmlformats.org/drawingml/2006/main" flipV="1">
          <a:off x="7656010" y="1283361"/>
          <a:ext cx="9468" cy="2728365"/>
        </a:xfrm>
        <a:prstGeom xmlns:a="http://schemas.openxmlformats.org/drawingml/2006/main" prst="line">
          <a:avLst/>
        </a:prstGeom>
        <a:ln xmlns:a="http://schemas.openxmlformats.org/drawingml/2006/main">
          <a:prstDash val="lgDash"/>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sv-SE"/>
        </a:p>
      </cdr:txBody>
    </cdr:sp>
  </cdr:relSizeAnchor>
  <cdr:relSizeAnchor xmlns:cdr="http://schemas.openxmlformats.org/drawingml/2006/chartDrawing">
    <cdr:from>
      <cdr:x>0.06354</cdr:x>
      <cdr:y>0.41885</cdr:y>
    </cdr:from>
    <cdr:to>
      <cdr:x>0.09531</cdr:x>
      <cdr:y>0.45949</cdr:y>
    </cdr:to>
    <cdr:sp macro="" textlink="">
      <cdr:nvSpPr>
        <cdr:cNvPr id="4" name="textruta 3"/>
        <cdr:cNvSpPr txBox="1"/>
      </cdr:nvSpPr>
      <cdr:spPr>
        <a:xfrm xmlns:a="http://schemas.openxmlformats.org/drawingml/2006/main">
          <a:off x="590549" y="2552701"/>
          <a:ext cx="295275" cy="24764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sv-SE" sz="1100" b="1"/>
            <a:t>%</a:t>
          </a:r>
        </a:p>
      </cdr:txBody>
    </cdr:sp>
  </cdr:relSizeAnchor>
</c:userShapes>
</file>

<file path=ppt/drawings/drawing19.xml><?xml version="1.0" encoding="utf-8"?>
<c:userShapes xmlns:c="http://schemas.openxmlformats.org/drawingml/2006/chart">
  <cdr:relSizeAnchor xmlns:cdr="http://schemas.openxmlformats.org/drawingml/2006/chartDrawing">
    <cdr:from>
      <cdr:x>0.82271</cdr:x>
      <cdr:y>0.20942</cdr:y>
    </cdr:from>
    <cdr:to>
      <cdr:x>0.82373</cdr:x>
      <cdr:y>0.65797</cdr:y>
    </cdr:to>
    <cdr:sp macro="" textlink="">
      <cdr:nvSpPr>
        <cdr:cNvPr id="3" name="Rak 2"/>
        <cdr:cNvSpPr/>
      </cdr:nvSpPr>
      <cdr:spPr>
        <a:xfrm xmlns:a="http://schemas.openxmlformats.org/drawingml/2006/main" flipV="1">
          <a:off x="7636960" y="1273836"/>
          <a:ext cx="9468" cy="2728365"/>
        </a:xfrm>
        <a:prstGeom xmlns:a="http://schemas.openxmlformats.org/drawingml/2006/main" prst="line">
          <a:avLst/>
        </a:prstGeom>
        <a:ln xmlns:a="http://schemas.openxmlformats.org/drawingml/2006/main">
          <a:prstDash val="lgDash"/>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sv-SE"/>
        </a:p>
      </cdr:txBody>
    </cdr:sp>
  </cdr:relSizeAnchor>
  <cdr:relSizeAnchor xmlns:cdr="http://schemas.openxmlformats.org/drawingml/2006/chartDrawing">
    <cdr:from>
      <cdr:x>0.06354</cdr:x>
      <cdr:y>0.41885</cdr:y>
    </cdr:from>
    <cdr:to>
      <cdr:x>0.09531</cdr:x>
      <cdr:y>0.45949</cdr:y>
    </cdr:to>
    <cdr:sp macro="" textlink="">
      <cdr:nvSpPr>
        <cdr:cNvPr id="4" name="textruta 3"/>
        <cdr:cNvSpPr txBox="1"/>
      </cdr:nvSpPr>
      <cdr:spPr>
        <a:xfrm xmlns:a="http://schemas.openxmlformats.org/drawingml/2006/main">
          <a:off x="590549" y="2552701"/>
          <a:ext cx="295275" cy="24764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sv-SE" sz="1100" b="1"/>
            <a:t>%</a:t>
          </a:r>
        </a:p>
      </cdr:txBody>
    </cdr:sp>
  </cdr:relSizeAnchor>
</c:userShapes>
</file>

<file path=ppt/drawings/drawing2.xml><?xml version="1.0" encoding="utf-8"?>
<c:userShapes xmlns:c="http://schemas.openxmlformats.org/drawingml/2006/chart">
  <cdr:relSizeAnchor xmlns:cdr="http://schemas.openxmlformats.org/drawingml/2006/chartDrawing">
    <cdr:from>
      <cdr:x>0.82476</cdr:x>
      <cdr:y>0.21099</cdr:y>
    </cdr:from>
    <cdr:to>
      <cdr:x>0.82578</cdr:x>
      <cdr:y>0.65954</cdr:y>
    </cdr:to>
    <cdr:sp macro="" textlink="">
      <cdr:nvSpPr>
        <cdr:cNvPr id="3" name="Rak 2"/>
        <cdr:cNvSpPr/>
      </cdr:nvSpPr>
      <cdr:spPr>
        <a:xfrm xmlns:a="http://schemas.openxmlformats.org/drawingml/2006/main" flipV="1">
          <a:off x="7656010" y="1283361"/>
          <a:ext cx="9468" cy="2728365"/>
        </a:xfrm>
        <a:prstGeom xmlns:a="http://schemas.openxmlformats.org/drawingml/2006/main" prst="line">
          <a:avLst/>
        </a:prstGeom>
        <a:ln xmlns:a="http://schemas.openxmlformats.org/drawingml/2006/main">
          <a:prstDash val="lgDash"/>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sv-SE"/>
        </a:p>
      </cdr:txBody>
    </cdr:sp>
  </cdr:relSizeAnchor>
  <cdr:relSizeAnchor xmlns:cdr="http://schemas.openxmlformats.org/drawingml/2006/chartDrawing">
    <cdr:from>
      <cdr:x>0.06354</cdr:x>
      <cdr:y>0.41885</cdr:y>
    </cdr:from>
    <cdr:to>
      <cdr:x>0.09531</cdr:x>
      <cdr:y>0.45949</cdr:y>
    </cdr:to>
    <cdr:sp macro="" textlink="">
      <cdr:nvSpPr>
        <cdr:cNvPr id="4" name="textruta 3"/>
        <cdr:cNvSpPr txBox="1"/>
      </cdr:nvSpPr>
      <cdr:spPr>
        <a:xfrm xmlns:a="http://schemas.openxmlformats.org/drawingml/2006/main">
          <a:off x="590549" y="2552701"/>
          <a:ext cx="295275" cy="24764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sv-SE" sz="1100" b="1"/>
            <a:t>%</a:t>
          </a:r>
        </a:p>
      </cdr:txBody>
    </cdr:sp>
  </cdr:relSizeAnchor>
</c:userShapes>
</file>

<file path=ppt/drawings/drawing20.xml><?xml version="1.0" encoding="utf-8"?>
<c:userShapes xmlns:c="http://schemas.openxmlformats.org/drawingml/2006/chart">
  <cdr:relSizeAnchor xmlns:cdr="http://schemas.openxmlformats.org/drawingml/2006/chartDrawing">
    <cdr:from>
      <cdr:x>0.82476</cdr:x>
      <cdr:y>0.21099</cdr:y>
    </cdr:from>
    <cdr:to>
      <cdr:x>0.82578</cdr:x>
      <cdr:y>0.65954</cdr:y>
    </cdr:to>
    <cdr:sp macro="" textlink="">
      <cdr:nvSpPr>
        <cdr:cNvPr id="3" name="Rak 2"/>
        <cdr:cNvSpPr/>
      </cdr:nvSpPr>
      <cdr:spPr>
        <a:xfrm xmlns:a="http://schemas.openxmlformats.org/drawingml/2006/main" flipV="1">
          <a:off x="7656010" y="1283361"/>
          <a:ext cx="9468" cy="2728365"/>
        </a:xfrm>
        <a:prstGeom xmlns:a="http://schemas.openxmlformats.org/drawingml/2006/main" prst="line">
          <a:avLst/>
        </a:prstGeom>
        <a:ln xmlns:a="http://schemas.openxmlformats.org/drawingml/2006/main">
          <a:prstDash val="lgDash"/>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sv-SE"/>
        </a:p>
      </cdr:txBody>
    </cdr:sp>
  </cdr:relSizeAnchor>
  <cdr:relSizeAnchor xmlns:cdr="http://schemas.openxmlformats.org/drawingml/2006/chartDrawing">
    <cdr:from>
      <cdr:x>0.06354</cdr:x>
      <cdr:y>0.41885</cdr:y>
    </cdr:from>
    <cdr:to>
      <cdr:x>0.09531</cdr:x>
      <cdr:y>0.45949</cdr:y>
    </cdr:to>
    <cdr:sp macro="" textlink="">
      <cdr:nvSpPr>
        <cdr:cNvPr id="4" name="textruta 3"/>
        <cdr:cNvSpPr txBox="1"/>
      </cdr:nvSpPr>
      <cdr:spPr>
        <a:xfrm xmlns:a="http://schemas.openxmlformats.org/drawingml/2006/main">
          <a:off x="590549" y="2552701"/>
          <a:ext cx="295275" cy="24764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sv-SE" sz="1100" b="1"/>
            <a:t>%</a:t>
          </a:r>
        </a:p>
      </cdr:txBody>
    </cdr:sp>
  </cdr:relSizeAnchor>
</c:userShapes>
</file>

<file path=ppt/drawings/drawing3.xml><?xml version="1.0" encoding="utf-8"?>
<c:userShapes xmlns:c="http://schemas.openxmlformats.org/drawingml/2006/chart">
  <cdr:relSizeAnchor xmlns:cdr="http://schemas.openxmlformats.org/drawingml/2006/chartDrawing">
    <cdr:from>
      <cdr:x>0.82271</cdr:x>
      <cdr:y>0.20942</cdr:y>
    </cdr:from>
    <cdr:to>
      <cdr:x>0.82373</cdr:x>
      <cdr:y>0.65797</cdr:y>
    </cdr:to>
    <cdr:sp macro="" textlink="">
      <cdr:nvSpPr>
        <cdr:cNvPr id="3" name="Rak 2"/>
        <cdr:cNvSpPr/>
      </cdr:nvSpPr>
      <cdr:spPr>
        <a:xfrm xmlns:a="http://schemas.openxmlformats.org/drawingml/2006/main" flipV="1">
          <a:off x="7636960" y="1273836"/>
          <a:ext cx="9468" cy="2728365"/>
        </a:xfrm>
        <a:prstGeom xmlns:a="http://schemas.openxmlformats.org/drawingml/2006/main" prst="line">
          <a:avLst/>
        </a:prstGeom>
        <a:ln xmlns:a="http://schemas.openxmlformats.org/drawingml/2006/main">
          <a:prstDash val="lgDash"/>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sv-SE"/>
        </a:p>
      </cdr:txBody>
    </cdr:sp>
  </cdr:relSizeAnchor>
  <cdr:relSizeAnchor xmlns:cdr="http://schemas.openxmlformats.org/drawingml/2006/chartDrawing">
    <cdr:from>
      <cdr:x>0.06354</cdr:x>
      <cdr:y>0.41885</cdr:y>
    </cdr:from>
    <cdr:to>
      <cdr:x>0.09531</cdr:x>
      <cdr:y>0.45949</cdr:y>
    </cdr:to>
    <cdr:sp macro="" textlink="">
      <cdr:nvSpPr>
        <cdr:cNvPr id="4" name="textruta 3"/>
        <cdr:cNvSpPr txBox="1"/>
      </cdr:nvSpPr>
      <cdr:spPr>
        <a:xfrm xmlns:a="http://schemas.openxmlformats.org/drawingml/2006/main">
          <a:off x="590549" y="2552701"/>
          <a:ext cx="295275" cy="24764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sv-SE" sz="1100" b="1"/>
            <a:t>%</a:t>
          </a:r>
        </a:p>
      </cdr:txBody>
    </cdr:sp>
  </cdr:relSizeAnchor>
</c:userShapes>
</file>

<file path=ppt/drawings/drawing4.xml><?xml version="1.0" encoding="utf-8"?>
<c:userShapes xmlns:c="http://schemas.openxmlformats.org/drawingml/2006/chart">
  <cdr:relSizeAnchor xmlns:cdr="http://schemas.openxmlformats.org/drawingml/2006/chartDrawing">
    <cdr:from>
      <cdr:x>0.82476</cdr:x>
      <cdr:y>0.21099</cdr:y>
    </cdr:from>
    <cdr:to>
      <cdr:x>0.82578</cdr:x>
      <cdr:y>0.65954</cdr:y>
    </cdr:to>
    <cdr:sp macro="" textlink="">
      <cdr:nvSpPr>
        <cdr:cNvPr id="3" name="Rak 2"/>
        <cdr:cNvSpPr/>
      </cdr:nvSpPr>
      <cdr:spPr>
        <a:xfrm xmlns:a="http://schemas.openxmlformats.org/drawingml/2006/main" flipV="1">
          <a:off x="7656010" y="1283361"/>
          <a:ext cx="9468" cy="2728365"/>
        </a:xfrm>
        <a:prstGeom xmlns:a="http://schemas.openxmlformats.org/drawingml/2006/main" prst="line">
          <a:avLst/>
        </a:prstGeom>
        <a:ln xmlns:a="http://schemas.openxmlformats.org/drawingml/2006/main">
          <a:prstDash val="lgDash"/>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sv-SE"/>
        </a:p>
      </cdr:txBody>
    </cdr:sp>
  </cdr:relSizeAnchor>
  <cdr:relSizeAnchor xmlns:cdr="http://schemas.openxmlformats.org/drawingml/2006/chartDrawing">
    <cdr:from>
      <cdr:x>0.06354</cdr:x>
      <cdr:y>0.41885</cdr:y>
    </cdr:from>
    <cdr:to>
      <cdr:x>0.09531</cdr:x>
      <cdr:y>0.45949</cdr:y>
    </cdr:to>
    <cdr:sp macro="" textlink="">
      <cdr:nvSpPr>
        <cdr:cNvPr id="4" name="textruta 3"/>
        <cdr:cNvSpPr txBox="1"/>
      </cdr:nvSpPr>
      <cdr:spPr>
        <a:xfrm xmlns:a="http://schemas.openxmlformats.org/drawingml/2006/main">
          <a:off x="590549" y="2552701"/>
          <a:ext cx="295275" cy="24764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sv-SE" sz="1100" b="1"/>
            <a:t>%</a:t>
          </a:r>
        </a:p>
      </cdr:txBody>
    </cdr:sp>
  </cdr:relSizeAnchor>
</c:userShapes>
</file>

<file path=ppt/drawings/drawing5.xml><?xml version="1.0" encoding="utf-8"?>
<c:userShapes xmlns:c="http://schemas.openxmlformats.org/drawingml/2006/chart">
  <cdr:relSizeAnchor xmlns:cdr="http://schemas.openxmlformats.org/drawingml/2006/chartDrawing">
    <cdr:from>
      <cdr:x>0.82271</cdr:x>
      <cdr:y>0.20942</cdr:y>
    </cdr:from>
    <cdr:to>
      <cdr:x>0.82373</cdr:x>
      <cdr:y>0.65797</cdr:y>
    </cdr:to>
    <cdr:sp macro="" textlink="">
      <cdr:nvSpPr>
        <cdr:cNvPr id="3" name="Rak 2"/>
        <cdr:cNvSpPr/>
      </cdr:nvSpPr>
      <cdr:spPr>
        <a:xfrm xmlns:a="http://schemas.openxmlformats.org/drawingml/2006/main" flipV="1">
          <a:off x="7636960" y="1273836"/>
          <a:ext cx="9468" cy="2728365"/>
        </a:xfrm>
        <a:prstGeom xmlns:a="http://schemas.openxmlformats.org/drawingml/2006/main" prst="line">
          <a:avLst/>
        </a:prstGeom>
        <a:ln xmlns:a="http://schemas.openxmlformats.org/drawingml/2006/main">
          <a:prstDash val="lgDash"/>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sv-SE"/>
        </a:p>
      </cdr:txBody>
    </cdr:sp>
  </cdr:relSizeAnchor>
  <cdr:relSizeAnchor xmlns:cdr="http://schemas.openxmlformats.org/drawingml/2006/chartDrawing">
    <cdr:from>
      <cdr:x>0.06354</cdr:x>
      <cdr:y>0.41885</cdr:y>
    </cdr:from>
    <cdr:to>
      <cdr:x>0.09531</cdr:x>
      <cdr:y>0.45949</cdr:y>
    </cdr:to>
    <cdr:sp macro="" textlink="">
      <cdr:nvSpPr>
        <cdr:cNvPr id="4" name="textruta 3"/>
        <cdr:cNvSpPr txBox="1"/>
      </cdr:nvSpPr>
      <cdr:spPr>
        <a:xfrm xmlns:a="http://schemas.openxmlformats.org/drawingml/2006/main">
          <a:off x="590549" y="2552701"/>
          <a:ext cx="295275" cy="24764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sv-SE" sz="1100" b="1"/>
            <a:t>%</a:t>
          </a:r>
        </a:p>
      </cdr:txBody>
    </cdr:sp>
  </cdr:relSizeAnchor>
  <cdr:relSizeAnchor xmlns:cdr="http://schemas.openxmlformats.org/drawingml/2006/chartDrawing">
    <cdr:from>
      <cdr:x>0.32201</cdr:x>
      <cdr:y>0.37522</cdr:y>
    </cdr:from>
    <cdr:to>
      <cdr:x>0.3559</cdr:x>
      <cdr:y>0.69194</cdr:y>
    </cdr:to>
    <cdr:sp macro="" textlink="">
      <cdr:nvSpPr>
        <cdr:cNvPr id="5" name="Ellips 4"/>
        <cdr:cNvSpPr/>
      </cdr:nvSpPr>
      <cdr:spPr>
        <a:xfrm xmlns:a="http://schemas.openxmlformats.org/drawingml/2006/main">
          <a:off x="2736304" y="1972816"/>
          <a:ext cx="288032" cy="1665263"/>
        </a:xfrm>
        <a:prstGeom xmlns:a="http://schemas.openxmlformats.org/drawingml/2006/main" prst="ellipse">
          <a:avLst/>
        </a:prstGeom>
        <a:noFill xmlns:a="http://schemas.openxmlformats.org/drawingml/2006/main"/>
        <a:ln xmlns:a="http://schemas.openxmlformats.org/drawingml/2006/main" w="38100" cap="flat" cmpd="sng" algn="ctr">
          <a:solidFill>
            <a:srgbClr val="0070C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defRPr/>
          </a:pPr>
          <a:endParaRPr lang="sv-SE"/>
        </a:p>
      </cdr:txBody>
    </cdr:sp>
  </cdr:relSizeAnchor>
</c:userShapes>
</file>

<file path=ppt/drawings/drawing6.xml><?xml version="1.0" encoding="utf-8"?>
<c:userShapes xmlns:c="http://schemas.openxmlformats.org/drawingml/2006/chart">
  <cdr:relSizeAnchor xmlns:cdr="http://schemas.openxmlformats.org/drawingml/2006/chartDrawing">
    <cdr:from>
      <cdr:x>0.82476</cdr:x>
      <cdr:y>0.21099</cdr:y>
    </cdr:from>
    <cdr:to>
      <cdr:x>0.82578</cdr:x>
      <cdr:y>0.65954</cdr:y>
    </cdr:to>
    <cdr:sp macro="" textlink="">
      <cdr:nvSpPr>
        <cdr:cNvPr id="3" name="Rak 2"/>
        <cdr:cNvSpPr/>
      </cdr:nvSpPr>
      <cdr:spPr>
        <a:xfrm xmlns:a="http://schemas.openxmlformats.org/drawingml/2006/main" flipV="1">
          <a:off x="7656010" y="1283361"/>
          <a:ext cx="9468" cy="2728365"/>
        </a:xfrm>
        <a:prstGeom xmlns:a="http://schemas.openxmlformats.org/drawingml/2006/main" prst="line">
          <a:avLst/>
        </a:prstGeom>
        <a:ln xmlns:a="http://schemas.openxmlformats.org/drawingml/2006/main">
          <a:prstDash val="lgDash"/>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sv-SE"/>
        </a:p>
      </cdr:txBody>
    </cdr:sp>
  </cdr:relSizeAnchor>
  <cdr:relSizeAnchor xmlns:cdr="http://schemas.openxmlformats.org/drawingml/2006/chartDrawing">
    <cdr:from>
      <cdr:x>0.06354</cdr:x>
      <cdr:y>0.41885</cdr:y>
    </cdr:from>
    <cdr:to>
      <cdr:x>0.09531</cdr:x>
      <cdr:y>0.45949</cdr:y>
    </cdr:to>
    <cdr:sp macro="" textlink="">
      <cdr:nvSpPr>
        <cdr:cNvPr id="4" name="textruta 3"/>
        <cdr:cNvSpPr txBox="1"/>
      </cdr:nvSpPr>
      <cdr:spPr>
        <a:xfrm xmlns:a="http://schemas.openxmlformats.org/drawingml/2006/main">
          <a:off x="590549" y="2552701"/>
          <a:ext cx="295275" cy="24764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sv-SE" sz="1100" b="1"/>
            <a:t>%</a:t>
          </a:r>
        </a:p>
      </cdr:txBody>
    </cdr:sp>
  </cdr:relSizeAnchor>
</c:userShapes>
</file>

<file path=ppt/drawings/drawing7.xml><?xml version="1.0" encoding="utf-8"?>
<c:userShapes xmlns:c="http://schemas.openxmlformats.org/drawingml/2006/chart">
  <cdr:relSizeAnchor xmlns:cdr="http://schemas.openxmlformats.org/drawingml/2006/chartDrawing">
    <cdr:from>
      <cdr:x>0.82271</cdr:x>
      <cdr:y>0.20942</cdr:y>
    </cdr:from>
    <cdr:to>
      <cdr:x>0.82373</cdr:x>
      <cdr:y>0.65797</cdr:y>
    </cdr:to>
    <cdr:sp macro="" textlink="">
      <cdr:nvSpPr>
        <cdr:cNvPr id="3" name="Rak 2"/>
        <cdr:cNvSpPr/>
      </cdr:nvSpPr>
      <cdr:spPr>
        <a:xfrm xmlns:a="http://schemas.openxmlformats.org/drawingml/2006/main" flipV="1">
          <a:off x="7636960" y="1273836"/>
          <a:ext cx="9468" cy="2728365"/>
        </a:xfrm>
        <a:prstGeom xmlns:a="http://schemas.openxmlformats.org/drawingml/2006/main" prst="line">
          <a:avLst/>
        </a:prstGeom>
        <a:ln xmlns:a="http://schemas.openxmlformats.org/drawingml/2006/main">
          <a:prstDash val="lgDash"/>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sv-SE"/>
        </a:p>
      </cdr:txBody>
    </cdr:sp>
  </cdr:relSizeAnchor>
  <cdr:relSizeAnchor xmlns:cdr="http://schemas.openxmlformats.org/drawingml/2006/chartDrawing">
    <cdr:from>
      <cdr:x>0.06354</cdr:x>
      <cdr:y>0.41885</cdr:y>
    </cdr:from>
    <cdr:to>
      <cdr:x>0.09531</cdr:x>
      <cdr:y>0.45949</cdr:y>
    </cdr:to>
    <cdr:sp macro="" textlink="">
      <cdr:nvSpPr>
        <cdr:cNvPr id="4" name="textruta 3"/>
        <cdr:cNvSpPr txBox="1"/>
      </cdr:nvSpPr>
      <cdr:spPr>
        <a:xfrm xmlns:a="http://schemas.openxmlformats.org/drawingml/2006/main">
          <a:off x="590549" y="2552701"/>
          <a:ext cx="295275" cy="24764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sv-SE" sz="1100" b="1"/>
            <a:t>%</a:t>
          </a:r>
        </a:p>
      </cdr:txBody>
    </cdr:sp>
  </cdr:relSizeAnchor>
</c:userShapes>
</file>

<file path=ppt/drawings/drawing8.xml><?xml version="1.0" encoding="utf-8"?>
<c:userShapes xmlns:c="http://schemas.openxmlformats.org/drawingml/2006/chart">
  <cdr:relSizeAnchor xmlns:cdr="http://schemas.openxmlformats.org/drawingml/2006/chartDrawing">
    <cdr:from>
      <cdr:x>0.82476</cdr:x>
      <cdr:y>0.21099</cdr:y>
    </cdr:from>
    <cdr:to>
      <cdr:x>0.82578</cdr:x>
      <cdr:y>0.65954</cdr:y>
    </cdr:to>
    <cdr:sp macro="" textlink="">
      <cdr:nvSpPr>
        <cdr:cNvPr id="3" name="Rak 2"/>
        <cdr:cNvSpPr/>
      </cdr:nvSpPr>
      <cdr:spPr>
        <a:xfrm xmlns:a="http://schemas.openxmlformats.org/drawingml/2006/main" flipV="1">
          <a:off x="7656010" y="1283361"/>
          <a:ext cx="9468" cy="2728365"/>
        </a:xfrm>
        <a:prstGeom xmlns:a="http://schemas.openxmlformats.org/drawingml/2006/main" prst="line">
          <a:avLst/>
        </a:prstGeom>
        <a:ln xmlns:a="http://schemas.openxmlformats.org/drawingml/2006/main">
          <a:prstDash val="lgDash"/>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sv-SE"/>
        </a:p>
      </cdr:txBody>
    </cdr:sp>
  </cdr:relSizeAnchor>
  <cdr:relSizeAnchor xmlns:cdr="http://schemas.openxmlformats.org/drawingml/2006/chartDrawing">
    <cdr:from>
      <cdr:x>0.06354</cdr:x>
      <cdr:y>0.41885</cdr:y>
    </cdr:from>
    <cdr:to>
      <cdr:x>0.09531</cdr:x>
      <cdr:y>0.45949</cdr:y>
    </cdr:to>
    <cdr:sp macro="" textlink="">
      <cdr:nvSpPr>
        <cdr:cNvPr id="4" name="textruta 3"/>
        <cdr:cNvSpPr txBox="1"/>
      </cdr:nvSpPr>
      <cdr:spPr>
        <a:xfrm xmlns:a="http://schemas.openxmlformats.org/drawingml/2006/main">
          <a:off x="590549" y="2552701"/>
          <a:ext cx="295275" cy="24764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sv-SE" sz="1100" b="1"/>
            <a:t>%</a:t>
          </a:r>
        </a:p>
      </cdr:txBody>
    </cdr:sp>
  </cdr:relSizeAnchor>
</c:userShapes>
</file>

<file path=ppt/drawings/drawing9.xml><?xml version="1.0" encoding="utf-8"?>
<c:userShapes xmlns:c="http://schemas.openxmlformats.org/drawingml/2006/chart">
  <cdr:relSizeAnchor xmlns:cdr="http://schemas.openxmlformats.org/drawingml/2006/chartDrawing">
    <cdr:from>
      <cdr:x>0.82271</cdr:x>
      <cdr:y>0.20942</cdr:y>
    </cdr:from>
    <cdr:to>
      <cdr:x>0.82373</cdr:x>
      <cdr:y>0.65797</cdr:y>
    </cdr:to>
    <cdr:sp macro="" textlink="">
      <cdr:nvSpPr>
        <cdr:cNvPr id="3" name="Rak 2"/>
        <cdr:cNvSpPr/>
      </cdr:nvSpPr>
      <cdr:spPr>
        <a:xfrm xmlns:a="http://schemas.openxmlformats.org/drawingml/2006/main" flipV="1">
          <a:off x="7636960" y="1273836"/>
          <a:ext cx="9468" cy="2728365"/>
        </a:xfrm>
        <a:prstGeom xmlns:a="http://schemas.openxmlformats.org/drawingml/2006/main" prst="line">
          <a:avLst/>
        </a:prstGeom>
        <a:ln xmlns:a="http://schemas.openxmlformats.org/drawingml/2006/main">
          <a:prstDash val="lgDash"/>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sv-SE"/>
        </a:p>
      </cdr:txBody>
    </cdr:sp>
  </cdr:relSizeAnchor>
  <cdr:relSizeAnchor xmlns:cdr="http://schemas.openxmlformats.org/drawingml/2006/chartDrawing">
    <cdr:from>
      <cdr:x>0.06354</cdr:x>
      <cdr:y>0.41885</cdr:y>
    </cdr:from>
    <cdr:to>
      <cdr:x>0.09531</cdr:x>
      <cdr:y>0.45949</cdr:y>
    </cdr:to>
    <cdr:sp macro="" textlink="">
      <cdr:nvSpPr>
        <cdr:cNvPr id="4" name="textruta 3"/>
        <cdr:cNvSpPr txBox="1"/>
      </cdr:nvSpPr>
      <cdr:spPr>
        <a:xfrm xmlns:a="http://schemas.openxmlformats.org/drawingml/2006/main">
          <a:off x="590549" y="2552701"/>
          <a:ext cx="295275" cy="24764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sv-SE" sz="1100" b="1"/>
            <a:t>%</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en-US" dirty="0"/>
          </a:p>
        </p:txBody>
      </p:sp>
      <p:sp>
        <p:nvSpPr>
          <p:cNvPr id="3" name="Platshållare för datum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05E51E55-D8AC-480B-8273-C4EFE9693A3F}" type="datetimeFigureOut">
              <a:rPr lang="en-US" smtClean="0"/>
              <a:pPr/>
              <a:t>11/10/2016</a:t>
            </a:fld>
            <a:endParaRPr lang="en-US" dirty="0"/>
          </a:p>
        </p:txBody>
      </p:sp>
      <p:sp>
        <p:nvSpPr>
          <p:cNvPr id="4" name="Platshållare för bildobjekt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Platshållare för anteckningar 4"/>
          <p:cNvSpPr>
            <a:spLocks noGrp="1"/>
          </p:cNvSpPr>
          <p:nvPr>
            <p:ph type="body" sz="quarter" idx="3"/>
          </p:nvPr>
        </p:nvSpPr>
        <p:spPr>
          <a:xfrm>
            <a:off x="679768" y="4715154"/>
            <a:ext cx="5438140" cy="4466987"/>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6" name="Platshållare för sidfot 5"/>
          <p:cNvSpPr>
            <a:spLocks noGrp="1"/>
          </p:cNvSpPr>
          <p:nvPr>
            <p:ph type="ftr" sz="quarter" idx="4"/>
          </p:nvPr>
        </p:nvSpPr>
        <p:spPr>
          <a:xfrm>
            <a:off x="1" y="9428584"/>
            <a:ext cx="2945659" cy="496332"/>
          </a:xfrm>
          <a:prstGeom prst="rect">
            <a:avLst/>
          </a:prstGeom>
        </p:spPr>
        <p:txBody>
          <a:bodyPr vert="horz" lIns="91440" tIns="45720" rIns="91440" bIns="45720" rtlCol="0" anchor="b"/>
          <a:lstStyle>
            <a:lvl1pPr algn="l">
              <a:defRPr sz="1200"/>
            </a:lvl1pPr>
          </a:lstStyle>
          <a:p>
            <a:endParaRPr lang="en-US" dirty="0"/>
          </a:p>
        </p:txBody>
      </p:sp>
      <p:sp>
        <p:nvSpPr>
          <p:cNvPr id="7" name="Platshållare för bildnummer 6"/>
          <p:cNvSpPr>
            <a:spLocks noGrp="1"/>
          </p:cNvSpPr>
          <p:nvPr>
            <p:ph type="sldNum" sz="quarter" idx="5"/>
          </p:nvPr>
        </p:nvSpPr>
        <p:spPr>
          <a:xfrm>
            <a:off x="3850444" y="9428584"/>
            <a:ext cx="2945659" cy="496332"/>
          </a:xfrm>
          <a:prstGeom prst="rect">
            <a:avLst/>
          </a:prstGeom>
        </p:spPr>
        <p:txBody>
          <a:bodyPr vert="horz" lIns="91440" tIns="45720" rIns="91440" bIns="45720" rtlCol="0" anchor="b"/>
          <a:lstStyle>
            <a:lvl1pPr algn="r">
              <a:defRPr sz="1200"/>
            </a:lvl1pPr>
          </a:lstStyle>
          <a:p>
            <a:fld id="{43C4190D-61C8-49E5-A1E7-0EC313CC3585}" type="slidenum">
              <a:rPr lang="en-US" smtClean="0"/>
              <a:pPr/>
              <a:t>‹#›</a:t>
            </a:fld>
            <a:endParaRPr lang="en-US" dirty="0"/>
          </a:p>
        </p:txBody>
      </p:sp>
    </p:spTree>
    <p:extLst>
      <p:ext uri="{BB962C8B-B14F-4D97-AF65-F5344CB8AC3E}">
        <p14:creationId xmlns:p14="http://schemas.microsoft.com/office/powerpoint/2010/main" val="2731435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Årets undersökning</a:t>
            </a:r>
          </a:p>
          <a:p>
            <a:pPr eaLnBrk="0" hangingPunct="0">
              <a:lnSpc>
                <a:spcPct val="105000"/>
              </a:lnSpc>
              <a:spcBef>
                <a:spcPct val="50000"/>
              </a:spcBef>
              <a:buFont typeface="Wingdings" pitchFamily="2" charset="2"/>
              <a:buChar char="§"/>
            </a:pPr>
            <a:r>
              <a:rPr lang="sv-SE" dirty="0" smtClean="0"/>
              <a:t>Svarsfrekvensen i Nacka var 83 procent</a:t>
            </a:r>
          </a:p>
          <a:p>
            <a:pPr eaLnBrk="0" hangingPunct="0">
              <a:lnSpc>
                <a:spcPct val="105000"/>
              </a:lnSpc>
              <a:spcBef>
                <a:spcPct val="50000"/>
              </a:spcBef>
              <a:buFont typeface="Wingdings" pitchFamily="2" charset="2"/>
              <a:buChar char="§"/>
            </a:pPr>
            <a:r>
              <a:rPr lang="sv-SE" dirty="0" smtClean="0"/>
              <a:t>23 kommuner i Stockholms län (inklusive Stockholms stad)</a:t>
            </a:r>
          </a:p>
          <a:p>
            <a:endParaRPr lang="sv-SE" dirty="0"/>
          </a:p>
        </p:txBody>
      </p:sp>
      <p:sp>
        <p:nvSpPr>
          <p:cNvPr id="4" name="Platshållare för bildnummer 3"/>
          <p:cNvSpPr>
            <a:spLocks noGrp="1"/>
          </p:cNvSpPr>
          <p:nvPr>
            <p:ph type="sldNum" sz="quarter" idx="10"/>
          </p:nvPr>
        </p:nvSpPr>
        <p:spPr/>
        <p:txBody>
          <a:bodyPr/>
          <a:lstStyle/>
          <a:p>
            <a:fld id="{43C4190D-61C8-49E5-A1E7-0EC313CC3585}" type="slidenum">
              <a:rPr lang="en-US" smtClean="0"/>
              <a:pPr/>
              <a:t>1</a:t>
            </a:fld>
            <a:endParaRPr lang="en-US" dirty="0"/>
          </a:p>
        </p:txBody>
      </p:sp>
    </p:spTree>
    <p:extLst>
      <p:ext uri="{BB962C8B-B14F-4D97-AF65-F5344CB8AC3E}">
        <p14:creationId xmlns:p14="http://schemas.microsoft.com/office/powerpoint/2010/main" val="15796681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24 procent av pojkarna och 8 procent av flickorna får röka och eller snusa för sina föräldrar</a:t>
            </a:r>
            <a:endParaRPr lang="sv-SE" dirty="0"/>
          </a:p>
        </p:txBody>
      </p:sp>
      <p:sp>
        <p:nvSpPr>
          <p:cNvPr id="4" name="Platshållare för bildnummer 3"/>
          <p:cNvSpPr>
            <a:spLocks noGrp="1"/>
          </p:cNvSpPr>
          <p:nvPr>
            <p:ph type="sldNum" sz="quarter" idx="10"/>
          </p:nvPr>
        </p:nvSpPr>
        <p:spPr/>
        <p:txBody>
          <a:bodyPr/>
          <a:lstStyle/>
          <a:p>
            <a:fld id="{43C4190D-61C8-49E5-A1E7-0EC313CC3585}" type="slidenum">
              <a:rPr lang="en-US" smtClean="0"/>
              <a:pPr/>
              <a:t>10</a:t>
            </a:fld>
            <a:endParaRPr lang="en-US" dirty="0"/>
          </a:p>
        </p:txBody>
      </p:sp>
    </p:spTree>
    <p:extLst>
      <p:ext uri="{BB962C8B-B14F-4D97-AF65-F5344CB8AC3E}">
        <p14:creationId xmlns:p14="http://schemas.microsoft.com/office/powerpoint/2010/main" val="36075689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54 procent av pojkarna och 38 procent av flickorna får röka och eller snusa för sina föräldrar</a:t>
            </a:r>
          </a:p>
          <a:p>
            <a:endParaRPr lang="sv-SE" dirty="0"/>
          </a:p>
        </p:txBody>
      </p:sp>
      <p:sp>
        <p:nvSpPr>
          <p:cNvPr id="4" name="Platshållare för bildnummer 3"/>
          <p:cNvSpPr>
            <a:spLocks noGrp="1"/>
          </p:cNvSpPr>
          <p:nvPr>
            <p:ph type="sldNum" sz="quarter" idx="10"/>
          </p:nvPr>
        </p:nvSpPr>
        <p:spPr/>
        <p:txBody>
          <a:bodyPr/>
          <a:lstStyle/>
          <a:p>
            <a:fld id="{43C4190D-61C8-49E5-A1E7-0EC313CC3585}" type="slidenum">
              <a:rPr lang="en-US" smtClean="0"/>
              <a:pPr/>
              <a:t>11</a:t>
            </a:fld>
            <a:endParaRPr lang="en-US" dirty="0"/>
          </a:p>
        </p:txBody>
      </p:sp>
    </p:spTree>
    <p:extLst>
      <p:ext uri="{BB962C8B-B14F-4D97-AF65-F5344CB8AC3E}">
        <p14:creationId xmlns:p14="http://schemas.microsoft.com/office/powerpoint/2010/main" val="5252602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D5E1C5-80C6-4DE7-BDE5-507887F922BE}" type="slidenum">
              <a:rPr lang="sv-SE">
                <a:solidFill>
                  <a:prstClr val="black"/>
                </a:solidFill>
              </a:rPr>
              <a:pPr/>
              <a:t>12</a:t>
            </a:fld>
            <a:endParaRPr lang="sv-SE">
              <a:solidFill>
                <a:prstClr val="black"/>
              </a:solidFill>
            </a:endParaRPr>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p:txBody>
          <a:bodyPr/>
          <a:lstStyle/>
          <a:p>
            <a:endParaRPr lang="sv-SE"/>
          </a:p>
        </p:txBody>
      </p:sp>
    </p:spTree>
    <p:extLst>
      <p:ext uri="{BB962C8B-B14F-4D97-AF65-F5344CB8AC3E}">
        <p14:creationId xmlns:p14="http://schemas.microsoft.com/office/powerpoint/2010/main" val="3995575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Även</a:t>
            </a:r>
            <a:r>
              <a:rPr lang="sv-SE" baseline="0" dirty="0" smtClean="0"/>
              <a:t> om vi ser en ökning av andelen unga som inte dricker alkohol så har vi fortsatt fler som dricker jmf med siffror i länet. Det är fler pojkar som väljer att inte dricka alkohol.</a:t>
            </a:r>
          </a:p>
          <a:p>
            <a:endParaRPr lang="sv-SE" baseline="0" dirty="0" smtClean="0"/>
          </a:p>
          <a:p>
            <a:r>
              <a:rPr lang="sv-SE" baseline="0" dirty="0" smtClean="0"/>
              <a:t>Länet 65 procent pojkar och 58 procent flickor som inte dricker. </a:t>
            </a:r>
          </a:p>
          <a:p>
            <a:endParaRPr lang="sv-SE" baseline="0" dirty="0" smtClean="0"/>
          </a:p>
          <a:p>
            <a:r>
              <a:rPr lang="sv-SE" baseline="0" dirty="0" smtClean="0"/>
              <a:t>På gymnasiet är det i Nacka 25 procent pojkar och 20 procent flickor som inte dricker. Länet 33 procent pojkar och 28 procent flickor. </a:t>
            </a:r>
          </a:p>
          <a:p>
            <a:endParaRPr lang="sv-SE" baseline="0" dirty="0" smtClean="0"/>
          </a:p>
          <a:p>
            <a:r>
              <a:rPr lang="sv-SE" baseline="0" dirty="0" smtClean="0"/>
              <a:t>I nian</a:t>
            </a:r>
          </a:p>
          <a:p>
            <a:r>
              <a:rPr lang="sv-SE" dirty="0" err="1" smtClean="0"/>
              <a:t>Saltis</a:t>
            </a:r>
            <a:r>
              <a:rPr lang="sv-SE" dirty="0" smtClean="0"/>
              <a:t> -</a:t>
            </a:r>
            <a:r>
              <a:rPr lang="sv-SE" sz="1200" b="0" i="0" u="none" strike="noStrike" kern="1200" dirty="0" smtClean="0">
                <a:solidFill>
                  <a:schemeClr val="tx1"/>
                </a:solidFill>
                <a:effectLst/>
                <a:latin typeface="+mn-lt"/>
                <a:ea typeface="+mn-ea"/>
                <a:cs typeface="+mn-cs"/>
              </a:rPr>
              <a:t>ökat främst bland pojkar</a:t>
            </a:r>
            <a:r>
              <a:rPr lang="sv-SE" dirty="0" smtClean="0"/>
              <a:t> </a:t>
            </a:r>
          </a:p>
          <a:p>
            <a:r>
              <a:rPr lang="sv-SE" dirty="0" smtClean="0"/>
              <a:t>Älta - </a:t>
            </a:r>
            <a:r>
              <a:rPr lang="sv-SE" sz="1200" b="0" i="0" u="none" strike="noStrike" kern="1200" dirty="0" smtClean="0">
                <a:solidFill>
                  <a:schemeClr val="tx1"/>
                </a:solidFill>
                <a:effectLst/>
                <a:latin typeface="+mn-lt"/>
                <a:ea typeface="+mn-ea"/>
                <a:cs typeface="+mn-cs"/>
              </a:rPr>
              <a:t>minskat bland pojkar det vill säga fler som dricker, ökat flickor</a:t>
            </a:r>
            <a:r>
              <a:rPr lang="sv-SE" dirty="0" smtClean="0"/>
              <a:t> </a:t>
            </a:r>
          </a:p>
          <a:p>
            <a:r>
              <a:rPr lang="sv-SE" dirty="0" smtClean="0"/>
              <a:t>Sickla - </a:t>
            </a:r>
            <a:r>
              <a:rPr lang="sv-SE" sz="1200" b="0" i="0" u="none" strike="noStrike" kern="1200" dirty="0" smtClean="0">
                <a:solidFill>
                  <a:schemeClr val="tx1"/>
                </a:solidFill>
                <a:effectLst/>
                <a:latin typeface="+mn-lt"/>
                <a:ea typeface="+mn-ea"/>
                <a:cs typeface="+mn-cs"/>
              </a:rPr>
              <a:t>ökat bland båda</a:t>
            </a:r>
            <a:r>
              <a:rPr lang="sv-SE" dirty="0" smtClean="0"/>
              <a:t> </a:t>
            </a:r>
          </a:p>
          <a:p>
            <a:endParaRPr lang="sv-SE" dirty="0" smtClean="0"/>
          </a:p>
          <a:p>
            <a:r>
              <a:rPr lang="sv-SE" dirty="0" smtClean="0"/>
              <a:t>På gymnasiet – lägst andel i </a:t>
            </a:r>
            <a:r>
              <a:rPr lang="sv-SE" dirty="0" err="1" smtClean="0"/>
              <a:t>Saltis</a:t>
            </a:r>
            <a:r>
              <a:rPr lang="sv-SE" dirty="0" smtClean="0"/>
              <a:t> det vill säga det är flest i </a:t>
            </a:r>
            <a:r>
              <a:rPr lang="sv-SE" dirty="0" err="1" smtClean="0"/>
              <a:t>saltis</a:t>
            </a:r>
            <a:r>
              <a:rPr lang="sv-SE" dirty="0" smtClean="0"/>
              <a:t> som dricker</a:t>
            </a:r>
          </a:p>
          <a:p>
            <a:endParaRPr lang="sv-SE" dirty="0"/>
          </a:p>
        </p:txBody>
      </p:sp>
      <p:sp>
        <p:nvSpPr>
          <p:cNvPr id="4" name="Platshållare för bildnummer 3"/>
          <p:cNvSpPr>
            <a:spLocks noGrp="1"/>
          </p:cNvSpPr>
          <p:nvPr>
            <p:ph type="sldNum" sz="quarter" idx="10"/>
          </p:nvPr>
        </p:nvSpPr>
        <p:spPr/>
        <p:txBody>
          <a:bodyPr/>
          <a:lstStyle/>
          <a:p>
            <a:fld id="{43C4190D-61C8-49E5-A1E7-0EC313CC3585}" type="slidenum">
              <a:rPr lang="en-US" smtClean="0"/>
              <a:pPr/>
              <a:t>13</a:t>
            </a:fld>
            <a:endParaRPr lang="en-US" dirty="0"/>
          </a:p>
        </p:txBody>
      </p:sp>
    </p:spTree>
    <p:extLst>
      <p:ext uri="{BB962C8B-B14F-4D97-AF65-F5344CB8AC3E}">
        <p14:creationId xmlns:p14="http://schemas.microsoft.com/office/powerpoint/2010/main" val="40677064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43C4190D-61C8-49E5-A1E7-0EC313CC3585}" type="slidenum">
              <a:rPr lang="en-US" smtClean="0"/>
              <a:pPr/>
              <a:t>14</a:t>
            </a:fld>
            <a:endParaRPr lang="en-US" dirty="0"/>
          </a:p>
        </p:txBody>
      </p:sp>
    </p:spTree>
    <p:extLst>
      <p:ext uri="{BB962C8B-B14F-4D97-AF65-F5344CB8AC3E}">
        <p14:creationId xmlns:p14="http://schemas.microsoft.com/office/powerpoint/2010/main" val="27518175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43C4190D-61C8-49E5-A1E7-0EC313CC3585}" type="slidenum">
              <a:rPr lang="en-US" smtClean="0"/>
              <a:pPr/>
              <a:t>15</a:t>
            </a:fld>
            <a:endParaRPr lang="en-US" dirty="0"/>
          </a:p>
        </p:txBody>
      </p:sp>
    </p:spTree>
    <p:extLst>
      <p:ext uri="{BB962C8B-B14F-4D97-AF65-F5344CB8AC3E}">
        <p14:creationId xmlns:p14="http://schemas.microsoft.com/office/powerpoint/2010/main" val="27610352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t>Tendens till att det är en ökning bland flickorna men svårt att dra några slutsatser än. </a:t>
            </a:r>
          </a:p>
          <a:p>
            <a:endParaRPr lang="sv-S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Både bland de yngre och äldre</a:t>
            </a:r>
            <a:r>
              <a:rPr lang="sv-SE" baseline="0" dirty="0" smtClean="0"/>
              <a:t> dricker man först och främst hemma hos någon annan – hemmafester, sedan hemma hos sig själv</a:t>
            </a:r>
          </a:p>
          <a:p>
            <a:pPr marL="0" marR="0" indent="0" algn="l" defTabSz="914400" rtl="0" eaLnBrk="1" fontAlgn="auto" latinLnBrk="0" hangingPunct="1">
              <a:lnSpc>
                <a:spcPct val="100000"/>
              </a:lnSpc>
              <a:spcBef>
                <a:spcPts val="0"/>
              </a:spcBef>
              <a:spcAft>
                <a:spcPts val="0"/>
              </a:spcAft>
              <a:buClrTx/>
              <a:buSzTx/>
              <a:buFontTx/>
              <a:buNone/>
              <a:tabLst/>
              <a:defRPr/>
            </a:pPr>
            <a:endParaRPr lang="sv-SE" baseline="0" dirty="0" smtClean="0"/>
          </a:p>
          <a:p>
            <a:r>
              <a:rPr lang="sv-SE" dirty="0" smtClean="0"/>
              <a:t>I nian</a:t>
            </a:r>
          </a:p>
          <a:p>
            <a:r>
              <a:rPr lang="sv-SE" dirty="0" smtClean="0"/>
              <a:t>Boo - </a:t>
            </a:r>
            <a:r>
              <a:rPr lang="sv-SE" sz="1200" b="0" i="0" u="none" strike="noStrike" kern="1200" dirty="0" smtClean="0">
                <a:solidFill>
                  <a:schemeClr val="tx1"/>
                </a:solidFill>
                <a:effectLst/>
                <a:latin typeface="+mn-lt"/>
                <a:ea typeface="+mn-ea"/>
                <a:cs typeface="+mn-cs"/>
              </a:rPr>
              <a:t>ökat i båda</a:t>
            </a:r>
            <a:r>
              <a:rPr lang="sv-SE" dirty="0" smtClean="0"/>
              <a:t> </a:t>
            </a:r>
          </a:p>
          <a:p>
            <a:r>
              <a:rPr lang="sv-SE" dirty="0" err="1" smtClean="0"/>
              <a:t>Saltis</a:t>
            </a:r>
            <a:r>
              <a:rPr lang="sv-SE" dirty="0" smtClean="0"/>
              <a:t> - </a:t>
            </a:r>
            <a:r>
              <a:rPr lang="sv-SE" sz="1200" b="0" i="0" u="none" strike="noStrike" kern="1200" dirty="0" smtClean="0">
                <a:solidFill>
                  <a:schemeClr val="tx1"/>
                </a:solidFill>
                <a:effectLst/>
                <a:latin typeface="+mn-lt"/>
                <a:ea typeface="+mn-ea"/>
                <a:cs typeface="+mn-cs"/>
              </a:rPr>
              <a:t>minskat ngt pojkar, oförändrat flickor</a:t>
            </a:r>
            <a:r>
              <a:rPr lang="sv-SE" dirty="0" smtClean="0"/>
              <a:t> </a:t>
            </a:r>
          </a:p>
          <a:p>
            <a:r>
              <a:rPr lang="sv-SE" dirty="0" smtClean="0"/>
              <a:t>Sickla - </a:t>
            </a:r>
            <a:r>
              <a:rPr lang="sv-SE" sz="1200" b="0" i="0" u="none" strike="noStrike" kern="1200" dirty="0" smtClean="0">
                <a:solidFill>
                  <a:schemeClr val="tx1"/>
                </a:solidFill>
                <a:effectLst/>
                <a:latin typeface="+mn-lt"/>
                <a:ea typeface="+mn-ea"/>
                <a:cs typeface="+mn-cs"/>
              </a:rPr>
              <a:t>minskat pojkar</a:t>
            </a:r>
            <a:r>
              <a:rPr lang="sv-SE" dirty="0" smtClean="0"/>
              <a:t> </a:t>
            </a:r>
          </a:p>
          <a:p>
            <a:r>
              <a:rPr lang="sv-SE" dirty="0" smtClean="0"/>
              <a:t>Älta – minskat båda</a:t>
            </a:r>
          </a:p>
          <a:p>
            <a:endParaRPr lang="sv-SE" dirty="0" smtClean="0"/>
          </a:p>
          <a:p>
            <a:r>
              <a:rPr lang="sv-SE" dirty="0" smtClean="0"/>
              <a:t>På gymnasiet</a:t>
            </a:r>
          </a:p>
          <a:p>
            <a:r>
              <a:rPr lang="sv-SE" dirty="0" smtClean="0"/>
              <a:t>Flest</a:t>
            </a:r>
            <a:r>
              <a:rPr lang="sv-SE" baseline="0" dirty="0" smtClean="0"/>
              <a:t> i </a:t>
            </a:r>
            <a:r>
              <a:rPr lang="sv-SE" baseline="0" dirty="0" err="1" smtClean="0"/>
              <a:t>Saltis</a:t>
            </a:r>
            <a:endParaRPr lang="sv-SE"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sv-SE" dirty="0" smtClean="0"/>
          </a:p>
          <a:p>
            <a:endParaRPr lang="sv-SE" dirty="0"/>
          </a:p>
        </p:txBody>
      </p:sp>
      <p:sp>
        <p:nvSpPr>
          <p:cNvPr id="4" name="Platshållare för bildnummer 3"/>
          <p:cNvSpPr>
            <a:spLocks noGrp="1"/>
          </p:cNvSpPr>
          <p:nvPr>
            <p:ph type="sldNum" sz="quarter" idx="10"/>
          </p:nvPr>
        </p:nvSpPr>
        <p:spPr/>
        <p:txBody>
          <a:bodyPr/>
          <a:lstStyle/>
          <a:p>
            <a:fld id="{43C4190D-61C8-49E5-A1E7-0EC313CC3585}" type="slidenum">
              <a:rPr lang="en-US" smtClean="0"/>
              <a:pPr/>
              <a:t>16</a:t>
            </a:fld>
            <a:endParaRPr lang="en-US" dirty="0"/>
          </a:p>
        </p:txBody>
      </p:sp>
    </p:spTree>
    <p:extLst>
      <p:ext uri="{BB962C8B-B14F-4D97-AF65-F5344CB8AC3E}">
        <p14:creationId xmlns:p14="http://schemas.microsoft.com/office/powerpoint/2010/main" val="1207185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43C4190D-61C8-49E5-A1E7-0EC313CC3585}" type="slidenum">
              <a:rPr lang="en-US" smtClean="0"/>
              <a:pPr/>
              <a:t>17</a:t>
            </a:fld>
            <a:endParaRPr lang="en-US" dirty="0"/>
          </a:p>
        </p:txBody>
      </p:sp>
    </p:spTree>
    <p:extLst>
      <p:ext uri="{BB962C8B-B14F-4D97-AF65-F5344CB8AC3E}">
        <p14:creationId xmlns:p14="http://schemas.microsoft.com/office/powerpoint/2010/main" val="26178034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43C4190D-61C8-49E5-A1E7-0EC313CC3585}" type="slidenum">
              <a:rPr lang="en-US" smtClean="0"/>
              <a:pPr/>
              <a:t>18</a:t>
            </a:fld>
            <a:endParaRPr lang="en-US" dirty="0"/>
          </a:p>
        </p:txBody>
      </p:sp>
    </p:spTree>
    <p:extLst>
      <p:ext uri="{BB962C8B-B14F-4D97-AF65-F5344CB8AC3E}">
        <p14:creationId xmlns:p14="http://schemas.microsoft.com/office/powerpoint/2010/main" val="26573103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43C4190D-61C8-49E5-A1E7-0EC313CC3585}" type="slidenum">
              <a:rPr lang="en-US" smtClean="0"/>
              <a:pPr/>
              <a:t>19</a:t>
            </a:fld>
            <a:endParaRPr lang="en-US" dirty="0"/>
          </a:p>
        </p:txBody>
      </p:sp>
    </p:spTree>
    <p:extLst>
      <p:ext uri="{BB962C8B-B14F-4D97-AF65-F5344CB8AC3E}">
        <p14:creationId xmlns:p14="http://schemas.microsoft.com/office/powerpoint/2010/main" val="2874322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43C4190D-61C8-49E5-A1E7-0EC313CC3585}" type="slidenum">
              <a:rPr lang="en-US" smtClean="0"/>
              <a:pPr/>
              <a:t>2</a:t>
            </a:fld>
            <a:endParaRPr lang="en-US" dirty="0"/>
          </a:p>
        </p:txBody>
      </p:sp>
    </p:spTree>
    <p:extLst>
      <p:ext uri="{BB962C8B-B14F-4D97-AF65-F5344CB8AC3E}">
        <p14:creationId xmlns:p14="http://schemas.microsoft.com/office/powerpoint/2010/main" val="23334551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43C4190D-61C8-49E5-A1E7-0EC313CC3585}" type="slidenum">
              <a:rPr lang="en-US" smtClean="0"/>
              <a:pPr/>
              <a:t>20</a:t>
            </a:fld>
            <a:endParaRPr lang="en-US" dirty="0"/>
          </a:p>
        </p:txBody>
      </p:sp>
    </p:spTree>
    <p:extLst>
      <p:ext uri="{BB962C8B-B14F-4D97-AF65-F5344CB8AC3E}">
        <p14:creationId xmlns:p14="http://schemas.microsoft.com/office/powerpoint/2010/main" val="7856113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43C4190D-61C8-49E5-A1E7-0EC313CC3585}" type="slidenum">
              <a:rPr lang="en-US" smtClean="0"/>
              <a:pPr/>
              <a:t>21</a:t>
            </a:fld>
            <a:endParaRPr lang="en-US" dirty="0"/>
          </a:p>
        </p:txBody>
      </p:sp>
    </p:spTree>
    <p:extLst>
      <p:ext uri="{BB962C8B-B14F-4D97-AF65-F5344CB8AC3E}">
        <p14:creationId xmlns:p14="http://schemas.microsoft.com/office/powerpoint/2010/main" val="10935586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43C4190D-61C8-49E5-A1E7-0EC313CC3585}" type="slidenum">
              <a:rPr lang="en-US" smtClean="0"/>
              <a:pPr/>
              <a:t>22</a:t>
            </a:fld>
            <a:endParaRPr lang="en-US" dirty="0"/>
          </a:p>
        </p:txBody>
      </p:sp>
    </p:spTree>
    <p:extLst>
      <p:ext uri="{BB962C8B-B14F-4D97-AF65-F5344CB8AC3E}">
        <p14:creationId xmlns:p14="http://schemas.microsoft.com/office/powerpoint/2010/main" val="13056365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Här har det minskat sedan 2008</a:t>
            </a:r>
            <a:r>
              <a:rPr lang="sv-SE" baseline="0" dirty="0" smtClean="0"/>
              <a:t> – men fortsatt många som får alkohol av sina föräldrar. </a:t>
            </a:r>
            <a:r>
              <a:rPr lang="sv-SE" dirty="0" smtClean="0"/>
              <a:t>senaste</a:t>
            </a:r>
            <a:r>
              <a:rPr lang="sv-SE" baseline="0" dirty="0" smtClean="0"/>
              <a:t> mätningen gått upp för flickor i nian och pojkar gymnasiet.  Bland elever i nian får runt var tredje alkohol från sina föräldrar och vid senaste mätningen är det ngt mer flickor. Intressant med tanke på att det är en högre andel flickor som dricker. Vad beror det på? Är föräldrar mer oroliga för sönerna? Drygt hälften av de som dricker på gymnasiet får alkohol av sina föräldrar</a:t>
            </a:r>
          </a:p>
          <a:p>
            <a:pPr marL="0" marR="0" indent="0" algn="l" defTabSz="914400" rtl="0" eaLnBrk="1" fontAlgn="auto" latinLnBrk="0" hangingPunct="1">
              <a:lnSpc>
                <a:spcPct val="100000"/>
              </a:lnSpc>
              <a:spcBef>
                <a:spcPts val="0"/>
              </a:spcBef>
              <a:spcAft>
                <a:spcPts val="0"/>
              </a:spcAft>
              <a:buClrTx/>
              <a:buSzTx/>
              <a:buFontTx/>
              <a:buNone/>
              <a:tabLst/>
              <a:defRPr/>
            </a:pPr>
            <a:endParaRPr lang="sv-S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En förhållandevis</a:t>
            </a:r>
            <a:r>
              <a:rPr lang="sv-SE" baseline="0" dirty="0" smtClean="0"/>
              <a:t> stor andel får alkohol från syskon, kamrater och kamraters syskon. Vad kan vi göra för att nå den här gruppen unga vuxna?</a:t>
            </a:r>
          </a:p>
          <a:p>
            <a:pPr marL="0" marR="0" indent="0" algn="l" defTabSz="914400" rtl="0" eaLnBrk="1" fontAlgn="auto" latinLnBrk="0" hangingPunct="1">
              <a:lnSpc>
                <a:spcPct val="100000"/>
              </a:lnSpc>
              <a:spcBef>
                <a:spcPts val="0"/>
              </a:spcBef>
              <a:spcAft>
                <a:spcPts val="0"/>
              </a:spcAft>
              <a:buClrTx/>
              <a:buSzTx/>
              <a:buFontTx/>
              <a:buNone/>
              <a:tabLst/>
              <a:defRPr/>
            </a:pPr>
            <a:r>
              <a:rPr lang="sv-SE" baseline="0" dirty="0" smtClean="0"/>
              <a:t>Studien från CAN! 64 procent avstå från att dricka. </a:t>
            </a:r>
            <a:r>
              <a:rPr lang="sv-SE" sz="1200" kern="1200" dirty="0" smtClean="0">
                <a:solidFill>
                  <a:schemeClr val="tx1"/>
                </a:solidFill>
                <a:latin typeface="+mn-lt"/>
                <a:ea typeface="+mn-ea"/>
                <a:cs typeface="+mn-cs"/>
              </a:rPr>
              <a:t>Minskad langning från närstående skulle därmed få direkt effekt på ungas drickande. </a:t>
            </a:r>
          </a:p>
          <a:p>
            <a:pPr marL="0" marR="0" indent="0" algn="l" defTabSz="914400" rtl="0" eaLnBrk="1" fontAlgn="auto" latinLnBrk="0" hangingPunct="1">
              <a:lnSpc>
                <a:spcPct val="100000"/>
              </a:lnSpc>
              <a:spcBef>
                <a:spcPts val="0"/>
              </a:spcBef>
              <a:spcAft>
                <a:spcPts val="0"/>
              </a:spcAft>
              <a:buClrTx/>
              <a:buSzTx/>
              <a:buFontTx/>
              <a:buNone/>
              <a:tabLst/>
              <a:defRPr/>
            </a:pPr>
            <a:endParaRPr lang="sv-SE" baseline="0" dirty="0" smtClean="0"/>
          </a:p>
          <a:p>
            <a:r>
              <a:rPr lang="sv-SE" dirty="0" smtClean="0"/>
              <a:t>I nian är det 56 procent flickor och 43 procent pojkar som</a:t>
            </a:r>
            <a:r>
              <a:rPr lang="sv-SE" baseline="0" dirty="0" smtClean="0"/>
              <a:t> har druckit hemma eller hos någon annan, högst i länet – hemmafester?</a:t>
            </a:r>
          </a:p>
          <a:p>
            <a:r>
              <a:rPr lang="sv-SE" baseline="0" dirty="0" smtClean="0"/>
              <a:t>På gymnasiet runt 60 procent</a:t>
            </a:r>
          </a:p>
          <a:p>
            <a:endParaRPr lang="sv-SE" baseline="0" dirty="0" smtClean="0"/>
          </a:p>
          <a:p>
            <a:endParaRPr lang="sv-SE" baseline="0" dirty="0" smtClean="0"/>
          </a:p>
          <a:p>
            <a:endParaRPr lang="sv-S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sv-SE" dirty="0" smtClean="0"/>
          </a:p>
          <a:p>
            <a:endParaRPr lang="sv-SE" dirty="0"/>
          </a:p>
        </p:txBody>
      </p:sp>
      <p:sp>
        <p:nvSpPr>
          <p:cNvPr id="4" name="Platshållare för bildnummer 3"/>
          <p:cNvSpPr>
            <a:spLocks noGrp="1"/>
          </p:cNvSpPr>
          <p:nvPr>
            <p:ph type="sldNum" sz="quarter" idx="10"/>
          </p:nvPr>
        </p:nvSpPr>
        <p:spPr/>
        <p:txBody>
          <a:bodyPr/>
          <a:lstStyle/>
          <a:p>
            <a:fld id="{43C4190D-61C8-49E5-A1E7-0EC313CC3585}" type="slidenum">
              <a:rPr lang="en-US" smtClean="0"/>
              <a:pPr/>
              <a:t>23</a:t>
            </a:fld>
            <a:endParaRPr lang="en-US" dirty="0"/>
          </a:p>
        </p:txBody>
      </p:sp>
    </p:spTree>
    <p:extLst>
      <p:ext uri="{BB962C8B-B14F-4D97-AF65-F5344CB8AC3E}">
        <p14:creationId xmlns:p14="http://schemas.microsoft.com/office/powerpoint/2010/main" val="41632373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Här har det minskat sedan 2008</a:t>
            </a:r>
            <a:r>
              <a:rPr lang="sv-SE" baseline="0" dirty="0" smtClean="0"/>
              <a:t> – men fortsatt många som får alkohol av sina föräldrar. </a:t>
            </a:r>
            <a:r>
              <a:rPr lang="sv-SE" dirty="0" smtClean="0"/>
              <a:t>senaste</a:t>
            </a:r>
            <a:r>
              <a:rPr lang="sv-SE" baseline="0" dirty="0" smtClean="0"/>
              <a:t> mätningen gått upp för flickor i nian och pojkar gymnasiet</a:t>
            </a:r>
          </a:p>
          <a:p>
            <a:pPr marL="0" marR="0" indent="0" algn="l" defTabSz="914400" rtl="0" eaLnBrk="1" fontAlgn="auto" latinLnBrk="0" hangingPunct="1">
              <a:lnSpc>
                <a:spcPct val="100000"/>
              </a:lnSpc>
              <a:spcBef>
                <a:spcPts val="0"/>
              </a:spcBef>
              <a:spcAft>
                <a:spcPts val="0"/>
              </a:spcAft>
              <a:buClrTx/>
              <a:buSzTx/>
              <a:buFontTx/>
              <a:buNone/>
              <a:tabLst/>
              <a:defRPr/>
            </a:pPr>
            <a:endParaRPr lang="sv-SE" baseline="0" dirty="0" smtClean="0"/>
          </a:p>
          <a:p>
            <a:r>
              <a:rPr lang="sv-SE" dirty="0" smtClean="0"/>
              <a:t>I nian är det 56 procent flickor och 43 procent pojkar som</a:t>
            </a:r>
            <a:r>
              <a:rPr lang="sv-SE" baseline="0" dirty="0" smtClean="0"/>
              <a:t> har druckit hemma eller hos någon annan, högst i länet – hemmafester?</a:t>
            </a:r>
          </a:p>
          <a:p>
            <a:r>
              <a:rPr lang="sv-SE" baseline="0" dirty="0" smtClean="0"/>
              <a:t>På gymnasiet runt 60 procent</a:t>
            </a:r>
          </a:p>
          <a:p>
            <a:endParaRPr lang="sv-S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v-SE" baseline="0" dirty="0" smtClean="0"/>
              <a:t>Studien från CAN! 64 procent avstå från att dricka. </a:t>
            </a:r>
            <a:r>
              <a:rPr lang="sv-SE" sz="1200" kern="1200" dirty="0" smtClean="0">
                <a:solidFill>
                  <a:schemeClr val="tx1"/>
                </a:solidFill>
                <a:latin typeface="+mn-lt"/>
                <a:ea typeface="+mn-ea"/>
                <a:cs typeface="+mn-cs"/>
              </a:rPr>
              <a:t>Minskad langning från närstående skulle därmed få direkt effekt på ungas drickande. </a:t>
            </a:r>
          </a:p>
          <a:p>
            <a:endParaRPr lang="sv-SE" dirty="0" smtClean="0"/>
          </a:p>
          <a:p>
            <a:r>
              <a:rPr lang="sv-SE" dirty="0" smtClean="0"/>
              <a:t>En förhållandevis</a:t>
            </a:r>
            <a:r>
              <a:rPr lang="sv-SE" baseline="0" dirty="0" smtClean="0"/>
              <a:t> stor andel får alkohol från syskon, kamrater och kamraters syskon. Vad kan vi göra för att nå den här gruppen unga vuxna?</a:t>
            </a:r>
          </a:p>
          <a:p>
            <a:endParaRPr lang="sv-SE" dirty="0" smtClean="0"/>
          </a:p>
          <a:p>
            <a:r>
              <a:rPr lang="sv-SE" dirty="0" smtClean="0"/>
              <a:t>2014 – runt 6-7</a:t>
            </a:r>
            <a:r>
              <a:rPr lang="sv-SE" baseline="0" dirty="0" smtClean="0"/>
              <a:t> procent av eleverna i årskurs 9 tycker att någon dricker för mycket i familjen. </a:t>
            </a:r>
            <a:r>
              <a:rPr lang="sv-SE" dirty="0" smtClean="0"/>
              <a:t>Ca 5 procent av eleverna i årskurs 2 tycker att någon i familjen dricker för mycket, marginell ökning. Överlag mer flickor än pojkar som tycker någon i familjen dricker för mycket.</a:t>
            </a:r>
          </a:p>
          <a:p>
            <a:endParaRPr lang="sv-SE" baseline="0" dirty="0" smtClean="0"/>
          </a:p>
          <a:p>
            <a:endParaRPr lang="sv-S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10"/>
          </p:nvPr>
        </p:nvSpPr>
        <p:spPr/>
        <p:txBody>
          <a:bodyPr/>
          <a:lstStyle/>
          <a:p>
            <a:fld id="{43C4190D-61C8-49E5-A1E7-0EC313CC3585}" type="slidenum">
              <a:rPr lang="en-US" smtClean="0"/>
              <a:pPr/>
              <a:t>24</a:t>
            </a:fld>
            <a:endParaRPr lang="en-US" dirty="0"/>
          </a:p>
        </p:txBody>
      </p:sp>
    </p:spTree>
    <p:extLst>
      <p:ext uri="{BB962C8B-B14F-4D97-AF65-F5344CB8AC3E}">
        <p14:creationId xmlns:p14="http://schemas.microsoft.com/office/powerpoint/2010/main" val="16346973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43C4190D-61C8-49E5-A1E7-0EC313CC3585}" type="slidenum">
              <a:rPr lang="en-US" smtClean="0"/>
              <a:pPr/>
              <a:t>25</a:t>
            </a:fld>
            <a:endParaRPr lang="en-US" dirty="0"/>
          </a:p>
        </p:txBody>
      </p:sp>
    </p:spTree>
    <p:extLst>
      <p:ext uri="{BB962C8B-B14F-4D97-AF65-F5344CB8AC3E}">
        <p14:creationId xmlns:p14="http://schemas.microsoft.com/office/powerpoint/2010/main" val="32118901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200" kern="1200" dirty="0">
              <a:solidFill>
                <a:schemeClr val="tx1"/>
              </a:solidFill>
              <a:latin typeface="+mn-lt"/>
              <a:ea typeface="+mn-ea"/>
              <a:cs typeface="+mn-cs"/>
            </a:endParaRPr>
          </a:p>
        </p:txBody>
      </p:sp>
      <p:sp>
        <p:nvSpPr>
          <p:cNvPr id="4" name="Platshållare för bildnummer 3"/>
          <p:cNvSpPr>
            <a:spLocks noGrp="1"/>
          </p:cNvSpPr>
          <p:nvPr>
            <p:ph type="sldNum" sz="quarter" idx="10"/>
          </p:nvPr>
        </p:nvSpPr>
        <p:spPr/>
        <p:txBody>
          <a:bodyPr/>
          <a:lstStyle/>
          <a:p>
            <a:fld id="{43C4190D-61C8-49E5-A1E7-0EC313CC3585}" type="slidenum">
              <a:rPr lang="en-US" smtClean="0"/>
              <a:pPr/>
              <a:t>26</a:t>
            </a:fld>
            <a:endParaRPr lang="en-US" dirty="0"/>
          </a:p>
        </p:txBody>
      </p:sp>
    </p:spTree>
    <p:extLst>
      <p:ext uri="{BB962C8B-B14F-4D97-AF65-F5344CB8AC3E}">
        <p14:creationId xmlns:p14="http://schemas.microsoft.com/office/powerpoint/2010/main" val="28831300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044103-4961-4845-A525-5F00D6DB82C8}" type="slidenum">
              <a:rPr lang="sv-SE">
                <a:solidFill>
                  <a:prstClr val="black"/>
                </a:solidFill>
              </a:rPr>
              <a:pPr/>
              <a:t>27</a:t>
            </a:fld>
            <a:endParaRPr lang="sv-SE">
              <a:solidFill>
                <a:prstClr val="black"/>
              </a:solidFill>
            </a:endParaRPr>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endParaRPr lang="sv-SE"/>
          </a:p>
        </p:txBody>
      </p:sp>
    </p:spTree>
    <p:extLst>
      <p:ext uri="{BB962C8B-B14F-4D97-AF65-F5344CB8AC3E}">
        <p14:creationId xmlns:p14="http://schemas.microsoft.com/office/powerpoint/2010/main" val="5461943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t>På gymnasiet varit stor skillnad</a:t>
            </a:r>
            <a:r>
              <a:rPr lang="sv-SE" baseline="0" dirty="0" smtClean="0"/>
              <a:t> mellan könen, minskat vid senaste undersökningen</a:t>
            </a:r>
          </a:p>
          <a:p>
            <a:r>
              <a:rPr lang="sv-SE" baseline="0" dirty="0" smtClean="0"/>
              <a:t>I nian är det mer lika, något fler pojkar</a:t>
            </a:r>
          </a:p>
          <a:p>
            <a:r>
              <a:rPr lang="sv-SE" baseline="0" dirty="0" smtClean="0"/>
              <a:t>Mer regelbundet bruk är det 4 procent pojkar och 2 procent flickor - nian</a:t>
            </a:r>
          </a:p>
          <a:p>
            <a:pPr marL="0" marR="0" indent="0" algn="l" defTabSz="914400" rtl="0" eaLnBrk="1" fontAlgn="auto" latinLnBrk="0" hangingPunct="1">
              <a:lnSpc>
                <a:spcPct val="100000"/>
              </a:lnSpc>
              <a:spcBef>
                <a:spcPts val="0"/>
              </a:spcBef>
              <a:spcAft>
                <a:spcPts val="0"/>
              </a:spcAft>
              <a:buClrTx/>
              <a:buSzTx/>
              <a:buFontTx/>
              <a:buNone/>
              <a:tabLst/>
              <a:defRPr/>
            </a:pPr>
            <a:r>
              <a:rPr lang="sv-SE" baseline="0" dirty="0" smtClean="0"/>
              <a:t>Mer regelbundet bruk är det 12 procent pojkar och 9 procent flickor - gymnasiet</a:t>
            </a:r>
          </a:p>
          <a:p>
            <a:endParaRPr lang="sv-SE" baseline="0" dirty="0" smtClean="0"/>
          </a:p>
          <a:p>
            <a:r>
              <a:rPr lang="sv-SE" baseline="0" dirty="0" smtClean="0"/>
              <a:t>I nian</a:t>
            </a:r>
          </a:p>
          <a:p>
            <a:r>
              <a:rPr lang="sv-SE" dirty="0" smtClean="0"/>
              <a:t>Boo - </a:t>
            </a:r>
            <a:r>
              <a:rPr lang="sv-SE" sz="1200" b="0" i="0" u="none" strike="noStrike" kern="1200" dirty="0" smtClean="0">
                <a:solidFill>
                  <a:schemeClr val="tx1"/>
                </a:solidFill>
                <a:effectLst/>
                <a:latin typeface="+mn-lt"/>
                <a:ea typeface="+mn-ea"/>
                <a:cs typeface="+mn-cs"/>
              </a:rPr>
              <a:t>marginell ökning pojkar</a:t>
            </a:r>
            <a:r>
              <a:rPr lang="sv-SE" dirty="0" smtClean="0"/>
              <a:t> </a:t>
            </a:r>
          </a:p>
          <a:p>
            <a:r>
              <a:rPr lang="sv-SE" dirty="0" err="1" smtClean="0"/>
              <a:t>Saltis</a:t>
            </a:r>
            <a:r>
              <a:rPr lang="sv-SE" dirty="0" smtClean="0"/>
              <a:t> - </a:t>
            </a:r>
            <a:r>
              <a:rPr lang="sv-SE" sz="1200" b="0" i="0" u="none" strike="noStrike" kern="1200" dirty="0" smtClean="0">
                <a:solidFill>
                  <a:schemeClr val="tx1"/>
                </a:solidFill>
                <a:effectLst/>
                <a:latin typeface="+mn-lt"/>
                <a:ea typeface="+mn-ea"/>
                <a:cs typeface="+mn-cs"/>
              </a:rPr>
              <a:t>minskat flickor. Marginell ökning pojkar</a:t>
            </a:r>
            <a:r>
              <a:rPr lang="sv-SE" dirty="0" smtClean="0"/>
              <a:t> </a:t>
            </a:r>
          </a:p>
          <a:p>
            <a:r>
              <a:rPr lang="sv-SE" dirty="0" smtClean="0"/>
              <a:t>Sickla - </a:t>
            </a:r>
            <a:r>
              <a:rPr lang="sv-SE" sz="1200" b="0" i="0" u="none" strike="noStrike" kern="1200" dirty="0" smtClean="0">
                <a:solidFill>
                  <a:schemeClr val="tx1"/>
                </a:solidFill>
                <a:effectLst/>
                <a:latin typeface="+mn-lt"/>
                <a:ea typeface="+mn-ea"/>
                <a:cs typeface="+mn-cs"/>
              </a:rPr>
              <a:t>minskat</a:t>
            </a:r>
            <a:r>
              <a:rPr lang="sv-SE" dirty="0" smtClean="0"/>
              <a:t> </a:t>
            </a:r>
          </a:p>
          <a:p>
            <a:r>
              <a:rPr lang="sv-SE" dirty="0" smtClean="0"/>
              <a:t>Älta – kraftig minskning</a:t>
            </a:r>
          </a:p>
          <a:p>
            <a:endParaRPr lang="sv-SE" dirty="0" smtClean="0"/>
          </a:p>
          <a:p>
            <a:r>
              <a:rPr lang="sv-SE" dirty="0" smtClean="0"/>
              <a:t>På gymnasiet</a:t>
            </a:r>
          </a:p>
          <a:p>
            <a:r>
              <a:rPr lang="sv-SE" dirty="0" smtClean="0"/>
              <a:t>Flest på Sicklaön</a:t>
            </a:r>
          </a:p>
          <a:p>
            <a:endParaRPr lang="sv-SE" dirty="0"/>
          </a:p>
        </p:txBody>
      </p:sp>
      <p:sp>
        <p:nvSpPr>
          <p:cNvPr id="4" name="Platshållare för bildnummer 3"/>
          <p:cNvSpPr>
            <a:spLocks noGrp="1"/>
          </p:cNvSpPr>
          <p:nvPr>
            <p:ph type="sldNum" sz="quarter" idx="10"/>
          </p:nvPr>
        </p:nvSpPr>
        <p:spPr/>
        <p:txBody>
          <a:bodyPr/>
          <a:lstStyle/>
          <a:p>
            <a:fld id="{43C4190D-61C8-49E5-A1E7-0EC313CC3585}" type="slidenum">
              <a:rPr lang="en-US" smtClean="0"/>
              <a:pPr/>
              <a:t>28</a:t>
            </a:fld>
            <a:endParaRPr lang="en-US" dirty="0"/>
          </a:p>
        </p:txBody>
      </p:sp>
    </p:spTree>
    <p:extLst>
      <p:ext uri="{BB962C8B-B14F-4D97-AF65-F5344CB8AC3E}">
        <p14:creationId xmlns:p14="http://schemas.microsoft.com/office/powerpoint/2010/main" val="37431982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Här ligger Nacka högt</a:t>
            </a:r>
            <a:endParaRPr lang="sv-SE" dirty="0"/>
          </a:p>
        </p:txBody>
      </p:sp>
      <p:sp>
        <p:nvSpPr>
          <p:cNvPr id="4" name="Platshållare för bildnummer 3"/>
          <p:cNvSpPr>
            <a:spLocks noGrp="1"/>
          </p:cNvSpPr>
          <p:nvPr>
            <p:ph type="sldNum" sz="quarter" idx="10"/>
          </p:nvPr>
        </p:nvSpPr>
        <p:spPr/>
        <p:txBody>
          <a:bodyPr/>
          <a:lstStyle/>
          <a:p>
            <a:fld id="{43C4190D-61C8-49E5-A1E7-0EC313CC3585}" type="slidenum">
              <a:rPr lang="en-US" smtClean="0"/>
              <a:pPr/>
              <a:t>29</a:t>
            </a:fld>
            <a:endParaRPr lang="en-US" dirty="0"/>
          </a:p>
        </p:txBody>
      </p:sp>
    </p:spTree>
    <p:extLst>
      <p:ext uri="{BB962C8B-B14F-4D97-AF65-F5344CB8AC3E}">
        <p14:creationId xmlns:p14="http://schemas.microsoft.com/office/powerpoint/2010/main" val="2510755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eaLnBrk="0" hangingPunct="0">
              <a:lnSpc>
                <a:spcPct val="120000"/>
              </a:lnSpc>
              <a:spcBef>
                <a:spcPct val="50000"/>
              </a:spcBef>
              <a:buFont typeface="Wingdings" pitchFamily="2" charset="2"/>
              <a:buChar char="§"/>
            </a:pPr>
            <a:r>
              <a:rPr lang="sv-SE" dirty="0" smtClean="0"/>
              <a:t>kartlägga drogvanor, brott, skolk och mobbning</a:t>
            </a:r>
          </a:p>
          <a:p>
            <a:pPr eaLnBrk="0" hangingPunct="0">
              <a:lnSpc>
                <a:spcPct val="120000"/>
              </a:lnSpc>
              <a:spcBef>
                <a:spcPct val="50000"/>
              </a:spcBef>
              <a:buFont typeface="Wingdings" pitchFamily="2" charset="2"/>
              <a:buChar char="§"/>
            </a:pPr>
            <a:r>
              <a:rPr lang="sv-SE" dirty="0" smtClean="0"/>
              <a:t>Hur förändras olika normbrytande beteenden över tid?</a:t>
            </a:r>
          </a:p>
          <a:p>
            <a:pPr eaLnBrk="0" hangingPunct="0">
              <a:lnSpc>
                <a:spcPct val="120000"/>
              </a:lnSpc>
              <a:spcBef>
                <a:spcPct val="50000"/>
              </a:spcBef>
              <a:buFont typeface="Wingdings" pitchFamily="2" charset="2"/>
              <a:buChar char="§"/>
            </a:pPr>
            <a:r>
              <a:rPr lang="sv-SE" dirty="0" smtClean="0"/>
              <a:t>Skoldata</a:t>
            </a:r>
            <a:r>
              <a:rPr lang="sv-SE" smtClean="0"/>
              <a:t>, kommundelarna</a:t>
            </a:r>
            <a:endParaRPr lang="sv-SE" dirty="0" smtClean="0"/>
          </a:p>
          <a:p>
            <a:pPr eaLnBrk="0" hangingPunct="0">
              <a:lnSpc>
                <a:spcPct val="120000"/>
              </a:lnSpc>
              <a:spcBef>
                <a:spcPct val="50000"/>
              </a:spcBef>
              <a:buFont typeface="Wingdings" pitchFamily="2" charset="2"/>
              <a:buChar char="§"/>
            </a:pPr>
            <a:r>
              <a:rPr lang="sv-SE" dirty="0" smtClean="0"/>
              <a:t>Mobilisera elever, skolan och föräldrar i det förebyggande arbetet</a:t>
            </a:r>
          </a:p>
          <a:p>
            <a:pPr eaLnBrk="0" hangingPunct="0">
              <a:lnSpc>
                <a:spcPct val="120000"/>
              </a:lnSpc>
              <a:spcBef>
                <a:spcPct val="50000"/>
              </a:spcBef>
              <a:buFont typeface="Wingdings" pitchFamily="2" charset="2"/>
              <a:buChar char="§"/>
            </a:pPr>
            <a:endParaRPr lang="sv-SE" dirty="0" smtClean="0"/>
          </a:p>
          <a:p>
            <a:pPr eaLnBrk="0" hangingPunct="0">
              <a:lnSpc>
                <a:spcPct val="105000"/>
              </a:lnSpc>
              <a:spcBef>
                <a:spcPct val="50000"/>
              </a:spcBef>
              <a:buFont typeface="Wingdings" pitchFamily="2" charset="2"/>
              <a:buChar char="§"/>
            </a:pPr>
            <a:r>
              <a:rPr lang="sv-SE" dirty="0" smtClean="0"/>
              <a:t>Många frågor att besvara</a:t>
            </a:r>
          </a:p>
          <a:p>
            <a:pPr eaLnBrk="0" hangingPunct="0">
              <a:lnSpc>
                <a:spcPct val="105000"/>
              </a:lnSpc>
              <a:spcBef>
                <a:spcPct val="50000"/>
              </a:spcBef>
              <a:buFont typeface="Wingdings" pitchFamily="2" charset="2"/>
              <a:buChar char="§"/>
            </a:pPr>
            <a:r>
              <a:rPr lang="sv-SE" dirty="0" smtClean="0"/>
              <a:t>Besvaras anonymt under lektionstid</a:t>
            </a:r>
          </a:p>
          <a:p>
            <a:pPr eaLnBrk="0" hangingPunct="0">
              <a:lnSpc>
                <a:spcPct val="105000"/>
              </a:lnSpc>
              <a:spcBef>
                <a:spcPct val="50000"/>
              </a:spcBef>
              <a:buFont typeface="Wingdings" pitchFamily="2" charset="2"/>
              <a:buChar char="§"/>
            </a:pPr>
            <a:r>
              <a:rPr lang="sv-SE" dirty="0" smtClean="0"/>
              <a:t>Genomfördes  våren 2016</a:t>
            </a:r>
          </a:p>
          <a:p>
            <a:pPr eaLnBrk="0" hangingPunct="0">
              <a:lnSpc>
                <a:spcPct val="105000"/>
              </a:lnSpc>
              <a:spcBef>
                <a:spcPct val="50000"/>
              </a:spcBef>
              <a:buFont typeface="Wingdings" pitchFamily="2" charset="2"/>
              <a:buChar char="§"/>
            </a:pPr>
            <a:r>
              <a:rPr lang="sv-SE" dirty="0" smtClean="0"/>
              <a:t>Svarsfrekvensen i Nacka var 83 procent</a:t>
            </a:r>
          </a:p>
          <a:p>
            <a:pPr eaLnBrk="0" hangingPunct="0">
              <a:lnSpc>
                <a:spcPct val="105000"/>
              </a:lnSpc>
              <a:spcBef>
                <a:spcPct val="50000"/>
              </a:spcBef>
              <a:buFont typeface="Wingdings" pitchFamily="2" charset="2"/>
              <a:buChar char="§"/>
            </a:pPr>
            <a:r>
              <a:rPr lang="sv-SE" dirty="0" smtClean="0"/>
              <a:t>23 kommuner i Stockholms län (inklusive Stockholms stad)</a:t>
            </a:r>
          </a:p>
          <a:p>
            <a:pPr eaLnBrk="0" hangingPunct="0">
              <a:lnSpc>
                <a:spcPct val="120000"/>
              </a:lnSpc>
              <a:spcBef>
                <a:spcPct val="50000"/>
              </a:spcBef>
              <a:buFont typeface="Wingdings" pitchFamily="2" charset="2"/>
              <a:buChar char="§"/>
            </a:pPr>
            <a:endParaRPr lang="sv-SE" dirty="0" smtClean="0"/>
          </a:p>
          <a:p>
            <a:endParaRPr lang="sv-SE" dirty="0"/>
          </a:p>
        </p:txBody>
      </p:sp>
      <p:sp>
        <p:nvSpPr>
          <p:cNvPr id="4" name="Platshållare för bildnummer 3"/>
          <p:cNvSpPr>
            <a:spLocks noGrp="1"/>
          </p:cNvSpPr>
          <p:nvPr>
            <p:ph type="sldNum" sz="quarter" idx="10"/>
          </p:nvPr>
        </p:nvSpPr>
        <p:spPr/>
        <p:txBody>
          <a:bodyPr/>
          <a:lstStyle/>
          <a:p>
            <a:fld id="{43C4190D-61C8-49E5-A1E7-0EC313CC3585}" type="slidenum">
              <a:rPr lang="en-US" smtClean="0"/>
              <a:pPr/>
              <a:t>3</a:t>
            </a:fld>
            <a:endParaRPr lang="en-US" dirty="0"/>
          </a:p>
        </p:txBody>
      </p:sp>
    </p:spTree>
    <p:extLst>
      <p:ext uri="{BB962C8B-B14F-4D97-AF65-F5344CB8AC3E}">
        <p14:creationId xmlns:p14="http://schemas.microsoft.com/office/powerpoint/2010/main" val="17232115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Även här en bit över länssnitt</a:t>
            </a:r>
            <a:endParaRPr lang="sv-SE" dirty="0"/>
          </a:p>
        </p:txBody>
      </p:sp>
      <p:sp>
        <p:nvSpPr>
          <p:cNvPr id="4" name="Platshållare för bildnummer 3"/>
          <p:cNvSpPr>
            <a:spLocks noGrp="1"/>
          </p:cNvSpPr>
          <p:nvPr>
            <p:ph type="sldNum" sz="quarter" idx="10"/>
          </p:nvPr>
        </p:nvSpPr>
        <p:spPr/>
        <p:txBody>
          <a:bodyPr/>
          <a:lstStyle/>
          <a:p>
            <a:fld id="{43C4190D-61C8-49E5-A1E7-0EC313CC3585}" type="slidenum">
              <a:rPr lang="en-US" smtClean="0"/>
              <a:pPr/>
              <a:t>30</a:t>
            </a:fld>
            <a:endParaRPr lang="en-US" dirty="0"/>
          </a:p>
        </p:txBody>
      </p:sp>
    </p:spTree>
    <p:extLst>
      <p:ext uri="{BB962C8B-B14F-4D97-AF65-F5344CB8AC3E}">
        <p14:creationId xmlns:p14="http://schemas.microsoft.com/office/powerpoint/2010/main" val="19449609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t>Här</a:t>
            </a:r>
            <a:r>
              <a:rPr lang="sv-SE" baseline="0" dirty="0" smtClean="0"/>
              <a:t> börjar flickorna komma ikapp på gymnasiet</a:t>
            </a:r>
            <a:endParaRPr lang="sv-SE" dirty="0"/>
          </a:p>
        </p:txBody>
      </p:sp>
      <p:sp>
        <p:nvSpPr>
          <p:cNvPr id="4" name="Platshållare för bildnummer 3"/>
          <p:cNvSpPr>
            <a:spLocks noGrp="1"/>
          </p:cNvSpPr>
          <p:nvPr>
            <p:ph type="sldNum" sz="quarter" idx="10"/>
          </p:nvPr>
        </p:nvSpPr>
        <p:spPr/>
        <p:txBody>
          <a:bodyPr/>
          <a:lstStyle/>
          <a:p>
            <a:fld id="{43C4190D-61C8-49E5-A1E7-0EC313CC3585}" type="slidenum">
              <a:rPr lang="en-US" smtClean="0"/>
              <a:pPr/>
              <a:t>31</a:t>
            </a:fld>
            <a:endParaRPr lang="en-US" dirty="0"/>
          </a:p>
        </p:txBody>
      </p:sp>
    </p:spTree>
    <p:extLst>
      <p:ext uri="{BB962C8B-B14F-4D97-AF65-F5344CB8AC3E}">
        <p14:creationId xmlns:p14="http://schemas.microsoft.com/office/powerpoint/2010/main" val="31366892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43C4190D-61C8-49E5-A1E7-0EC313CC3585}" type="slidenum">
              <a:rPr lang="en-US" smtClean="0"/>
              <a:pPr/>
              <a:t>32</a:t>
            </a:fld>
            <a:endParaRPr lang="en-US" dirty="0"/>
          </a:p>
        </p:txBody>
      </p:sp>
    </p:spTree>
    <p:extLst>
      <p:ext uri="{BB962C8B-B14F-4D97-AF65-F5344CB8AC3E}">
        <p14:creationId xmlns:p14="http://schemas.microsoft.com/office/powerpoint/2010/main" val="42459713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43C4190D-61C8-49E5-A1E7-0EC313CC3585}" type="slidenum">
              <a:rPr lang="en-US" smtClean="0"/>
              <a:pPr/>
              <a:t>33</a:t>
            </a:fld>
            <a:endParaRPr lang="en-US" dirty="0"/>
          </a:p>
        </p:txBody>
      </p:sp>
    </p:spTree>
    <p:extLst>
      <p:ext uri="{BB962C8B-B14F-4D97-AF65-F5344CB8AC3E}">
        <p14:creationId xmlns:p14="http://schemas.microsoft.com/office/powerpoint/2010/main" val="12414773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I stort oförändrat</a:t>
            </a:r>
          </a:p>
          <a:p>
            <a:r>
              <a:rPr lang="sv-SE" dirty="0" smtClean="0"/>
              <a:t>God tillgång på narkotika för de unga – fortsätta stärka denna grupp</a:t>
            </a:r>
          </a:p>
          <a:p>
            <a:endParaRPr lang="sv-SE" dirty="0"/>
          </a:p>
        </p:txBody>
      </p:sp>
      <p:sp>
        <p:nvSpPr>
          <p:cNvPr id="4" name="Platshållare för bildnummer 3"/>
          <p:cNvSpPr>
            <a:spLocks noGrp="1"/>
          </p:cNvSpPr>
          <p:nvPr>
            <p:ph type="sldNum" sz="quarter" idx="10"/>
          </p:nvPr>
        </p:nvSpPr>
        <p:spPr/>
        <p:txBody>
          <a:bodyPr/>
          <a:lstStyle/>
          <a:p>
            <a:fld id="{43C4190D-61C8-49E5-A1E7-0EC313CC3585}" type="slidenum">
              <a:rPr lang="en-US" smtClean="0"/>
              <a:pPr/>
              <a:t>34</a:t>
            </a:fld>
            <a:endParaRPr lang="en-US" dirty="0"/>
          </a:p>
        </p:txBody>
      </p:sp>
    </p:spTree>
    <p:extLst>
      <p:ext uri="{BB962C8B-B14F-4D97-AF65-F5344CB8AC3E}">
        <p14:creationId xmlns:p14="http://schemas.microsoft.com/office/powerpoint/2010/main" val="8755161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43C4190D-61C8-49E5-A1E7-0EC313CC3585}" type="slidenum">
              <a:rPr lang="en-US" smtClean="0"/>
              <a:pPr/>
              <a:t>35</a:t>
            </a:fld>
            <a:endParaRPr lang="en-US" dirty="0"/>
          </a:p>
        </p:txBody>
      </p:sp>
    </p:spTree>
    <p:extLst>
      <p:ext uri="{BB962C8B-B14F-4D97-AF65-F5344CB8AC3E}">
        <p14:creationId xmlns:p14="http://schemas.microsoft.com/office/powerpoint/2010/main" val="3710775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43C4190D-61C8-49E5-A1E7-0EC313CC3585}" type="slidenum">
              <a:rPr lang="en-US" smtClean="0"/>
              <a:pPr/>
              <a:t>36</a:t>
            </a:fld>
            <a:endParaRPr lang="en-US" dirty="0"/>
          </a:p>
        </p:txBody>
      </p:sp>
    </p:spTree>
    <p:extLst>
      <p:ext uri="{BB962C8B-B14F-4D97-AF65-F5344CB8AC3E}">
        <p14:creationId xmlns:p14="http://schemas.microsoft.com/office/powerpoint/2010/main" val="10269798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b="1" i="0" u="none" strike="noStrike" kern="1200" dirty="0" smtClean="0">
                <a:solidFill>
                  <a:schemeClr val="tx1"/>
                </a:solidFill>
                <a:effectLst/>
                <a:latin typeface="+mn-lt"/>
                <a:ea typeface="+mn-ea"/>
                <a:cs typeface="+mn-cs"/>
              </a:rPr>
              <a:t>Hur stor risk tror du det är att människor skadar sig själva, fysiskt eller på annat sätt, om de provar marijuana eller hasch 1–2 gånger.  Procentuell fördelning efter kön. Årskurs 2. 2007–2013.</a:t>
            </a:r>
            <a:r>
              <a:rPr lang="sv-SE" dirty="0" smtClean="0">
                <a:effectLst/>
              </a:rPr>
              <a:t> </a:t>
            </a:r>
            <a:endParaRPr lang="sv-SE" dirty="0" smtClean="0"/>
          </a:p>
          <a:p>
            <a:endParaRPr lang="sv-SE" dirty="0"/>
          </a:p>
        </p:txBody>
      </p:sp>
      <p:sp>
        <p:nvSpPr>
          <p:cNvPr id="4" name="Platshållare för bildnummer 3"/>
          <p:cNvSpPr>
            <a:spLocks noGrp="1"/>
          </p:cNvSpPr>
          <p:nvPr>
            <p:ph type="sldNum" sz="quarter" idx="10"/>
          </p:nvPr>
        </p:nvSpPr>
        <p:spPr/>
        <p:txBody>
          <a:bodyPr/>
          <a:lstStyle/>
          <a:p>
            <a:fld id="{43C4190D-61C8-49E5-A1E7-0EC313CC3585}" type="slidenum">
              <a:rPr lang="en-US" smtClean="0"/>
              <a:pPr/>
              <a:t>37</a:t>
            </a:fld>
            <a:endParaRPr lang="en-US" dirty="0"/>
          </a:p>
        </p:txBody>
      </p:sp>
    </p:spTree>
    <p:extLst>
      <p:ext uri="{BB962C8B-B14F-4D97-AF65-F5344CB8AC3E}">
        <p14:creationId xmlns:p14="http://schemas.microsoft.com/office/powerpoint/2010/main" val="10740482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b="1" i="0" u="none" strike="noStrike" kern="1200" dirty="0" smtClean="0">
                <a:solidFill>
                  <a:schemeClr val="tx1"/>
                </a:solidFill>
                <a:effectLst/>
                <a:latin typeface="+mn-lt"/>
                <a:ea typeface="+mn-ea"/>
                <a:cs typeface="+mn-cs"/>
              </a:rPr>
              <a:t>Hur stor risk tror du det är att människor skadar sig själva, fysiskt eller på annat sätt, om de provar marijuana eller hasch 1–2 gånger.  Procentuell fördelning efter kön. Årskurs 2. </a:t>
            </a:r>
            <a:r>
              <a:rPr lang="sv-SE" sz="1200" b="1" i="0" u="none" strike="noStrike" kern="1200" smtClean="0">
                <a:solidFill>
                  <a:schemeClr val="tx1"/>
                </a:solidFill>
                <a:effectLst/>
                <a:latin typeface="+mn-lt"/>
                <a:ea typeface="+mn-ea"/>
                <a:cs typeface="+mn-cs"/>
              </a:rPr>
              <a:t>2007–2013.</a:t>
            </a:r>
            <a:r>
              <a:rPr lang="sv-SE" smtClean="0">
                <a:effectLst/>
              </a:rPr>
              <a:t> </a:t>
            </a:r>
            <a:endParaRPr lang="sv-SE" smtClean="0"/>
          </a:p>
          <a:p>
            <a:endParaRPr lang="sv-SE" dirty="0"/>
          </a:p>
        </p:txBody>
      </p:sp>
      <p:sp>
        <p:nvSpPr>
          <p:cNvPr id="4" name="Platshållare för bildnummer 3"/>
          <p:cNvSpPr>
            <a:spLocks noGrp="1"/>
          </p:cNvSpPr>
          <p:nvPr>
            <p:ph type="sldNum" sz="quarter" idx="10"/>
          </p:nvPr>
        </p:nvSpPr>
        <p:spPr/>
        <p:txBody>
          <a:bodyPr/>
          <a:lstStyle/>
          <a:p>
            <a:fld id="{43C4190D-61C8-49E5-A1E7-0EC313CC3585}" type="slidenum">
              <a:rPr lang="en-US" smtClean="0"/>
              <a:pPr/>
              <a:t>38</a:t>
            </a:fld>
            <a:endParaRPr lang="en-US" dirty="0"/>
          </a:p>
        </p:txBody>
      </p:sp>
    </p:spTree>
    <p:extLst>
      <p:ext uri="{BB962C8B-B14F-4D97-AF65-F5344CB8AC3E}">
        <p14:creationId xmlns:p14="http://schemas.microsoft.com/office/powerpoint/2010/main" val="37187487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43C4190D-61C8-49E5-A1E7-0EC313CC3585}" type="slidenum">
              <a:rPr lang="en-US" smtClean="0"/>
              <a:pPr/>
              <a:t>39</a:t>
            </a:fld>
            <a:endParaRPr lang="en-US" dirty="0"/>
          </a:p>
        </p:txBody>
      </p:sp>
    </p:spTree>
    <p:extLst>
      <p:ext uri="{BB962C8B-B14F-4D97-AF65-F5344CB8AC3E}">
        <p14:creationId xmlns:p14="http://schemas.microsoft.com/office/powerpoint/2010/main" val="2004416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sv-SE" dirty="0" smtClean="0"/>
          </a:p>
          <a:p>
            <a:endParaRPr lang="sv-SE" dirty="0"/>
          </a:p>
        </p:txBody>
      </p:sp>
      <p:sp>
        <p:nvSpPr>
          <p:cNvPr id="4" name="Platshållare för bildnummer 3"/>
          <p:cNvSpPr>
            <a:spLocks noGrp="1"/>
          </p:cNvSpPr>
          <p:nvPr>
            <p:ph type="sldNum" sz="quarter" idx="10"/>
          </p:nvPr>
        </p:nvSpPr>
        <p:spPr/>
        <p:txBody>
          <a:bodyPr/>
          <a:lstStyle/>
          <a:p>
            <a:fld id="{43C4190D-61C8-49E5-A1E7-0EC313CC3585}" type="slidenum">
              <a:rPr lang="en-US" smtClean="0"/>
              <a:pPr/>
              <a:t>4</a:t>
            </a:fld>
            <a:endParaRPr lang="en-US" dirty="0"/>
          </a:p>
        </p:txBody>
      </p:sp>
    </p:spTree>
    <p:extLst>
      <p:ext uri="{BB962C8B-B14F-4D97-AF65-F5344CB8AC3E}">
        <p14:creationId xmlns:p14="http://schemas.microsoft.com/office/powerpoint/2010/main" val="30558950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t>Handlingsplaner för de berörda nämnderna</a:t>
            </a:r>
          </a:p>
          <a:p>
            <a:r>
              <a:rPr lang="sv-SE" dirty="0" smtClean="0"/>
              <a:t>Folköls- och tobakskontroller, krogar mot knark ex</a:t>
            </a:r>
          </a:p>
          <a:p>
            <a:r>
              <a:rPr lang="sv-SE" dirty="0" smtClean="0"/>
              <a:t>Kampanjer, materialutskick, föreläsningar – men de kommer inte!</a:t>
            </a:r>
          </a:p>
          <a:p>
            <a:r>
              <a:rPr lang="sv-SE" dirty="0" smtClean="0"/>
              <a:t>Utmärkt förening</a:t>
            </a:r>
          </a:p>
          <a:p>
            <a:r>
              <a:rPr lang="sv-SE" dirty="0" smtClean="0"/>
              <a:t>droginformatör</a:t>
            </a:r>
          </a:p>
          <a:p>
            <a:r>
              <a:rPr lang="sv-SE" dirty="0" smtClean="0"/>
              <a:t>Policy </a:t>
            </a:r>
          </a:p>
          <a:p>
            <a:endParaRPr lang="sv-SE" dirty="0" smtClean="0"/>
          </a:p>
          <a:p>
            <a:r>
              <a:rPr lang="sv-SE" dirty="0" smtClean="0"/>
              <a:t>Ny strategi på gång – ska skickas till nämnden och yttrande ska lämnas till mig. till nämnden i november.</a:t>
            </a:r>
          </a:p>
          <a:p>
            <a:endParaRPr lang="sv-SE" dirty="0"/>
          </a:p>
        </p:txBody>
      </p:sp>
      <p:sp>
        <p:nvSpPr>
          <p:cNvPr id="4" name="Platshållare för bildnummer 3"/>
          <p:cNvSpPr>
            <a:spLocks noGrp="1"/>
          </p:cNvSpPr>
          <p:nvPr>
            <p:ph type="sldNum" sz="quarter" idx="10"/>
          </p:nvPr>
        </p:nvSpPr>
        <p:spPr/>
        <p:txBody>
          <a:bodyPr/>
          <a:lstStyle/>
          <a:p>
            <a:fld id="{43C4190D-61C8-49E5-A1E7-0EC313CC3585}" type="slidenum">
              <a:rPr lang="en-US" smtClean="0"/>
              <a:pPr/>
              <a:t>40</a:t>
            </a:fld>
            <a:endParaRPr lang="en-US" dirty="0"/>
          </a:p>
        </p:txBody>
      </p:sp>
    </p:spTree>
    <p:extLst>
      <p:ext uri="{BB962C8B-B14F-4D97-AF65-F5344CB8AC3E}">
        <p14:creationId xmlns:p14="http://schemas.microsoft.com/office/powerpoint/2010/main" val="29120951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43C4190D-61C8-49E5-A1E7-0EC313CC3585}" type="slidenum">
              <a:rPr lang="en-US" smtClean="0"/>
              <a:pPr/>
              <a:t>41</a:t>
            </a:fld>
            <a:endParaRPr lang="en-US" dirty="0"/>
          </a:p>
        </p:txBody>
      </p:sp>
    </p:spTree>
    <p:extLst>
      <p:ext uri="{BB962C8B-B14F-4D97-AF65-F5344CB8AC3E}">
        <p14:creationId xmlns:p14="http://schemas.microsoft.com/office/powerpoint/2010/main" val="664257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Vanligaste drogen är alkohol, sedan tobak och det vanligaste narkotikapreparatet är cannabis</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kern="120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200" kern="1200" smtClean="0">
                <a:solidFill>
                  <a:schemeClr val="tx1"/>
                </a:solidFill>
                <a:effectLst/>
                <a:latin typeface="+mn-lt"/>
                <a:ea typeface="+mn-ea"/>
                <a:cs typeface="+mn-cs"/>
              </a:rPr>
              <a:t>Även </a:t>
            </a:r>
            <a:r>
              <a:rPr lang="sv-SE" sz="1200" kern="1200" dirty="0" smtClean="0">
                <a:solidFill>
                  <a:schemeClr val="tx1"/>
                </a:solidFill>
                <a:effectLst/>
                <a:latin typeface="+mn-lt"/>
                <a:ea typeface="+mn-ea"/>
                <a:cs typeface="+mn-cs"/>
              </a:rPr>
              <a:t>om vi ser att rökningen minskar är det ändå mellan 10-15 procent i nian</a:t>
            </a:r>
            <a:r>
              <a:rPr lang="sv-SE" sz="1200" kern="1200" baseline="0" dirty="0" smtClean="0">
                <a:solidFill>
                  <a:schemeClr val="tx1"/>
                </a:solidFill>
                <a:effectLst/>
                <a:latin typeface="+mn-lt"/>
                <a:ea typeface="+mn-ea"/>
                <a:cs typeface="+mn-cs"/>
              </a:rPr>
              <a:t> och var tredje på gymnasiet som röker.</a:t>
            </a:r>
          </a:p>
          <a:p>
            <a:r>
              <a:rPr lang="sv-SE" dirty="0" smtClean="0"/>
              <a:t>I nian som länssnitt, högre än länssnitt på gymn. </a:t>
            </a:r>
          </a:p>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Drygt 9 respektive 14 procent pojkar och flickor i nian. Fler flickor, pojkar kommer ikapp ju äldre de blir. På gymnasiet</a:t>
            </a:r>
            <a:r>
              <a:rPr lang="sv-SE" baseline="0" dirty="0" smtClean="0"/>
              <a:t> är det närmare mer än var tredje som röker.</a:t>
            </a:r>
          </a:p>
          <a:p>
            <a:endParaRPr lang="sv-S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En lägre andel som snusar, fler pojkar än flickor som</a:t>
            </a:r>
            <a:r>
              <a:rPr lang="sv-SE" baseline="0" dirty="0" smtClean="0"/>
              <a:t> snusar</a:t>
            </a:r>
            <a:r>
              <a:rPr lang="sv-SE" dirty="0" smtClean="0"/>
              <a:t>.</a:t>
            </a:r>
            <a:r>
              <a:rPr lang="sv-SE" baseline="0" dirty="0" smtClean="0"/>
              <a:t> Ökad benägenhet att börja röka om man snusar.</a:t>
            </a:r>
          </a:p>
          <a:p>
            <a:pPr marL="0" marR="0" indent="0" algn="l" defTabSz="914400" rtl="0" eaLnBrk="1" fontAlgn="auto" latinLnBrk="0" hangingPunct="1">
              <a:lnSpc>
                <a:spcPct val="100000"/>
              </a:lnSpc>
              <a:spcBef>
                <a:spcPts val="0"/>
              </a:spcBef>
              <a:spcAft>
                <a:spcPts val="0"/>
              </a:spcAft>
              <a:buClrTx/>
              <a:buSzTx/>
              <a:buFontTx/>
              <a:buNone/>
              <a:tabLst/>
              <a:defRPr/>
            </a:pPr>
            <a:r>
              <a:rPr lang="sv-SE" baseline="0" dirty="0" smtClean="0"/>
              <a:t>I nian 24 procent pojkar och 8 procent flickor som röker och eller snusar som får detta för sina föräldrar – på </a:t>
            </a:r>
            <a:r>
              <a:rPr lang="sv-SE" baseline="0" dirty="0" err="1" smtClean="0"/>
              <a:t>gymn</a:t>
            </a:r>
            <a:r>
              <a:rPr lang="sv-SE" baseline="0" dirty="0" smtClean="0"/>
              <a:t> 24 respektive 11 procent.</a:t>
            </a:r>
          </a:p>
          <a:p>
            <a:endParaRPr lang="sv-SE" baseline="0" dirty="0" smtClean="0"/>
          </a:p>
          <a:p>
            <a:r>
              <a:rPr lang="sv-SE" dirty="0" smtClean="0"/>
              <a:t>Använder dagligt rökande eller ibland då det</a:t>
            </a:r>
            <a:r>
              <a:rPr lang="sv-SE" baseline="0" dirty="0" smtClean="0"/>
              <a:t> bland de unga är större risk att bli beroende om de röker ibland jmf med hur det är för vuxna.</a:t>
            </a:r>
            <a:endParaRPr lang="sv-SE" dirty="0" smtClean="0"/>
          </a:p>
          <a:p>
            <a:endParaRPr lang="sv-SE" dirty="0" smtClean="0"/>
          </a:p>
          <a:p>
            <a:endParaRPr lang="sv-SE" dirty="0" smtClean="0"/>
          </a:p>
          <a:p>
            <a:r>
              <a:rPr lang="sv-SE" dirty="0" smtClean="0"/>
              <a:t> </a:t>
            </a:r>
          </a:p>
          <a:p>
            <a:endParaRPr lang="sv-SE" dirty="0" smtClean="0"/>
          </a:p>
          <a:p>
            <a:endParaRPr lang="sv-SE" dirty="0" smtClean="0"/>
          </a:p>
          <a:p>
            <a:endParaRPr lang="sv-SE" dirty="0"/>
          </a:p>
        </p:txBody>
      </p:sp>
      <p:sp>
        <p:nvSpPr>
          <p:cNvPr id="4" name="Platshållare för bildnummer 3"/>
          <p:cNvSpPr>
            <a:spLocks noGrp="1"/>
          </p:cNvSpPr>
          <p:nvPr>
            <p:ph type="sldNum" sz="quarter" idx="10"/>
          </p:nvPr>
        </p:nvSpPr>
        <p:spPr/>
        <p:txBody>
          <a:bodyPr/>
          <a:lstStyle/>
          <a:p>
            <a:fld id="{43C4190D-61C8-49E5-A1E7-0EC313CC3585}" type="slidenum">
              <a:rPr lang="en-US" smtClean="0"/>
              <a:pPr/>
              <a:t>5</a:t>
            </a:fld>
            <a:endParaRPr lang="en-US" dirty="0"/>
          </a:p>
        </p:txBody>
      </p:sp>
    </p:spTree>
    <p:extLst>
      <p:ext uri="{BB962C8B-B14F-4D97-AF65-F5344CB8AC3E}">
        <p14:creationId xmlns:p14="http://schemas.microsoft.com/office/powerpoint/2010/main" val="1601853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43C4190D-61C8-49E5-A1E7-0EC313CC3585}" type="slidenum">
              <a:rPr lang="en-US" smtClean="0"/>
              <a:pPr/>
              <a:t>6</a:t>
            </a:fld>
            <a:endParaRPr lang="en-US" dirty="0"/>
          </a:p>
        </p:txBody>
      </p:sp>
    </p:spTree>
    <p:extLst>
      <p:ext uri="{BB962C8B-B14F-4D97-AF65-F5344CB8AC3E}">
        <p14:creationId xmlns:p14="http://schemas.microsoft.com/office/powerpoint/2010/main" val="25999696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43C4190D-61C8-49E5-A1E7-0EC313CC3585}" type="slidenum">
              <a:rPr lang="en-US" smtClean="0"/>
              <a:pPr/>
              <a:t>7</a:t>
            </a:fld>
            <a:endParaRPr lang="en-US" dirty="0"/>
          </a:p>
        </p:txBody>
      </p:sp>
    </p:spTree>
    <p:extLst>
      <p:ext uri="{BB962C8B-B14F-4D97-AF65-F5344CB8AC3E}">
        <p14:creationId xmlns:p14="http://schemas.microsoft.com/office/powerpoint/2010/main" val="1734378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43C4190D-61C8-49E5-A1E7-0EC313CC3585}" type="slidenum">
              <a:rPr lang="en-US" smtClean="0"/>
              <a:pPr/>
              <a:t>8</a:t>
            </a:fld>
            <a:endParaRPr lang="en-US" dirty="0"/>
          </a:p>
        </p:txBody>
      </p:sp>
    </p:spTree>
    <p:extLst>
      <p:ext uri="{BB962C8B-B14F-4D97-AF65-F5344CB8AC3E}">
        <p14:creationId xmlns:p14="http://schemas.microsoft.com/office/powerpoint/2010/main" val="6777151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43C4190D-61C8-49E5-A1E7-0EC313CC3585}" type="slidenum">
              <a:rPr lang="en-US" smtClean="0"/>
              <a:pPr/>
              <a:t>9</a:t>
            </a:fld>
            <a:endParaRPr lang="en-US" dirty="0"/>
          </a:p>
        </p:txBody>
      </p:sp>
    </p:spTree>
    <p:extLst>
      <p:ext uri="{BB962C8B-B14F-4D97-AF65-F5344CB8AC3E}">
        <p14:creationId xmlns:p14="http://schemas.microsoft.com/office/powerpoint/2010/main" val="37341336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 med kvarnhjul">
    <p:spTree>
      <p:nvGrpSpPr>
        <p:cNvPr id="1" name=""/>
        <p:cNvGrpSpPr/>
        <p:nvPr/>
      </p:nvGrpSpPr>
      <p:grpSpPr>
        <a:xfrm>
          <a:off x="0" y="0"/>
          <a:ext cx="0" cy="0"/>
          <a:chOff x="0" y="0"/>
          <a:chExt cx="0" cy="0"/>
        </a:xfrm>
      </p:grpSpPr>
      <p:pic>
        <p:nvPicPr>
          <p:cNvPr id="8" name="Bildobjekt 7" descr="Gron_va_ovre.png"/>
          <p:cNvPicPr>
            <a:picLocks noChangeAspect="1"/>
          </p:cNvPicPr>
          <p:nvPr userDrawn="1"/>
        </p:nvPicPr>
        <p:blipFill>
          <a:blip r:embed="rId2" cstate="print"/>
          <a:stretch>
            <a:fillRect/>
          </a:stretch>
        </p:blipFill>
        <p:spPr>
          <a:xfrm>
            <a:off x="252000" y="116632"/>
            <a:ext cx="1908000" cy="794743"/>
          </a:xfrm>
          <a:prstGeom prst="rect">
            <a:avLst/>
          </a:prstGeom>
        </p:spPr>
      </p:pic>
      <p:pic>
        <p:nvPicPr>
          <p:cNvPr id="9" name="Bildobjekt 8" descr="Lila_horna.png"/>
          <p:cNvPicPr>
            <a:picLocks noChangeAspect="1"/>
          </p:cNvPicPr>
          <p:nvPr userDrawn="1"/>
        </p:nvPicPr>
        <p:blipFill>
          <a:blip r:embed="rId3" cstate="print"/>
          <a:stretch>
            <a:fillRect/>
          </a:stretch>
        </p:blipFill>
        <p:spPr>
          <a:xfrm>
            <a:off x="5526017" y="3240017"/>
            <a:ext cx="3617983" cy="3617983"/>
          </a:xfrm>
          <a:prstGeom prst="rect">
            <a:avLst/>
          </a:prstGeom>
        </p:spPr>
      </p:pic>
      <p:sp>
        <p:nvSpPr>
          <p:cNvPr id="10" name="Platshållare för bildnummer 5"/>
          <p:cNvSpPr>
            <a:spLocks noGrp="1"/>
          </p:cNvSpPr>
          <p:nvPr>
            <p:ph type="sldNum" sz="quarter" idx="12"/>
          </p:nvPr>
        </p:nvSpPr>
        <p:spPr>
          <a:xfrm>
            <a:off x="2051720" y="6381328"/>
            <a:ext cx="611088"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en-US" sz="800" b="0" kern="0" spc="0" baseline="0" smtClean="0">
                <a:solidFill>
                  <a:schemeClr val="tx1"/>
                </a:solidFill>
                <a:latin typeface="Gill Sans MT"/>
                <a:ea typeface="+mn-ea"/>
                <a:cs typeface="+mn-cs"/>
              </a:defRPr>
            </a:lvl1pPr>
          </a:lstStyle>
          <a:p>
            <a:fld id="{04275948-1123-43F5-90DE-DCE796696476}" type="slidenum">
              <a:rPr lang="sv-SE" smtClean="0"/>
              <a:pPr/>
              <a:t>‹#›</a:t>
            </a:fld>
            <a:endParaRPr lang="sv-SE" dirty="0"/>
          </a:p>
        </p:txBody>
      </p:sp>
      <p:sp>
        <p:nvSpPr>
          <p:cNvPr id="11" name="Platshållare för datum 3"/>
          <p:cNvSpPr>
            <a:spLocks noGrp="1"/>
          </p:cNvSpPr>
          <p:nvPr>
            <p:ph type="dt" sz="half" idx="10"/>
          </p:nvPr>
        </p:nvSpPr>
        <p:spPr>
          <a:xfrm>
            <a:off x="1130400" y="6381328"/>
            <a:ext cx="730424"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sv-SE" sz="800" b="0" kern="0" spc="0" baseline="0" smtClean="0">
                <a:solidFill>
                  <a:schemeClr val="tx1"/>
                </a:solidFill>
                <a:latin typeface="Gill Sans MT"/>
                <a:ea typeface="+mn-ea"/>
                <a:cs typeface="+mn-cs"/>
              </a:defRPr>
            </a:lvl1pPr>
          </a:lstStyle>
          <a:p>
            <a:fld id="{1881F064-68B0-4D0F-806B-6D647070A051}" type="datetime1">
              <a:rPr lang="sv-SE" smtClean="0"/>
              <a:pPr/>
              <a:t>2016-11-10</a:t>
            </a:fld>
            <a:endParaRPr lang="sv-SE" dirty="0"/>
          </a:p>
        </p:txBody>
      </p:sp>
      <p:sp>
        <p:nvSpPr>
          <p:cNvPr id="7" name="Rubrik 1"/>
          <p:cNvSpPr>
            <a:spLocks noGrp="1"/>
          </p:cNvSpPr>
          <p:nvPr>
            <p:ph type="title"/>
          </p:nvPr>
        </p:nvSpPr>
        <p:spPr>
          <a:xfrm>
            <a:off x="726964" y="1925960"/>
            <a:ext cx="7690072" cy="1143000"/>
          </a:xfrm>
        </p:spPr>
        <p:txBody>
          <a:bodyPr>
            <a:normAutofit/>
          </a:bodyPr>
          <a:lstStyle>
            <a:lvl1pPr algn="ctr">
              <a:defRPr sz="3600" baseline="0"/>
            </a:lvl1pPr>
          </a:lstStyle>
          <a:p>
            <a:r>
              <a:rPr lang="sv-SE" noProof="0" smtClean="0"/>
              <a:t>Klicka här för att ändra format</a:t>
            </a:r>
            <a:endParaRPr lang="sv-SE"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Endast rubrik utan kvarnhjul">
    <p:spTree>
      <p:nvGrpSpPr>
        <p:cNvPr id="1" name=""/>
        <p:cNvGrpSpPr/>
        <p:nvPr/>
      </p:nvGrpSpPr>
      <p:grpSpPr>
        <a:xfrm>
          <a:off x="0" y="0"/>
          <a:ext cx="0" cy="0"/>
          <a:chOff x="0" y="0"/>
          <a:chExt cx="0" cy="0"/>
        </a:xfrm>
      </p:grpSpPr>
      <p:sp>
        <p:nvSpPr>
          <p:cNvPr id="2" name="Rubrik 1"/>
          <p:cNvSpPr>
            <a:spLocks noGrp="1"/>
          </p:cNvSpPr>
          <p:nvPr>
            <p:ph type="title"/>
          </p:nvPr>
        </p:nvSpPr>
        <p:spPr>
          <a:xfrm>
            <a:off x="1130400" y="274638"/>
            <a:ext cx="7690072" cy="1130400"/>
          </a:xfrm>
        </p:spPr>
        <p:txBody>
          <a:bodyPr/>
          <a:lstStyle/>
          <a:p>
            <a:r>
              <a:rPr lang="sv-SE" smtClean="0"/>
              <a:t>Klicka här för att ändra format</a:t>
            </a:r>
            <a:endParaRPr lang="en-US" dirty="0"/>
          </a:p>
        </p:txBody>
      </p:sp>
      <p:pic>
        <p:nvPicPr>
          <p:cNvPr id="9" name="Bildobjekt 8" descr="Gron_sidfot.png"/>
          <p:cNvPicPr>
            <a:picLocks noChangeAspect="1"/>
          </p:cNvPicPr>
          <p:nvPr userDrawn="1"/>
        </p:nvPicPr>
        <p:blipFill>
          <a:blip r:embed="rId2" cstate="print"/>
          <a:stretch>
            <a:fillRect/>
          </a:stretch>
        </p:blipFill>
        <p:spPr>
          <a:xfrm>
            <a:off x="7524000" y="6237312"/>
            <a:ext cx="1260000" cy="524233"/>
          </a:xfrm>
          <a:prstGeom prst="rect">
            <a:avLst/>
          </a:prstGeom>
        </p:spPr>
      </p:pic>
      <p:sp>
        <p:nvSpPr>
          <p:cNvPr id="10" name="Platshållare för bildnummer 5"/>
          <p:cNvSpPr>
            <a:spLocks noGrp="1"/>
          </p:cNvSpPr>
          <p:nvPr>
            <p:ph type="sldNum" sz="quarter" idx="12"/>
          </p:nvPr>
        </p:nvSpPr>
        <p:spPr>
          <a:xfrm>
            <a:off x="2051720" y="6381328"/>
            <a:ext cx="611088"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en-US" sz="800" b="0" kern="0" spc="0" baseline="0" smtClean="0">
                <a:solidFill>
                  <a:schemeClr val="tx1"/>
                </a:solidFill>
                <a:latin typeface="Gill Sans MT"/>
                <a:ea typeface="+mn-ea"/>
                <a:cs typeface="+mn-cs"/>
              </a:defRPr>
            </a:lvl1pPr>
          </a:lstStyle>
          <a:p>
            <a:fld id="{04275948-1123-43F5-90DE-DCE796696476}" type="slidenum">
              <a:rPr lang="sv-SE" smtClean="0"/>
              <a:pPr/>
              <a:t>‹#›</a:t>
            </a:fld>
            <a:endParaRPr lang="sv-SE" dirty="0"/>
          </a:p>
        </p:txBody>
      </p:sp>
      <p:sp>
        <p:nvSpPr>
          <p:cNvPr id="6" name="Platshållare för datum 3"/>
          <p:cNvSpPr>
            <a:spLocks noGrp="1"/>
          </p:cNvSpPr>
          <p:nvPr>
            <p:ph type="dt" sz="half" idx="10"/>
          </p:nvPr>
        </p:nvSpPr>
        <p:spPr>
          <a:xfrm>
            <a:off x="1130400" y="6381328"/>
            <a:ext cx="730424"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sv-SE" sz="800" b="0" kern="0" spc="0" baseline="0" smtClean="0">
                <a:solidFill>
                  <a:schemeClr val="tx1"/>
                </a:solidFill>
                <a:latin typeface="Gill Sans MT"/>
                <a:ea typeface="+mn-ea"/>
                <a:cs typeface="+mn-cs"/>
              </a:defRPr>
            </a:lvl1pPr>
          </a:lstStyle>
          <a:p>
            <a:fld id="{1881F064-68B0-4D0F-806B-6D647070A051}" type="datetime1">
              <a:rPr lang="sv-SE" smtClean="0"/>
              <a:pPr/>
              <a:t>2016-11-10</a:t>
            </a:fld>
            <a:endParaRPr lang="sv-S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Avsnittsrubrik med kvarnhjul">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normAutofit/>
          </a:bodyPr>
          <a:lstStyle>
            <a:lvl1pPr algn="l">
              <a:defRPr sz="3250" b="1" cap="all"/>
            </a:lvl1pPr>
          </a:lstStyle>
          <a:p>
            <a:r>
              <a:rPr lang="sv-SE" smtClean="0"/>
              <a:t>Klicka här för att ändra format</a:t>
            </a:r>
            <a:endParaRPr lang="en-US" dirty="0"/>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7" name="Platshållare för datum 3"/>
          <p:cNvSpPr>
            <a:spLocks noGrp="1"/>
          </p:cNvSpPr>
          <p:nvPr>
            <p:ph type="dt" sz="half" idx="10"/>
          </p:nvPr>
        </p:nvSpPr>
        <p:spPr>
          <a:xfrm>
            <a:off x="745232" y="6381328"/>
            <a:ext cx="730424"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sv-SE" sz="800" b="0" kern="0" spc="0" baseline="0" smtClean="0">
                <a:solidFill>
                  <a:schemeClr val="tx1"/>
                </a:solidFill>
                <a:latin typeface="Gill Sans MT"/>
                <a:ea typeface="+mn-ea"/>
                <a:cs typeface="+mn-cs"/>
              </a:defRPr>
            </a:lvl1pPr>
          </a:lstStyle>
          <a:p>
            <a:fld id="{B95ED81E-9016-49F4-820C-D74A308CDA4B}" type="datetime1">
              <a:rPr lang="sv-SE" smtClean="0"/>
              <a:pPr/>
              <a:t>2016-11-10</a:t>
            </a:fld>
            <a:endParaRPr lang="sv-SE" dirty="0"/>
          </a:p>
        </p:txBody>
      </p:sp>
      <p:sp>
        <p:nvSpPr>
          <p:cNvPr id="8" name="Platshållare för bildnummer 5"/>
          <p:cNvSpPr>
            <a:spLocks noGrp="1"/>
          </p:cNvSpPr>
          <p:nvPr>
            <p:ph type="sldNum" sz="quarter" idx="12"/>
          </p:nvPr>
        </p:nvSpPr>
        <p:spPr>
          <a:xfrm>
            <a:off x="1691680" y="6381328"/>
            <a:ext cx="611088"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en-US" sz="800" b="0" kern="0" spc="0" baseline="0" smtClean="0">
                <a:solidFill>
                  <a:schemeClr val="tx1"/>
                </a:solidFill>
                <a:latin typeface="Gill Sans MT"/>
                <a:ea typeface="+mn-ea"/>
                <a:cs typeface="+mn-cs"/>
              </a:defRPr>
            </a:lvl1pPr>
          </a:lstStyle>
          <a:p>
            <a:fld id="{04275948-1123-43F5-90DE-DCE796696476}" type="slidenum">
              <a:rPr lang="sv-SE" smtClean="0"/>
              <a:pPr/>
              <a:t>‹#›</a:t>
            </a:fld>
            <a:endParaRPr lang="sv-SE" dirty="0"/>
          </a:p>
        </p:txBody>
      </p:sp>
      <p:pic>
        <p:nvPicPr>
          <p:cNvPr id="9" name="Bildobjekt 8" descr="Gron_sidfot.png"/>
          <p:cNvPicPr>
            <a:picLocks noChangeAspect="1"/>
          </p:cNvPicPr>
          <p:nvPr userDrawn="1"/>
        </p:nvPicPr>
        <p:blipFill>
          <a:blip r:embed="rId2" cstate="print"/>
          <a:stretch>
            <a:fillRect/>
          </a:stretch>
        </p:blipFill>
        <p:spPr>
          <a:xfrm>
            <a:off x="7524000" y="6237312"/>
            <a:ext cx="1260000" cy="524233"/>
          </a:xfrm>
          <a:prstGeom prst="rect">
            <a:avLst/>
          </a:prstGeom>
        </p:spPr>
      </p:pic>
      <p:pic>
        <p:nvPicPr>
          <p:cNvPr id="10" name="Bildobjekt 9" descr="Gra_horna_svag_gra.png"/>
          <p:cNvPicPr>
            <a:picLocks noChangeAspect="1"/>
          </p:cNvPicPr>
          <p:nvPr userDrawn="1"/>
        </p:nvPicPr>
        <p:blipFill>
          <a:blip r:embed="rId3" cstate="print"/>
          <a:stretch>
            <a:fillRect/>
          </a:stretch>
        </p:blipFill>
        <p:spPr>
          <a:xfrm>
            <a:off x="0" y="0"/>
            <a:ext cx="3617983" cy="3617983"/>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1130400" y="274638"/>
            <a:ext cx="7762080" cy="1143000"/>
          </a:xfrm>
        </p:spPr>
        <p:txBody>
          <a:bodyPr/>
          <a:lstStyle>
            <a:lvl1pPr>
              <a:defRPr baseline="0"/>
            </a:lvl1pPr>
          </a:lstStyle>
          <a:p>
            <a:r>
              <a:rPr lang="sv-SE" smtClean="0"/>
              <a:t>Klicka här för att ändra format</a:t>
            </a:r>
            <a:endParaRPr lang="en-US" dirty="0"/>
          </a:p>
        </p:txBody>
      </p:sp>
      <p:sp>
        <p:nvSpPr>
          <p:cNvPr id="3" name="Platshållare för text 2"/>
          <p:cNvSpPr>
            <a:spLocks noGrp="1"/>
          </p:cNvSpPr>
          <p:nvPr>
            <p:ph type="body" idx="1"/>
          </p:nvPr>
        </p:nvSpPr>
        <p:spPr>
          <a:xfrm>
            <a:off x="1130400" y="1535113"/>
            <a:ext cx="3744000" cy="639762"/>
          </a:xfrm>
        </p:spPr>
        <p:txBody>
          <a:bodyPr anchor="b">
            <a:noAutofit/>
          </a:bodyPr>
          <a:lstStyle>
            <a:lvl1pPr marL="0" indent="0">
              <a:buNone/>
              <a:defRPr sz="20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1130400" y="2174875"/>
            <a:ext cx="3744000" cy="3951288"/>
          </a:xfrm>
        </p:spPr>
        <p:txBody>
          <a:bodyPr/>
          <a:lstStyle>
            <a:lvl1pPr>
              <a:defRPr sz="1800"/>
            </a:lvl1pPr>
            <a:lvl2pPr>
              <a:defRPr sz="1600"/>
            </a:lvl2pPr>
            <a:lvl3pPr>
              <a:defRPr sz="1400"/>
            </a:lvl3pPr>
            <a:lvl4pPr>
              <a:defRPr sz="1400"/>
            </a:lvl4pPr>
            <a:lvl5pPr>
              <a:defRPr sz="14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5" name="Platshållare för text 4"/>
          <p:cNvSpPr>
            <a:spLocks noGrp="1"/>
          </p:cNvSpPr>
          <p:nvPr>
            <p:ph type="body" sz="quarter" idx="3"/>
          </p:nvPr>
        </p:nvSpPr>
        <p:spPr>
          <a:xfrm>
            <a:off x="5148064" y="1556792"/>
            <a:ext cx="3744000"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5148064" y="2204864"/>
            <a:ext cx="3744000" cy="3951288"/>
          </a:xfrm>
        </p:spPr>
        <p:txBody>
          <a:bodyPr/>
          <a:lstStyle>
            <a:lvl1pPr>
              <a:defRPr sz="1800"/>
            </a:lvl1pPr>
            <a:lvl2pPr>
              <a:defRPr sz="1600"/>
            </a:lvl2pPr>
            <a:lvl3pPr>
              <a:defRPr sz="1400"/>
            </a:lvl3pPr>
            <a:lvl4pPr>
              <a:defRPr sz="1400"/>
            </a:lvl4pPr>
            <a:lvl5pPr>
              <a:defRPr sz="14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pic>
        <p:nvPicPr>
          <p:cNvPr id="13" name="Bildobjekt 12" descr="Gron_sidfot.png"/>
          <p:cNvPicPr>
            <a:picLocks noChangeAspect="1"/>
          </p:cNvPicPr>
          <p:nvPr userDrawn="1"/>
        </p:nvPicPr>
        <p:blipFill>
          <a:blip r:embed="rId2" cstate="print"/>
          <a:stretch>
            <a:fillRect/>
          </a:stretch>
        </p:blipFill>
        <p:spPr>
          <a:xfrm>
            <a:off x="7524000" y="6237312"/>
            <a:ext cx="1260000" cy="524233"/>
          </a:xfrm>
          <a:prstGeom prst="rect">
            <a:avLst/>
          </a:prstGeom>
        </p:spPr>
      </p:pic>
      <p:sp>
        <p:nvSpPr>
          <p:cNvPr id="14" name="Platshållare för bildnummer 5"/>
          <p:cNvSpPr>
            <a:spLocks noGrp="1"/>
          </p:cNvSpPr>
          <p:nvPr>
            <p:ph type="sldNum" sz="quarter" idx="12"/>
          </p:nvPr>
        </p:nvSpPr>
        <p:spPr>
          <a:xfrm>
            <a:off x="2051720" y="6381328"/>
            <a:ext cx="611088"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en-US" sz="800" b="0" kern="0" spc="0" baseline="0" smtClean="0">
                <a:solidFill>
                  <a:schemeClr val="tx1"/>
                </a:solidFill>
                <a:latin typeface="Gill Sans MT"/>
                <a:ea typeface="+mn-ea"/>
                <a:cs typeface="+mn-cs"/>
              </a:defRPr>
            </a:lvl1pPr>
          </a:lstStyle>
          <a:p>
            <a:fld id="{04275948-1123-43F5-90DE-DCE796696476}" type="slidenum">
              <a:rPr lang="sv-SE" smtClean="0"/>
              <a:pPr/>
              <a:t>‹#›</a:t>
            </a:fld>
            <a:endParaRPr lang="sv-SE" dirty="0"/>
          </a:p>
        </p:txBody>
      </p:sp>
      <p:sp>
        <p:nvSpPr>
          <p:cNvPr id="10" name="Platshållare för datum 3"/>
          <p:cNvSpPr>
            <a:spLocks noGrp="1"/>
          </p:cNvSpPr>
          <p:nvPr>
            <p:ph type="dt" sz="half" idx="10"/>
          </p:nvPr>
        </p:nvSpPr>
        <p:spPr>
          <a:xfrm>
            <a:off x="1130400" y="6381328"/>
            <a:ext cx="730424"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sv-SE" sz="800" b="0" kern="0" spc="0" baseline="0" smtClean="0">
                <a:solidFill>
                  <a:schemeClr val="tx1"/>
                </a:solidFill>
                <a:latin typeface="Gill Sans MT"/>
                <a:ea typeface="+mn-ea"/>
                <a:cs typeface="+mn-cs"/>
              </a:defRPr>
            </a:lvl1pPr>
          </a:lstStyle>
          <a:p>
            <a:fld id="{1881F064-68B0-4D0F-806B-6D647070A051}" type="datetime1">
              <a:rPr lang="sv-SE" smtClean="0"/>
              <a:pPr/>
              <a:t>2016-11-10</a:t>
            </a:fld>
            <a:endParaRPr lang="sv-SE"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130400" y="273050"/>
            <a:ext cx="3081560" cy="1162050"/>
          </a:xfrm>
        </p:spPr>
        <p:txBody>
          <a:bodyPr anchor="b"/>
          <a:lstStyle>
            <a:lvl1pPr algn="l">
              <a:defRPr sz="2000" b="1" baseline="0"/>
            </a:lvl1pPr>
          </a:lstStyle>
          <a:p>
            <a:r>
              <a:rPr lang="sv-SE" smtClean="0"/>
              <a:t>Klicka här för att ändra format</a:t>
            </a:r>
            <a:endParaRPr lang="en-US" dirty="0"/>
          </a:p>
        </p:txBody>
      </p:sp>
      <p:sp>
        <p:nvSpPr>
          <p:cNvPr id="3" name="Platshållare för innehåll 2"/>
          <p:cNvSpPr>
            <a:spLocks noGrp="1"/>
          </p:cNvSpPr>
          <p:nvPr>
            <p:ph idx="1"/>
          </p:nvPr>
        </p:nvSpPr>
        <p:spPr>
          <a:xfrm>
            <a:off x="4499992" y="273050"/>
            <a:ext cx="4392488" cy="5853113"/>
          </a:xfrm>
        </p:spPr>
        <p:txBody>
          <a:bodyPr/>
          <a:lstStyle>
            <a:lvl1pPr>
              <a:defRPr sz="2800"/>
            </a:lvl1pPr>
            <a:lvl2pPr>
              <a:defRPr sz="2400"/>
            </a:lvl2pPr>
            <a:lvl3pPr>
              <a:defRPr sz="22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Platshållare för text 3"/>
          <p:cNvSpPr>
            <a:spLocks noGrp="1"/>
          </p:cNvSpPr>
          <p:nvPr>
            <p:ph type="body" sz="half" idx="2"/>
          </p:nvPr>
        </p:nvSpPr>
        <p:spPr>
          <a:xfrm>
            <a:off x="1130400" y="1435100"/>
            <a:ext cx="308156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pic>
        <p:nvPicPr>
          <p:cNvPr id="11" name="Bildobjekt 10" descr="Gron_sidfot.png"/>
          <p:cNvPicPr>
            <a:picLocks noChangeAspect="1"/>
          </p:cNvPicPr>
          <p:nvPr userDrawn="1"/>
        </p:nvPicPr>
        <p:blipFill>
          <a:blip r:embed="rId2" cstate="print"/>
          <a:stretch>
            <a:fillRect/>
          </a:stretch>
        </p:blipFill>
        <p:spPr>
          <a:xfrm>
            <a:off x="7524000" y="6237312"/>
            <a:ext cx="1260000" cy="524233"/>
          </a:xfrm>
          <a:prstGeom prst="rect">
            <a:avLst/>
          </a:prstGeom>
        </p:spPr>
      </p:pic>
      <p:sp>
        <p:nvSpPr>
          <p:cNvPr id="8" name="Platshållare för bildnummer 5"/>
          <p:cNvSpPr>
            <a:spLocks noGrp="1"/>
          </p:cNvSpPr>
          <p:nvPr>
            <p:ph type="sldNum" sz="quarter" idx="12"/>
          </p:nvPr>
        </p:nvSpPr>
        <p:spPr>
          <a:xfrm>
            <a:off x="2051720" y="6381328"/>
            <a:ext cx="611088"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en-US" sz="800" b="0" kern="0" spc="0" baseline="0" smtClean="0">
                <a:solidFill>
                  <a:schemeClr val="tx1"/>
                </a:solidFill>
                <a:latin typeface="Gill Sans MT"/>
                <a:ea typeface="+mn-ea"/>
                <a:cs typeface="+mn-cs"/>
              </a:defRPr>
            </a:lvl1pPr>
          </a:lstStyle>
          <a:p>
            <a:fld id="{04275948-1123-43F5-90DE-DCE796696476}" type="slidenum">
              <a:rPr lang="sv-SE" smtClean="0"/>
              <a:pPr/>
              <a:t>‹#›</a:t>
            </a:fld>
            <a:endParaRPr lang="sv-SE" dirty="0"/>
          </a:p>
        </p:txBody>
      </p:sp>
      <p:sp>
        <p:nvSpPr>
          <p:cNvPr id="9" name="Platshållare för datum 3"/>
          <p:cNvSpPr>
            <a:spLocks noGrp="1"/>
          </p:cNvSpPr>
          <p:nvPr>
            <p:ph type="dt" sz="half" idx="10"/>
          </p:nvPr>
        </p:nvSpPr>
        <p:spPr>
          <a:xfrm>
            <a:off x="1130400" y="6381328"/>
            <a:ext cx="730424"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sv-SE" sz="800" b="0" kern="0" spc="0" baseline="0" smtClean="0">
                <a:solidFill>
                  <a:schemeClr val="tx1"/>
                </a:solidFill>
                <a:latin typeface="Gill Sans MT"/>
                <a:ea typeface="+mn-ea"/>
                <a:cs typeface="+mn-cs"/>
              </a:defRPr>
            </a:lvl1pPr>
          </a:lstStyle>
          <a:p>
            <a:fld id="{1881F064-68B0-4D0F-806B-6D647070A051}" type="datetime1">
              <a:rPr lang="sv-SE" smtClean="0"/>
              <a:pPr/>
              <a:t>2016-11-10</a:t>
            </a:fld>
            <a:endParaRPr lang="sv-SE"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835696" y="4797152"/>
            <a:ext cx="5486400" cy="566738"/>
          </a:xfrm>
        </p:spPr>
        <p:txBody>
          <a:bodyPr anchor="b"/>
          <a:lstStyle>
            <a:lvl1pPr algn="l">
              <a:defRPr sz="2000" b="1"/>
            </a:lvl1pPr>
          </a:lstStyle>
          <a:p>
            <a:r>
              <a:rPr lang="sv-SE" noProof="0" smtClean="0"/>
              <a:t>Klicka här för att ändra format</a:t>
            </a:r>
            <a:endParaRPr lang="sv-SE" noProof="0"/>
          </a:p>
        </p:txBody>
      </p:sp>
      <p:sp>
        <p:nvSpPr>
          <p:cNvPr id="3" name="Platshållare för bild 2"/>
          <p:cNvSpPr>
            <a:spLocks noGrp="1"/>
          </p:cNvSpPr>
          <p:nvPr>
            <p:ph type="pic" idx="1"/>
          </p:nvPr>
        </p:nvSpPr>
        <p:spPr>
          <a:xfrm>
            <a:off x="1835696" y="620688"/>
            <a:ext cx="544299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noProof="0" smtClean="0"/>
              <a:t>Klicka på ikonen för att lägga till en bild</a:t>
            </a:r>
            <a:endParaRPr lang="sv-SE" noProof="0"/>
          </a:p>
        </p:txBody>
      </p:sp>
      <p:sp>
        <p:nvSpPr>
          <p:cNvPr id="4" name="Platshållare för text 3"/>
          <p:cNvSpPr>
            <a:spLocks noGrp="1"/>
          </p:cNvSpPr>
          <p:nvPr>
            <p:ph type="body" sz="half" idx="2"/>
          </p:nvPr>
        </p:nvSpPr>
        <p:spPr>
          <a:xfrm>
            <a:off x="1835696" y="5373216"/>
            <a:ext cx="5486400" cy="804862"/>
          </a:xfrm>
        </p:spPr>
        <p:txBody>
          <a:bodyPr/>
          <a:lstStyle>
            <a:lvl1pPr marL="0" indent="0">
              <a:buNone/>
              <a:defRPr sz="1400" spc="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noProof="0" smtClean="0"/>
              <a:t>Klicka här för att ändra format på bakgrundstexten</a:t>
            </a:r>
          </a:p>
        </p:txBody>
      </p:sp>
      <p:pic>
        <p:nvPicPr>
          <p:cNvPr id="10" name="Bildobjekt 9" descr="Gron_sidfot.png"/>
          <p:cNvPicPr>
            <a:picLocks noChangeAspect="1"/>
          </p:cNvPicPr>
          <p:nvPr userDrawn="1"/>
        </p:nvPicPr>
        <p:blipFill>
          <a:blip r:embed="rId2" cstate="print"/>
          <a:stretch>
            <a:fillRect/>
          </a:stretch>
        </p:blipFill>
        <p:spPr>
          <a:xfrm>
            <a:off x="7524000" y="6237312"/>
            <a:ext cx="1260000" cy="524233"/>
          </a:xfrm>
          <a:prstGeom prst="rect">
            <a:avLst/>
          </a:prstGeom>
        </p:spPr>
      </p:pic>
      <p:sp>
        <p:nvSpPr>
          <p:cNvPr id="13" name="Platshållare för bildnummer 5"/>
          <p:cNvSpPr>
            <a:spLocks noGrp="1"/>
          </p:cNvSpPr>
          <p:nvPr>
            <p:ph type="sldNum" sz="quarter" idx="12"/>
          </p:nvPr>
        </p:nvSpPr>
        <p:spPr>
          <a:xfrm>
            <a:off x="2051720" y="6381328"/>
            <a:ext cx="611088"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en-US" sz="800" b="0" kern="0" spc="0" baseline="0" smtClean="0">
                <a:solidFill>
                  <a:schemeClr val="tx1"/>
                </a:solidFill>
                <a:latin typeface="Gill Sans MT"/>
                <a:ea typeface="+mn-ea"/>
                <a:cs typeface="+mn-cs"/>
              </a:defRPr>
            </a:lvl1pPr>
          </a:lstStyle>
          <a:p>
            <a:fld id="{04275948-1123-43F5-90DE-DCE796696476}" type="slidenum">
              <a:rPr lang="sv-SE" smtClean="0"/>
              <a:pPr/>
              <a:t>‹#›</a:t>
            </a:fld>
            <a:endParaRPr lang="sv-SE" dirty="0"/>
          </a:p>
        </p:txBody>
      </p:sp>
      <p:sp>
        <p:nvSpPr>
          <p:cNvPr id="14" name="Platshållare för datum 3"/>
          <p:cNvSpPr>
            <a:spLocks noGrp="1"/>
          </p:cNvSpPr>
          <p:nvPr>
            <p:ph type="dt" sz="half" idx="10"/>
          </p:nvPr>
        </p:nvSpPr>
        <p:spPr>
          <a:xfrm>
            <a:off x="1130400" y="6381328"/>
            <a:ext cx="730424"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sv-SE" sz="800" b="0" kern="0" spc="0" baseline="0" smtClean="0">
                <a:solidFill>
                  <a:schemeClr val="tx1"/>
                </a:solidFill>
                <a:latin typeface="Gill Sans MT"/>
                <a:ea typeface="+mn-ea"/>
                <a:cs typeface="+mn-cs"/>
              </a:defRPr>
            </a:lvl1pPr>
          </a:lstStyle>
          <a:p>
            <a:fld id="{1881F064-68B0-4D0F-806B-6D647070A051}" type="datetime1">
              <a:rPr lang="sv-SE" smtClean="0"/>
              <a:pPr/>
              <a:t>2016-11-10</a:t>
            </a:fld>
            <a:endParaRPr lang="sv-SE"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a:xfrm>
            <a:off x="1130400" y="274638"/>
            <a:ext cx="7762080" cy="1143000"/>
          </a:xfrm>
        </p:spPr>
        <p:txBody>
          <a:bodyPr/>
          <a:lstStyle/>
          <a:p>
            <a:r>
              <a:rPr lang="sv-SE" smtClean="0"/>
              <a:t>Klicka här för att ändra format</a:t>
            </a:r>
            <a:endParaRPr lang="en-US"/>
          </a:p>
        </p:txBody>
      </p:sp>
      <p:sp>
        <p:nvSpPr>
          <p:cNvPr id="3" name="Platshållare för lodrät text 2"/>
          <p:cNvSpPr>
            <a:spLocks noGrp="1"/>
          </p:cNvSpPr>
          <p:nvPr>
            <p:ph type="body" orient="vert" idx="1"/>
          </p:nvPr>
        </p:nvSpPr>
        <p:spPr>
          <a:xfrm>
            <a:off x="1130400" y="1600200"/>
            <a:ext cx="7762080" cy="4525963"/>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pic>
        <p:nvPicPr>
          <p:cNvPr id="10" name="Bildobjekt 9" descr="Gron_sidfot.png"/>
          <p:cNvPicPr>
            <a:picLocks noChangeAspect="1"/>
          </p:cNvPicPr>
          <p:nvPr userDrawn="1"/>
        </p:nvPicPr>
        <p:blipFill>
          <a:blip r:embed="rId2" cstate="print"/>
          <a:stretch>
            <a:fillRect/>
          </a:stretch>
        </p:blipFill>
        <p:spPr>
          <a:xfrm>
            <a:off x="7524000" y="6237312"/>
            <a:ext cx="1260000" cy="524233"/>
          </a:xfrm>
          <a:prstGeom prst="rect">
            <a:avLst/>
          </a:prstGeom>
        </p:spPr>
      </p:pic>
      <p:sp>
        <p:nvSpPr>
          <p:cNvPr id="7" name="Platshållare för bildnummer 5"/>
          <p:cNvSpPr>
            <a:spLocks noGrp="1"/>
          </p:cNvSpPr>
          <p:nvPr>
            <p:ph type="sldNum" sz="quarter" idx="12"/>
          </p:nvPr>
        </p:nvSpPr>
        <p:spPr>
          <a:xfrm>
            <a:off x="2051720" y="6381328"/>
            <a:ext cx="611088"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en-US" sz="800" b="0" kern="0" spc="0" baseline="0" smtClean="0">
                <a:solidFill>
                  <a:schemeClr val="tx1"/>
                </a:solidFill>
                <a:latin typeface="Gill Sans MT"/>
                <a:ea typeface="+mn-ea"/>
                <a:cs typeface="+mn-cs"/>
              </a:defRPr>
            </a:lvl1pPr>
          </a:lstStyle>
          <a:p>
            <a:fld id="{04275948-1123-43F5-90DE-DCE796696476}" type="slidenum">
              <a:rPr lang="sv-SE" smtClean="0"/>
              <a:pPr/>
              <a:t>‹#›</a:t>
            </a:fld>
            <a:endParaRPr lang="sv-SE" dirty="0"/>
          </a:p>
        </p:txBody>
      </p:sp>
      <p:sp>
        <p:nvSpPr>
          <p:cNvPr id="8" name="Platshållare för datum 3"/>
          <p:cNvSpPr>
            <a:spLocks noGrp="1"/>
          </p:cNvSpPr>
          <p:nvPr>
            <p:ph type="dt" sz="half" idx="10"/>
          </p:nvPr>
        </p:nvSpPr>
        <p:spPr>
          <a:xfrm>
            <a:off x="1130400" y="6381328"/>
            <a:ext cx="730424"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sv-SE" sz="800" b="0" kern="0" spc="0" baseline="0" smtClean="0">
                <a:solidFill>
                  <a:schemeClr val="tx1"/>
                </a:solidFill>
                <a:latin typeface="Gill Sans MT"/>
                <a:ea typeface="+mn-ea"/>
                <a:cs typeface="+mn-cs"/>
              </a:defRPr>
            </a:lvl1pPr>
          </a:lstStyle>
          <a:p>
            <a:fld id="{1881F064-68B0-4D0F-806B-6D647070A051}" type="datetime1">
              <a:rPr lang="sv-SE" smtClean="0"/>
              <a:pPr/>
              <a:t>2016-11-10</a:t>
            </a:fld>
            <a:endParaRPr lang="sv-SE"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smtClean="0"/>
              <a:t>Klicka här för att ändra format</a:t>
            </a:r>
            <a:endParaRPr lang="en-US" dirty="0"/>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pic>
        <p:nvPicPr>
          <p:cNvPr id="9" name="Bildobjekt 8" descr="Gron_sidfot.png"/>
          <p:cNvPicPr>
            <a:picLocks noChangeAspect="1"/>
          </p:cNvPicPr>
          <p:nvPr userDrawn="1"/>
        </p:nvPicPr>
        <p:blipFill>
          <a:blip r:embed="rId2" cstate="print"/>
          <a:stretch>
            <a:fillRect/>
          </a:stretch>
        </p:blipFill>
        <p:spPr>
          <a:xfrm>
            <a:off x="7524000" y="6237312"/>
            <a:ext cx="1260000" cy="524233"/>
          </a:xfrm>
          <a:prstGeom prst="rect">
            <a:avLst/>
          </a:prstGeom>
        </p:spPr>
      </p:pic>
      <p:sp>
        <p:nvSpPr>
          <p:cNvPr id="10" name="Platshållare för bildnummer 5"/>
          <p:cNvSpPr>
            <a:spLocks noGrp="1"/>
          </p:cNvSpPr>
          <p:nvPr>
            <p:ph type="sldNum" sz="quarter" idx="12"/>
          </p:nvPr>
        </p:nvSpPr>
        <p:spPr>
          <a:xfrm>
            <a:off x="2051720" y="6381328"/>
            <a:ext cx="611088"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en-US" sz="800" b="0" kern="0" spc="0" baseline="0" smtClean="0">
                <a:solidFill>
                  <a:schemeClr val="tx1"/>
                </a:solidFill>
                <a:latin typeface="Gill Sans MT"/>
                <a:ea typeface="+mn-ea"/>
                <a:cs typeface="+mn-cs"/>
              </a:defRPr>
            </a:lvl1pPr>
          </a:lstStyle>
          <a:p>
            <a:fld id="{04275948-1123-43F5-90DE-DCE796696476}" type="slidenum">
              <a:rPr lang="sv-SE" smtClean="0"/>
              <a:pPr/>
              <a:t>‹#›</a:t>
            </a:fld>
            <a:endParaRPr lang="sv-SE" dirty="0"/>
          </a:p>
        </p:txBody>
      </p:sp>
      <p:sp>
        <p:nvSpPr>
          <p:cNvPr id="11" name="Platshållare för datum 3"/>
          <p:cNvSpPr>
            <a:spLocks noGrp="1"/>
          </p:cNvSpPr>
          <p:nvPr>
            <p:ph type="dt" sz="half" idx="10"/>
          </p:nvPr>
        </p:nvSpPr>
        <p:spPr>
          <a:xfrm>
            <a:off x="1130400" y="6381328"/>
            <a:ext cx="730424"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sv-SE" sz="800" b="0" kern="0" spc="0" baseline="0" smtClean="0">
                <a:solidFill>
                  <a:schemeClr val="tx1"/>
                </a:solidFill>
                <a:latin typeface="Gill Sans MT"/>
                <a:ea typeface="+mn-ea"/>
                <a:cs typeface="+mn-cs"/>
              </a:defRPr>
            </a:lvl1pPr>
          </a:lstStyle>
          <a:p>
            <a:fld id="{1881F064-68B0-4D0F-806B-6D647070A051}" type="datetime1">
              <a:rPr lang="sv-SE" smtClean="0"/>
              <a:pPr/>
              <a:t>2016-11-10</a:t>
            </a:fld>
            <a:endParaRPr lang="sv-SE"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Endast rubrik">
    <p:spTree>
      <p:nvGrpSpPr>
        <p:cNvPr id="1" name=""/>
        <p:cNvGrpSpPr/>
        <p:nvPr/>
      </p:nvGrpSpPr>
      <p:grpSpPr>
        <a:xfrm>
          <a:off x="0" y="0"/>
          <a:ext cx="0" cy="0"/>
          <a:chOff x="0" y="0"/>
          <a:chExt cx="0" cy="0"/>
        </a:xfrm>
      </p:grpSpPr>
      <p:sp>
        <p:nvSpPr>
          <p:cNvPr id="7" name="Rubrik 6"/>
          <p:cNvSpPr>
            <a:spLocks noGrp="1"/>
          </p:cNvSpPr>
          <p:nvPr>
            <p:ph type="title"/>
          </p:nvPr>
        </p:nvSpPr>
        <p:spPr/>
        <p:txBody>
          <a:bodyPr/>
          <a:lstStyle/>
          <a:p>
            <a:r>
              <a:rPr lang="sv-SE" smtClean="0"/>
              <a:t>Klicka här för att ändra format</a:t>
            </a:r>
            <a:endParaRPr lang="sv-SE" dirty="0"/>
          </a:p>
        </p:txBody>
      </p:sp>
      <p:sp>
        <p:nvSpPr>
          <p:cNvPr id="3" name="Platshållare för datum 1"/>
          <p:cNvSpPr>
            <a:spLocks noGrp="1"/>
          </p:cNvSpPr>
          <p:nvPr>
            <p:ph type="dt" sz="half" idx="10"/>
          </p:nvPr>
        </p:nvSpPr>
        <p:spPr/>
        <p:txBody>
          <a:bodyPr/>
          <a:lstStyle>
            <a:lvl1pPr>
              <a:defRPr/>
            </a:lvl1pPr>
          </a:lstStyle>
          <a:p>
            <a:pPr>
              <a:defRPr/>
            </a:pPr>
            <a:fld id="{8A4115BC-C940-0641-BD49-1E0F7F1C661E}" type="datetime1">
              <a:rPr lang="sv-SE"/>
              <a:pPr>
                <a:defRPr/>
              </a:pPr>
              <a:t>2016-11-10</a:t>
            </a:fld>
            <a:endParaRPr lang="sv-SE" dirty="0"/>
          </a:p>
        </p:txBody>
      </p:sp>
      <p:sp>
        <p:nvSpPr>
          <p:cNvPr id="4" name="Platshållare för bildnummer 2"/>
          <p:cNvSpPr>
            <a:spLocks noGrp="1"/>
          </p:cNvSpPr>
          <p:nvPr>
            <p:ph type="sldNum" sz="quarter" idx="11"/>
          </p:nvPr>
        </p:nvSpPr>
        <p:spPr/>
        <p:txBody>
          <a:bodyPr/>
          <a:lstStyle>
            <a:lvl1pPr>
              <a:defRPr/>
            </a:lvl1pPr>
          </a:lstStyle>
          <a:p>
            <a:pPr>
              <a:defRPr/>
            </a:pPr>
            <a:r>
              <a:rPr lang="sv-SE"/>
              <a:t>Sid </a:t>
            </a:r>
            <a:fld id="{EE3FB197-FAE7-094E-9DB8-5F1170B0D7FE}" type="slidenum">
              <a:rPr lang="sv-SE"/>
              <a:pPr>
                <a:defRPr/>
              </a:pPr>
              <a:t>‹#›</a:t>
            </a:fld>
            <a:endParaRPr lang="sv-SE"/>
          </a:p>
        </p:txBody>
      </p:sp>
      <p:sp>
        <p:nvSpPr>
          <p:cNvPr id="5" name="Platshållare för sidfot 2"/>
          <p:cNvSpPr>
            <a:spLocks noGrp="1"/>
          </p:cNvSpPr>
          <p:nvPr>
            <p:ph type="ftr" sz="quarter" idx="12"/>
          </p:nvPr>
        </p:nvSpPr>
        <p:spPr>
          <a:xfrm>
            <a:off x="3124200" y="6356352"/>
            <a:ext cx="2895600" cy="365125"/>
          </a:xfrm>
          <a:prstGeom prst="rect">
            <a:avLst/>
          </a:prstGeom>
        </p:spPr>
        <p:txBody>
          <a:bodyPr/>
          <a:lstStyle>
            <a:lvl1pPr>
              <a:defRPr/>
            </a:lvl1pPr>
          </a:lstStyle>
          <a:p>
            <a:pPr>
              <a:defRPr/>
            </a:pPr>
            <a:endParaRPr lang="sv-SE"/>
          </a:p>
        </p:txBody>
      </p:sp>
    </p:spTree>
    <p:extLst>
      <p:ext uri="{BB962C8B-B14F-4D97-AF65-F5344CB8AC3E}">
        <p14:creationId xmlns:p14="http://schemas.microsoft.com/office/powerpoint/2010/main" val="641401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med kvarnhjul">
    <p:spTree>
      <p:nvGrpSpPr>
        <p:cNvPr id="1" name=""/>
        <p:cNvGrpSpPr/>
        <p:nvPr/>
      </p:nvGrpSpPr>
      <p:grpSpPr>
        <a:xfrm>
          <a:off x="0" y="0"/>
          <a:ext cx="0" cy="0"/>
          <a:chOff x="0" y="0"/>
          <a:chExt cx="0" cy="0"/>
        </a:xfrm>
      </p:grpSpPr>
      <p:sp>
        <p:nvSpPr>
          <p:cNvPr id="2" name="Rubrik 1"/>
          <p:cNvSpPr>
            <a:spLocks noGrp="1"/>
          </p:cNvSpPr>
          <p:nvPr>
            <p:ph type="title"/>
          </p:nvPr>
        </p:nvSpPr>
        <p:spPr>
          <a:xfrm>
            <a:off x="1130400" y="274638"/>
            <a:ext cx="7762080" cy="1143000"/>
          </a:xfrm>
        </p:spPr>
        <p:txBody>
          <a:bodyPr/>
          <a:lstStyle>
            <a:lvl1pPr algn="l">
              <a:defRPr/>
            </a:lvl1pPr>
          </a:lstStyle>
          <a:p>
            <a:r>
              <a:rPr lang="sv-SE" noProof="0" smtClean="0"/>
              <a:t>Klicka här för att ändra format</a:t>
            </a:r>
            <a:endParaRPr lang="sv-SE" noProof="0"/>
          </a:p>
        </p:txBody>
      </p:sp>
      <p:sp>
        <p:nvSpPr>
          <p:cNvPr id="3" name="Platshållare för innehåll 2"/>
          <p:cNvSpPr>
            <a:spLocks noGrp="1"/>
          </p:cNvSpPr>
          <p:nvPr>
            <p:ph idx="1"/>
          </p:nvPr>
        </p:nvSpPr>
        <p:spPr>
          <a:xfrm>
            <a:off x="1130400" y="1600200"/>
            <a:ext cx="7762080" cy="4525963"/>
          </a:xfrm>
        </p:spPr>
        <p:txBody>
          <a:bodyPr/>
          <a:lstStyle>
            <a:lvl1pPr>
              <a:defRPr baseline="0"/>
            </a:lvl1pPr>
            <a:lvl2pPr>
              <a:defRPr baseline="0"/>
            </a:lvl2pPr>
            <a:lvl3pPr>
              <a:defRPr baseline="0"/>
            </a:lvl3pPr>
            <a:lvl4pPr>
              <a:defRPr baseline="0"/>
            </a:lvl4pPr>
            <a:lvl5pPr>
              <a:defRPr baseline="0"/>
            </a:lvl5p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sv-SE" noProof="0"/>
          </a:p>
        </p:txBody>
      </p:sp>
      <p:sp>
        <p:nvSpPr>
          <p:cNvPr id="7" name="Platshållare för datum 3"/>
          <p:cNvSpPr>
            <a:spLocks noGrp="1"/>
          </p:cNvSpPr>
          <p:nvPr>
            <p:ph type="dt" sz="half" idx="10"/>
          </p:nvPr>
        </p:nvSpPr>
        <p:spPr>
          <a:xfrm>
            <a:off x="1130400" y="6381328"/>
            <a:ext cx="730424"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sv-SE" sz="800" b="0" kern="0" spc="0" baseline="0" smtClean="0">
                <a:solidFill>
                  <a:schemeClr val="tx1"/>
                </a:solidFill>
                <a:latin typeface="Gill Sans MT"/>
                <a:ea typeface="+mn-ea"/>
                <a:cs typeface="+mn-cs"/>
              </a:defRPr>
            </a:lvl1pPr>
          </a:lstStyle>
          <a:p>
            <a:fld id="{1881F064-68B0-4D0F-806B-6D647070A051}" type="datetime1">
              <a:rPr lang="sv-SE" smtClean="0"/>
              <a:pPr/>
              <a:t>2016-11-10</a:t>
            </a:fld>
            <a:endParaRPr lang="sv-SE" dirty="0"/>
          </a:p>
        </p:txBody>
      </p:sp>
      <p:sp>
        <p:nvSpPr>
          <p:cNvPr id="8" name="Platshållare för bildnummer 5"/>
          <p:cNvSpPr>
            <a:spLocks noGrp="1"/>
          </p:cNvSpPr>
          <p:nvPr>
            <p:ph type="sldNum" sz="quarter" idx="12"/>
          </p:nvPr>
        </p:nvSpPr>
        <p:spPr>
          <a:xfrm>
            <a:off x="2051720" y="6381328"/>
            <a:ext cx="611088"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en-US" sz="800" b="0" kern="0" spc="0" baseline="0" smtClean="0">
                <a:solidFill>
                  <a:schemeClr val="tx1"/>
                </a:solidFill>
                <a:latin typeface="Gill Sans MT"/>
                <a:ea typeface="+mn-ea"/>
                <a:cs typeface="+mn-cs"/>
              </a:defRPr>
            </a:lvl1pPr>
          </a:lstStyle>
          <a:p>
            <a:fld id="{04275948-1123-43F5-90DE-DCE796696476}" type="slidenum">
              <a:rPr lang="sv-SE" smtClean="0"/>
              <a:pPr/>
              <a:t>‹#›</a:t>
            </a:fld>
            <a:endParaRPr lang="sv-SE" dirty="0"/>
          </a:p>
        </p:txBody>
      </p:sp>
      <p:pic>
        <p:nvPicPr>
          <p:cNvPr id="10" name="Bildobjekt 9" descr="Gron_sidfot.png"/>
          <p:cNvPicPr>
            <a:picLocks noChangeAspect="1"/>
          </p:cNvPicPr>
          <p:nvPr userDrawn="1"/>
        </p:nvPicPr>
        <p:blipFill>
          <a:blip r:embed="rId2" cstate="print"/>
          <a:stretch>
            <a:fillRect/>
          </a:stretch>
        </p:blipFill>
        <p:spPr>
          <a:xfrm>
            <a:off x="7524000" y="6237312"/>
            <a:ext cx="1260000" cy="524233"/>
          </a:xfrm>
          <a:prstGeom prst="rect">
            <a:avLst/>
          </a:prstGeom>
        </p:spPr>
      </p:pic>
      <p:pic>
        <p:nvPicPr>
          <p:cNvPr id="9" name="Bildobjekt 8" descr="Gra_horna_svag_gra.png"/>
          <p:cNvPicPr>
            <a:picLocks noChangeAspect="1"/>
          </p:cNvPicPr>
          <p:nvPr userDrawn="1"/>
        </p:nvPicPr>
        <p:blipFill>
          <a:blip r:embed="rId3" cstate="print"/>
          <a:stretch>
            <a:fillRect/>
          </a:stretch>
        </p:blipFill>
        <p:spPr>
          <a:xfrm>
            <a:off x="0" y="0"/>
            <a:ext cx="3617983" cy="361798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Rubrik och innehåll utan kvarnhjul">
    <p:spTree>
      <p:nvGrpSpPr>
        <p:cNvPr id="1" name=""/>
        <p:cNvGrpSpPr/>
        <p:nvPr/>
      </p:nvGrpSpPr>
      <p:grpSpPr>
        <a:xfrm>
          <a:off x="0" y="0"/>
          <a:ext cx="0" cy="0"/>
          <a:chOff x="0" y="0"/>
          <a:chExt cx="0" cy="0"/>
        </a:xfrm>
      </p:grpSpPr>
      <p:sp>
        <p:nvSpPr>
          <p:cNvPr id="2" name="Rubrik 1"/>
          <p:cNvSpPr>
            <a:spLocks noGrp="1"/>
          </p:cNvSpPr>
          <p:nvPr>
            <p:ph type="title"/>
          </p:nvPr>
        </p:nvSpPr>
        <p:spPr>
          <a:xfrm>
            <a:off x="1130400" y="274638"/>
            <a:ext cx="7762080" cy="1143000"/>
          </a:xfrm>
        </p:spPr>
        <p:txBody>
          <a:bodyPr/>
          <a:lstStyle>
            <a:lvl1pPr algn="l">
              <a:defRPr baseline="0"/>
            </a:lvl1pPr>
          </a:lstStyle>
          <a:p>
            <a:r>
              <a:rPr lang="sv-SE" noProof="0" smtClean="0"/>
              <a:t>Klicka här för att ändra format</a:t>
            </a:r>
            <a:endParaRPr lang="sv-SE" noProof="0"/>
          </a:p>
        </p:txBody>
      </p:sp>
      <p:sp>
        <p:nvSpPr>
          <p:cNvPr id="3" name="Platshållare för innehåll 2"/>
          <p:cNvSpPr>
            <a:spLocks noGrp="1"/>
          </p:cNvSpPr>
          <p:nvPr>
            <p:ph idx="1"/>
          </p:nvPr>
        </p:nvSpPr>
        <p:spPr>
          <a:xfrm>
            <a:off x="1130400" y="1600200"/>
            <a:ext cx="7762080" cy="4525963"/>
          </a:xfrm>
        </p:spPr>
        <p:txBody>
          <a:bodyPr/>
          <a:lstStyle>
            <a:lvl1pPr>
              <a:defRPr baseline="0"/>
            </a:lvl1pPr>
            <a:lvl2pPr>
              <a:defRPr baseline="0"/>
            </a:lvl2pPr>
            <a:lvl3pPr>
              <a:defRPr baseline="0"/>
            </a:lvl3pPr>
            <a:lvl4pPr>
              <a:defRPr baseline="0"/>
            </a:lvl4pPr>
            <a:lvl5pPr>
              <a:defRPr baseline="0"/>
            </a:lvl5p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sv-SE" noProof="0" dirty="0"/>
          </a:p>
        </p:txBody>
      </p:sp>
      <p:pic>
        <p:nvPicPr>
          <p:cNvPr id="9" name="Bildobjekt 8" descr="Gron_sidfot.png"/>
          <p:cNvPicPr>
            <a:picLocks noChangeAspect="1"/>
          </p:cNvPicPr>
          <p:nvPr userDrawn="1"/>
        </p:nvPicPr>
        <p:blipFill>
          <a:blip r:embed="rId2" cstate="print"/>
          <a:stretch>
            <a:fillRect/>
          </a:stretch>
        </p:blipFill>
        <p:spPr>
          <a:xfrm>
            <a:off x="7524000" y="6237312"/>
            <a:ext cx="1260000" cy="524233"/>
          </a:xfrm>
          <a:prstGeom prst="rect">
            <a:avLst/>
          </a:prstGeom>
        </p:spPr>
      </p:pic>
      <p:sp>
        <p:nvSpPr>
          <p:cNvPr id="11" name="Platshållare för bildnummer 5"/>
          <p:cNvSpPr>
            <a:spLocks noGrp="1"/>
          </p:cNvSpPr>
          <p:nvPr>
            <p:ph type="sldNum" sz="quarter" idx="12"/>
          </p:nvPr>
        </p:nvSpPr>
        <p:spPr>
          <a:xfrm>
            <a:off x="2051720" y="6381328"/>
            <a:ext cx="611088"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en-US" sz="800" b="0" kern="0" spc="0" baseline="0" smtClean="0">
                <a:solidFill>
                  <a:schemeClr val="tx1"/>
                </a:solidFill>
                <a:latin typeface="Gill Sans MT"/>
                <a:ea typeface="+mn-ea"/>
                <a:cs typeface="+mn-cs"/>
              </a:defRPr>
            </a:lvl1pPr>
          </a:lstStyle>
          <a:p>
            <a:fld id="{04275948-1123-43F5-90DE-DCE796696476}" type="slidenum">
              <a:rPr lang="sv-SE" smtClean="0"/>
              <a:pPr/>
              <a:t>‹#›</a:t>
            </a:fld>
            <a:endParaRPr lang="sv-SE" dirty="0"/>
          </a:p>
        </p:txBody>
      </p:sp>
      <p:sp>
        <p:nvSpPr>
          <p:cNvPr id="7" name="Platshållare för datum 3"/>
          <p:cNvSpPr>
            <a:spLocks noGrp="1"/>
          </p:cNvSpPr>
          <p:nvPr>
            <p:ph type="dt" sz="half" idx="10"/>
          </p:nvPr>
        </p:nvSpPr>
        <p:spPr>
          <a:xfrm>
            <a:off x="1130400" y="6381328"/>
            <a:ext cx="730424"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sv-SE" sz="800" b="0" kern="0" spc="0" baseline="0" smtClean="0">
                <a:solidFill>
                  <a:schemeClr val="tx1"/>
                </a:solidFill>
                <a:latin typeface="Gill Sans MT"/>
                <a:ea typeface="+mn-ea"/>
                <a:cs typeface="+mn-cs"/>
              </a:defRPr>
            </a:lvl1pPr>
          </a:lstStyle>
          <a:p>
            <a:fld id="{1881F064-68B0-4D0F-806B-6D647070A051}" type="datetime1">
              <a:rPr lang="sv-SE" smtClean="0"/>
              <a:pPr/>
              <a:t>2016-11-10</a:t>
            </a:fld>
            <a:endParaRPr lang="sv-S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med kvarnhjul">
    <p:spTree>
      <p:nvGrpSpPr>
        <p:cNvPr id="1" name=""/>
        <p:cNvGrpSpPr/>
        <p:nvPr/>
      </p:nvGrpSpPr>
      <p:grpSpPr>
        <a:xfrm>
          <a:off x="0" y="0"/>
          <a:ext cx="0" cy="0"/>
          <a:chOff x="0" y="0"/>
          <a:chExt cx="0" cy="0"/>
        </a:xfrm>
      </p:grpSpPr>
      <p:sp>
        <p:nvSpPr>
          <p:cNvPr id="2" name="Rubrik 1"/>
          <p:cNvSpPr>
            <a:spLocks noGrp="1"/>
          </p:cNvSpPr>
          <p:nvPr>
            <p:ph type="title"/>
          </p:nvPr>
        </p:nvSpPr>
        <p:spPr>
          <a:xfrm>
            <a:off x="1130400" y="274638"/>
            <a:ext cx="7768800" cy="1143000"/>
          </a:xfrm>
        </p:spPr>
        <p:txBody>
          <a:bodyPr/>
          <a:lstStyle/>
          <a:p>
            <a:r>
              <a:rPr lang="sv-SE" noProof="0" smtClean="0"/>
              <a:t>Klicka här för att ändra format</a:t>
            </a:r>
            <a:endParaRPr lang="sv-SE" noProof="0"/>
          </a:p>
        </p:txBody>
      </p:sp>
      <p:sp>
        <p:nvSpPr>
          <p:cNvPr id="3" name="Platshållare för innehåll 2"/>
          <p:cNvSpPr>
            <a:spLocks noGrp="1"/>
          </p:cNvSpPr>
          <p:nvPr>
            <p:ph sz="half" idx="1"/>
          </p:nvPr>
        </p:nvSpPr>
        <p:spPr>
          <a:xfrm>
            <a:off x="1130400" y="1600200"/>
            <a:ext cx="3744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sv-SE" noProof="0"/>
          </a:p>
        </p:txBody>
      </p:sp>
      <p:sp>
        <p:nvSpPr>
          <p:cNvPr id="4" name="Platshållare för innehåll 3"/>
          <p:cNvSpPr>
            <a:spLocks noGrp="1"/>
          </p:cNvSpPr>
          <p:nvPr>
            <p:ph sz="half" idx="2"/>
          </p:nvPr>
        </p:nvSpPr>
        <p:spPr>
          <a:xfrm>
            <a:off x="5148064" y="1628800"/>
            <a:ext cx="3744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sv-SE" noProof="0"/>
          </a:p>
        </p:txBody>
      </p:sp>
      <p:pic>
        <p:nvPicPr>
          <p:cNvPr id="12" name="Bildobjekt 11" descr="Gron_sidfot.png"/>
          <p:cNvPicPr>
            <a:picLocks noChangeAspect="1"/>
          </p:cNvPicPr>
          <p:nvPr userDrawn="1"/>
        </p:nvPicPr>
        <p:blipFill>
          <a:blip r:embed="rId2" cstate="print"/>
          <a:stretch>
            <a:fillRect/>
          </a:stretch>
        </p:blipFill>
        <p:spPr>
          <a:xfrm>
            <a:off x="7524000" y="6237312"/>
            <a:ext cx="1260000" cy="524233"/>
          </a:xfrm>
          <a:prstGeom prst="rect">
            <a:avLst/>
          </a:prstGeom>
        </p:spPr>
      </p:pic>
      <p:sp>
        <p:nvSpPr>
          <p:cNvPr id="13" name="Platshållare för bildnummer 5"/>
          <p:cNvSpPr>
            <a:spLocks noGrp="1"/>
          </p:cNvSpPr>
          <p:nvPr>
            <p:ph type="sldNum" sz="quarter" idx="12"/>
          </p:nvPr>
        </p:nvSpPr>
        <p:spPr>
          <a:xfrm>
            <a:off x="2051720" y="6381328"/>
            <a:ext cx="611088"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en-US" sz="800" b="0" kern="0" spc="0" baseline="0" smtClean="0">
                <a:solidFill>
                  <a:schemeClr val="tx1"/>
                </a:solidFill>
                <a:latin typeface="Gill Sans MT"/>
                <a:ea typeface="+mn-ea"/>
                <a:cs typeface="+mn-cs"/>
              </a:defRPr>
            </a:lvl1pPr>
          </a:lstStyle>
          <a:p>
            <a:fld id="{04275948-1123-43F5-90DE-DCE796696476}" type="slidenum">
              <a:rPr lang="sv-SE" smtClean="0"/>
              <a:pPr/>
              <a:t>‹#›</a:t>
            </a:fld>
            <a:endParaRPr lang="sv-SE" dirty="0"/>
          </a:p>
        </p:txBody>
      </p:sp>
      <p:pic>
        <p:nvPicPr>
          <p:cNvPr id="14" name="Bildobjekt 13" descr="Gra_horna_svag_gra.png"/>
          <p:cNvPicPr>
            <a:picLocks noChangeAspect="1"/>
          </p:cNvPicPr>
          <p:nvPr userDrawn="1"/>
        </p:nvPicPr>
        <p:blipFill>
          <a:blip r:embed="rId3" cstate="print"/>
          <a:stretch>
            <a:fillRect/>
          </a:stretch>
        </p:blipFill>
        <p:spPr>
          <a:xfrm>
            <a:off x="0" y="0"/>
            <a:ext cx="3617983" cy="3617983"/>
          </a:xfrm>
          <a:prstGeom prst="rect">
            <a:avLst/>
          </a:prstGeom>
        </p:spPr>
      </p:pic>
      <p:sp>
        <p:nvSpPr>
          <p:cNvPr id="11" name="Platshållare för datum 3"/>
          <p:cNvSpPr>
            <a:spLocks noGrp="1"/>
          </p:cNvSpPr>
          <p:nvPr>
            <p:ph type="dt" sz="half" idx="10"/>
          </p:nvPr>
        </p:nvSpPr>
        <p:spPr>
          <a:xfrm>
            <a:off x="1130400" y="6381328"/>
            <a:ext cx="730424"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sv-SE" sz="800" b="0" kern="0" spc="0" baseline="0" smtClean="0">
                <a:solidFill>
                  <a:schemeClr val="tx1"/>
                </a:solidFill>
                <a:latin typeface="Gill Sans MT"/>
                <a:ea typeface="+mn-ea"/>
                <a:cs typeface="+mn-cs"/>
              </a:defRPr>
            </a:lvl1pPr>
          </a:lstStyle>
          <a:p>
            <a:fld id="{1881F064-68B0-4D0F-806B-6D647070A051}" type="datetime1">
              <a:rPr lang="sv-SE" smtClean="0"/>
              <a:pPr/>
              <a:t>2016-11-10</a:t>
            </a:fld>
            <a:endParaRPr lang="sv-S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vå innehållsdelar utan kvarnhjul">
    <p:spTree>
      <p:nvGrpSpPr>
        <p:cNvPr id="1" name=""/>
        <p:cNvGrpSpPr/>
        <p:nvPr/>
      </p:nvGrpSpPr>
      <p:grpSpPr>
        <a:xfrm>
          <a:off x="0" y="0"/>
          <a:ext cx="0" cy="0"/>
          <a:chOff x="0" y="0"/>
          <a:chExt cx="0" cy="0"/>
        </a:xfrm>
      </p:grpSpPr>
      <p:sp>
        <p:nvSpPr>
          <p:cNvPr id="2" name="Rubrik 1"/>
          <p:cNvSpPr>
            <a:spLocks noGrp="1"/>
          </p:cNvSpPr>
          <p:nvPr>
            <p:ph type="title"/>
          </p:nvPr>
        </p:nvSpPr>
        <p:spPr>
          <a:xfrm>
            <a:off x="1130400" y="274638"/>
            <a:ext cx="7768800" cy="1143000"/>
          </a:xfrm>
        </p:spPr>
        <p:txBody>
          <a:bodyPr/>
          <a:lstStyle/>
          <a:p>
            <a:r>
              <a:rPr lang="sv-SE" noProof="0" smtClean="0"/>
              <a:t>Klicka här för att ändra format</a:t>
            </a:r>
            <a:endParaRPr lang="sv-SE" noProof="0"/>
          </a:p>
        </p:txBody>
      </p:sp>
      <p:sp>
        <p:nvSpPr>
          <p:cNvPr id="3" name="Platshållare för innehåll 2"/>
          <p:cNvSpPr>
            <a:spLocks noGrp="1"/>
          </p:cNvSpPr>
          <p:nvPr>
            <p:ph sz="half" idx="1"/>
          </p:nvPr>
        </p:nvSpPr>
        <p:spPr>
          <a:xfrm>
            <a:off x="1130400" y="1600200"/>
            <a:ext cx="3744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sv-SE" noProof="0"/>
          </a:p>
        </p:txBody>
      </p:sp>
      <p:sp>
        <p:nvSpPr>
          <p:cNvPr id="4" name="Platshållare för innehåll 3"/>
          <p:cNvSpPr>
            <a:spLocks noGrp="1"/>
          </p:cNvSpPr>
          <p:nvPr>
            <p:ph sz="half" idx="2"/>
          </p:nvPr>
        </p:nvSpPr>
        <p:spPr>
          <a:xfrm>
            <a:off x="5148064" y="1628800"/>
            <a:ext cx="3744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sv-SE" noProof="0"/>
          </a:p>
        </p:txBody>
      </p:sp>
      <p:pic>
        <p:nvPicPr>
          <p:cNvPr id="12" name="Bildobjekt 11" descr="Gron_sidfot.png"/>
          <p:cNvPicPr>
            <a:picLocks noChangeAspect="1"/>
          </p:cNvPicPr>
          <p:nvPr userDrawn="1"/>
        </p:nvPicPr>
        <p:blipFill>
          <a:blip r:embed="rId2" cstate="print"/>
          <a:stretch>
            <a:fillRect/>
          </a:stretch>
        </p:blipFill>
        <p:spPr>
          <a:xfrm>
            <a:off x="7524000" y="6237312"/>
            <a:ext cx="1260000" cy="524233"/>
          </a:xfrm>
          <a:prstGeom prst="rect">
            <a:avLst/>
          </a:prstGeom>
        </p:spPr>
      </p:pic>
      <p:sp>
        <p:nvSpPr>
          <p:cNvPr id="13" name="Platshållare för bildnummer 5"/>
          <p:cNvSpPr>
            <a:spLocks noGrp="1"/>
          </p:cNvSpPr>
          <p:nvPr>
            <p:ph type="sldNum" sz="quarter" idx="12"/>
          </p:nvPr>
        </p:nvSpPr>
        <p:spPr>
          <a:xfrm>
            <a:off x="2051720" y="6381328"/>
            <a:ext cx="611088"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en-US" sz="800" b="0" kern="0" spc="0" baseline="0" smtClean="0">
                <a:solidFill>
                  <a:schemeClr val="tx1"/>
                </a:solidFill>
                <a:latin typeface="Gill Sans MT"/>
                <a:ea typeface="+mn-ea"/>
                <a:cs typeface="+mn-cs"/>
              </a:defRPr>
            </a:lvl1pPr>
          </a:lstStyle>
          <a:p>
            <a:fld id="{04275948-1123-43F5-90DE-DCE796696476}" type="slidenum">
              <a:rPr lang="sv-SE" smtClean="0"/>
              <a:pPr/>
              <a:t>‹#›</a:t>
            </a:fld>
            <a:endParaRPr lang="sv-SE" dirty="0"/>
          </a:p>
        </p:txBody>
      </p:sp>
      <p:sp>
        <p:nvSpPr>
          <p:cNvPr id="8" name="Platshållare för datum 3"/>
          <p:cNvSpPr>
            <a:spLocks noGrp="1"/>
          </p:cNvSpPr>
          <p:nvPr>
            <p:ph type="dt" sz="half" idx="10"/>
          </p:nvPr>
        </p:nvSpPr>
        <p:spPr>
          <a:xfrm>
            <a:off x="1130400" y="6381328"/>
            <a:ext cx="730424"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sv-SE" sz="800" b="0" kern="0" spc="0" baseline="0" smtClean="0">
                <a:solidFill>
                  <a:schemeClr val="tx1"/>
                </a:solidFill>
                <a:latin typeface="Gill Sans MT"/>
                <a:ea typeface="+mn-ea"/>
                <a:cs typeface="+mn-cs"/>
              </a:defRPr>
            </a:lvl1pPr>
          </a:lstStyle>
          <a:p>
            <a:fld id="{1881F064-68B0-4D0F-806B-6D647070A051}" type="datetime1">
              <a:rPr lang="sv-SE" smtClean="0"/>
              <a:pPr/>
              <a:t>2016-11-10</a:t>
            </a:fld>
            <a:endParaRPr lang="sv-S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Tom med kvarnhjul">
    <p:spTree>
      <p:nvGrpSpPr>
        <p:cNvPr id="1" name=""/>
        <p:cNvGrpSpPr/>
        <p:nvPr/>
      </p:nvGrpSpPr>
      <p:grpSpPr>
        <a:xfrm>
          <a:off x="0" y="0"/>
          <a:ext cx="0" cy="0"/>
          <a:chOff x="0" y="0"/>
          <a:chExt cx="0" cy="0"/>
        </a:xfrm>
      </p:grpSpPr>
      <p:pic>
        <p:nvPicPr>
          <p:cNvPr id="9" name="Bildobjekt 8" descr="Gron_sidfot.png"/>
          <p:cNvPicPr>
            <a:picLocks noChangeAspect="1"/>
          </p:cNvPicPr>
          <p:nvPr userDrawn="1"/>
        </p:nvPicPr>
        <p:blipFill>
          <a:blip r:embed="rId2" cstate="print"/>
          <a:stretch>
            <a:fillRect/>
          </a:stretch>
        </p:blipFill>
        <p:spPr>
          <a:xfrm>
            <a:off x="7524000" y="6237312"/>
            <a:ext cx="1260000" cy="524233"/>
          </a:xfrm>
          <a:prstGeom prst="rect">
            <a:avLst/>
          </a:prstGeom>
        </p:spPr>
      </p:pic>
      <p:pic>
        <p:nvPicPr>
          <p:cNvPr id="7" name="Bildobjekt 6" descr="Gra_horna_svag_gra.png"/>
          <p:cNvPicPr>
            <a:picLocks noChangeAspect="1"/>
          </p:cNvPicPr>
          <p:nvPr userDrawn="1"/>
        </p:nvPicPr>
        <p:blipFill>
          <a:blip r:embed="rId3" cstate="print"/>
          <a:stretch>
            <a:fillRect/>
          </a:stretch>
        </p:blipFill>
        <p:spPr>
          <a:xfrm>
            <a:off x="0" y="0"/>
            <a:ext cx="3617983" cy="3617983"/>
          </a:xfrm>
          <a:prstGeom prst="rect">
            <a:avLst/>
          </a:prstGeom>
        </p:spPr>
      </p:pic>
      <p:sp>
        <p:nvSpPr>
          <p:cNvPr id="10" name="Platshållare för bildnummer 5"/>
          <p:cNvSpPr>
            <a:spLocks noGrp="1"/>
          </p:cNvSpPr>
          <p:nvPr>
            <p:ph type="sldNum" sz="quarter" idx="12"/>
          </p:nvPr>
        </p:nvSpPr>
        <p:spPr>
          <a:xfrm>
            <a:off x="2051720" y="6381328"/>
            <a:ext cx="611088"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en-US" sz="800" b="0" kern="0" spc="0" baseline="0" smtClean="0">
                <a:solidFill>
                  <a:schemeClr val="tx1"/>
                </a:solidFill>
                <a:latin typeface="Gill Sans MT"/>
                <a:ea typeface="+mn-ea"/>
                <a:cs typeface="+mn-cs"/>
              </a:defRPr>
            </a:lvl1pPr>
          </a:lstStyle>
          <a:p>
            <a:fld id="{04275948-1123-43F5-90DE-DCE796696476}" type="slidenum">
              <a:rPr lang="sv-SE" smtClean="0"/>
              <a:pPr/>
              <a:t>‹#›</a:t>
            </a:fld>
            <a:endParaRPr lang="sv-SE" dirty="0"/>
          </a:p>
        </p:txBody>
      </p:sp>
      <p:sp>
        <p:nvSpPr>
          <p:cNvPr id="11" name="Platshållare för datum 3"/>
          <p:cNvSpPr>
            <a:spLocks noGrp="1"/>
          </p:cNvSpPr>
          <p:nvPr>
            <p:ph type="dt" sz="half" idx="10"/>
          </p:nvPr>
        </p:nvSpPr>
        <p:spPr>
          <a:xfrm>
            <a:off x="1130400" y="6381328"/>
            <a:ext cx="730424"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sv-SE" sz="800" b="0" kern="0" spc="0" baseline="0" smtClean="0">
                <a:solidFill>
                  <a:schemeClr val="tx1"/>
                </a:solidFill>
                <a:latin typeface="Gill Sans MT"/>
                <a:ea typeface="+mn-ea"/>
                <a:cs typeface="+mn-cs"/>
              </a:defRPr>
            </a:lvl1pPr>
          </a:lstStyle>
          <a:p>
            <a:fld id="{1881F064-68B0-4D0F-806B-6D647070A051}" type="datetime1">
              <a:rPr lang="sv-SE" smtClean="0"/>
              <a:pPr/>
              <a:t>2016-11-10</a:t>
            </a:fld>
            <a:endParaRPr lang="sv-S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utan kvarnhjul">
    <p:spTree>
      <p:nvGrpSpPr>
        <p:cNvPr id="1" name=""/>
        <p:cNvGrpSpPr/>
        <p:nvPr/>
      </p:nvGrpSpPr>
      <p:grpSpPr>
        <a:xfrm>
          <a:off x="0" y="0"/>
          <a:ext cx="0" cy="0"/>
          <a:chOff x="0" y="0"/>
          <a:chExt cx="0" cy="0"/>
        </a:xfrm>
      </p:grpSpPr>
      <p:pic>
        <p:nvPicPr>
          <p:cNvPr id="7" name="Bildobjekt 6" descr="Gron_sidfot.png"/>
          <p:cNvPicPr>
            <a:picLocks noChangeAspect="1"/>
          </p:cNvPicPr>
          <p:nvPr userDrawn="1"/>
        </p:nvPicPr>
        <p:blipFill>
          <a:blip r:embed="rId2" cstate="print"/>
          <a:stretch>
            <a:fillRect/>
          </a:stretch>
        </p:blipFill>
        <p:spPr>
          <a:xfrm>
            <a:off x="7524000" y="6237312"/>
            <a:ext cx="1260000" cy="524233"/>
          </a:xfrm>
          <a:prstGeom prst="rect">
            <a:avLst/>
          </a:prstGeom>
        </p:spPr>
      </p:pic>
      <p:sp>
        <p:nvSpPr>
          <p:cNvPr id="9" name="Platshållare för bildnummer 5"/>
          <p:cNvSpPr>
            <a:spLocks noGrp="1"/>
          </p:cNvSpPr>
          <p:nvPr>
            <p:ph type="sldNum" sz="quarter" idx="12"/>
          </p:nvPr>
        </p:nvSpPr>
        <p:spPr>
          <a:xfrm>
            <a:off x="2051720" y="6381328"/>
            <a:ext cx="611088"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en-US" sz="800" b="0" kern="0" spc="0" baseline="0" smtClean="0">
                <a:solidFill>
                  <a:schemeClr val="tx1"/>
                </a:solidFill>
                <a:latin typeface="Gill Sans MT"/>
                <a:ea typeface="+mn-ea"/>
                <a:cs typeface="+mn-cs"/>
              </a:defRPr>
            </a:lvl1pPr>
          </a:lstStyle>
          <a:p>
            <a:fld id="{04275948-1123-43F5-90DE-DCE796696476}" type="slidenum">
              <a:rPr lang="sv-SE" smtClean="0"/>
              <a:pPr/>
              <a:t>‹#›</a:t>
            </a:fld>
            <a:endParaRPr lang="sv-SE" dirty="0"/>
          </a:p>
        </p:txBody>
      </p:sp>
      <p:sp>
        <p:nvSpPr>
          <p:cNvPr id="5" name="Platshållare för datum 3"/>
          <p:cNvSpPr>
            <a:spLocks noGrp="1"/>
          </p:cNvSpPr>
          <p:nvPr>
            <p:ph type="dt" sz="half" idx="10"/>
          </p:nvPr>
        </p:nvSpPr>
        <p:spPr>
          <a:xfrm>
            <a:off x="1130400" y="6381328"/>
            <a:ext cx="730424"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sv-SE" sz="800" b="0" kern="0" spc="0" baseline="0" smtClean="0">
                <a:solidFill>
                  <a:schemeClr val="tx1"/>
                </a:solidFill>
                <a:latin typeface="Gill Sans MT"/>
                <a:ea typeface="+mn-ea"/>
                <a:cs typeface="+mn-cs"/>
              </a:defRPr>
            </a:lvl1pPr>
          </a:lstStyle>
          <a:p>
            <a:fld id="{1881F064-68B0-4D0F-806B-6D647070A051}" type="datetime1">
              <a:rPr lang="sv-SE" smtClean="0"/>
              <a:pPr/>
              <a:t>2016-11-10</a:t>
            </a:fld>
            <a:endParaRPr lang="sv-S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bild och underrubrik med kvarnhjul">
    <p:spTree>
      <p:nvGrpSpPr>
        <p:cNvPr id="1" name=""/>
        <p:cNvGrpSpPr/>
        <p:nvPr/>
      </p:nvGrpSpPr>
      <p:grpSpPr>
        <a:xfrm>
          <a:off x="0" y="0"/>
          <a:ext cx="0" cy="0"/>
          <a:chOff x="0" y="0"/>
          <a:chExt cx="0" cy="0"/>
        </a:xfrm>
      </p:grpSpPr>
      <p:pic>
        <p:nvPicPr>
          <p:cNvPr id="8" name="Bildobjekt 7" descr="Gron_va_ovre.png"/>
          <p:cNvPicPr>
            <a:picLocks noChangeAspect="1"/>
          </p:cNvPicPr>
          <p:nvPr userDrawn="1"/>
        </p:nvPicPr>
        <p:blipFill>
          <a:blip r:embed="rId2" cstate="print"/>
          <a:stretch>
            <a:fillRect/>
          </a:stretch>
        </p:blipFill>
        <p:spPr>
          <a:xfrm>
            <a:off x="252000" y="116632"/>
            <a:ext cx="1908000" cy="794743"/>
          </a:xfrm>
          <a:prstGeom prst="rect">
            <a:avLst/>
          </a:prstGeom>
        </p:spPr>
      </p:pic>
      <p:pic>
        <p:nvPicPr>
          <p:cNvPr id="11" name="Bildobjekt 10" descr="Lila_horna.png"/>
          <p:cNvPicPr>
            <a:picLocks noChangeAspect="1"/>
          </p:cNvPicPr>
          <p:nvPr userDrawn="1"/>
        </p:nvPicPr>
        <p:blipFill>
          <a:blip r:embed="rId3" cstate="print"/>
          <a:stretch>
            <a:fillRect/>
          </a:stretch>
        </p:blipFill>
        <p:spPr>
          <a:xfrm>
            <a:off x="5526017" y="3240017"/>
            <a:ext cx="3617983" cy="3617983"/>
          </a:xfrm>
          <a:prstGeom prst="rect">
            <a:avLst/>
          </a:prstGeom>
        </p:spPr>
      </p:pic>
      <p:sp>
        <p:nvSpPr>
          <p:cNvPr id="9" name="Platshållare för bildnummer 5"/>
          <p:cNvSpPr>
            <a:spLocks noGrp="1"/>
          </p:cNvSpPr>
          <p:nvPr>
            <p:ph type="sldNum" sz="quarter" idx="12"/>
          </p:nvPr>
        </p:nvSpPr>
        <p:spPr>
          <a:xfrm>
            <a:off x="2051720" y="6381328"/>
            <a:ext cx="611088"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en-US" sz="800" b="0" kern="0" spc="0" baseline="0" smtClean="0">
                <a:solidFill>
                  <a:schemeClr val="tx1"/>
                </a:solidFill>
                <a:latin typeface="Gill Sans MT"/>
                <a:ea typeface="+mn-ea"/>
                <a:cs typeface="+mn-cs"/>
              </a:defRPr>
            </a:lvl1pPr>
          </a:lstStyle>
          <a:p>
            <a:fld id="{04275948-1123-43F5-90DE-DCE796696476}" type="slidenum">
              <a:rPr lang="sv-SE" smtClean="0"/>
              <a:pPr/>
              <a:t>‹#›</a:t>
            </a:fld>
            <a:endParaRPr lang="sv-SE" dirty="0"/>
          </a:p>
        </p:txBody>
      </p:sp>
      <p:sp>
        <p:nvSpPr>
          <p:cNvPr id="10" name="Platshållare för datum 3"/>
          <p:cNvSpPr>
            <a:spLocks noGrp="1"/>
          </p:cNvSpPr>
          <p:nvPr>
            <p:ph type="dt" sz="half" idx="10"/>
          </p:nvPr>
        </p:nvSpPr>
        <p:spPr>
          <a:xfrm>
            <a:off x="1130400" y="6381328"/>
            <a:ext cx="730424"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sv-SE" sz="800" b="0" kern="0" spc="0" baseline="0" smtClean="0">
                <a:solidFill>
                  <a:schemeClr val="tx1"/>
                </a:solidFill>
                <a:latin typeface="Gill Sans MT"/>
                <a:ea typeface="+mn-ea"/>
                <a:cs typeface="+mn-cs"/>
              </a:defRPr>
            </a:lvl1pPr>
          </a:lstStyle>
          <a:p>
            <a:fld id="{1881F064-68B0-4D0F-806B-6D647070A051}" type="datetime1">
              <a:rPr lang="sv-SE" smtClean="0"/>
              <a:pPr/>
              <a:t>2016-11-10</a:t>
            </a:fld>
            <a:endParaRPr lang="sv-SE" dirty="0"/>
          </a:p>
        </p:txBody>
      </p:sp>
      <p:sp>
        <p:nvSpPr>
          <p:cNvPr id="12" name="Rubrik 1"/>
          <p:cNvSpPr>
            <a:spLocks noGrp="1"/>
          </p:cNvSpPr>
          <p:nvPr>
            <p:ph type="ctrTitle"/>
          </p:nvPr>
        </p:nvSpPr>
        <p:spPr>
          <a:xfrm>
            <a:off x="685800" y="2160000"/>
            <a:ext cx="7772400" cy="1470025"/>
          </a:xfrm>
        </p:spPr>
        <p:txBody>
          <a:bodyPr>
            <a:normAutofit/>
          </a:bodyPr>
          <a:lstStyle>
            <a:lvl1pPr marL="0" algn="l" defTabSz="914400" rtl="0" eaLnBrk="1" latinLnBrk="0" hangingPunct="1">
              <a:lnSpc>
                <a:spcPts val="4000"/>
              </a:lnSpc>
              <a:spcBef>
                <a:spcPts val="0"/>
              </a:spcBef>
              <a:spcAft>
                <a:spcPts val="0"/>
              </a:spcAft>
              <a:defRPr lang="en-US" sz="3600" b="1" kern="0" spc="0" baseline="0" dirty="0" smtClean="0">
                <a:solidFill>
                  <a:schemeClr val="tx1"/>
                </a:solidFill>
                <a:latin typeface="Gill Sans MT"/>
                <a:ea typeface="+mn-ea"/>
                <a:cs typeface="+mn-cs"/>
              </a:defRPr>
            </a:lvl1pPr>
          </a:lstStyle>
          <a:p>
            <a:r>
              <a:rPr lang="sv-SE" smtClean="0"/>
              <a:t>Klicka här för att ändra format</a:t>
            </a:r>
            <a:endParaRPr lang="en-US" dirty="0"/>
          </a:p>
        </p:txBody>
      </p:sp>
      <p:sp>
        <p:nvSpPr>
          <p:cNvPr id="13" name="Underrubrik 2"/>
          <p:cNvSpPr>
            <a:spLocks noGrp="1"/>
          </p:cNvSpPr>
          <p:nvPr>
            <p:ph type="subTitle" idx="1"/>
          </p:nvPr>
        </p:nvSpPr>
        <p:spPr>
          <a:xfrm>
            <a:off x="683568" y="3933056"/>
            <a:ext cx="4136504" cy="1752600"/>
          </a:xfrm>
        </p:spPr>
        <p:txBody>
          <a:bodyPr vert="horz" lIns="91440" tIns="45720" rIns="91440" bIns="45720" rtlCol="0" anchor="ctr">
            <a:normAutofit/>
          </a:bodyPr>
          <a:lstStyle>
            <a:lvl1pPr marL="0" indent="0" algn="l" defTabSz="914400" rtl="0" eaLnBrk="1" latinLnBrk="0" hangingPunct="1">
              <a:lnSpc>
                <a:spcPts val="2400"/>
              </a:lnSpc>
              <a:spcBef>
                <a:spcPts val="0"/>
              </a:spcBef>
              <a:spcAft>
                <a:spcPts val="0"/>
              </a:spcAft>
              <a:buNone/>
              <a:defRPr lang="en-US" sz="2400" b="0" kern="0" spc="0" baseline="0" dirty="0" smtClean="0">
                <a:solidFill>
                  <a:schemeClr val="tx1"/>
                </a:solidFill>
                <a:latin typeface="Gill Sans M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Endast rubrik med kvarnhjul">
    <p:spTree>
      <p:nvGrpSpPr>
        <p:cNvPr id="1" name=""/>
        <p:cNvGrpSpPr/>
        <p:nvPr/>
      </p:nvGrpSpPr>
      <p:grpSpPr>
        <a:xfrm>
          <a:off x="0" y="0"/>
          <a:ext cx="0" cy="0"/>
          <a:chOff x="0" y="0"/>
          <a:chExt cx="0" cy="0"/>
        </a:xfrm>
      </p:grpSpPr>
      <p:sp>
        <p:nvSpPr>
          <p:cNvPr id="2" name="Rubrik 1"/>
          <p:cNvSpPr>
            <a:spLocks noGrp="1"/>
          </p:cNvSpPr>
          <p:nvPr>
            <p:ph type="title"/>
          </p:nvPr>
        </p:nvSpPr>
        <p:spPr>
          <a:xfrm>
            <a:off x="1130400" y="274638"/>
            <a:ext cx="7690072" cy="1130400"/>
          </a:xfrm>
        </p:spPr>
        <p:txBody>
          <a:bodyPr/>
          <a:lstStyle/>
          <a:p>
            <a:r>
              <a:rPr lang="sv-SE" smtClean="0"/>
              <a:t>Klicka här för att ändra format</a:t>
            </a:r>
            <a:endParaRPr lang="en-US" dirty="0"/>
          </a:p>
        </p:txBody>
      </p:sp>
      <p:pic>
        <p:nvPicPr>
          <p:cNvPr id="9" name="Bildobjekt 8" descr="Gron_sidfot.png"/>
          <p:cNvPicPr>
            <a:picLocks noChangeAspect="1"/>
          </p:cNvPicPr>
          <p:nvPr userDrawn="1"/>
        </p:nvPicPr>
        <p:blipFill>
          <a:blip r:embed="rId2" cstate="print"/>
          <a:stretch>
            <a:fillRect/>
          </a:stretch>
        </p:blipFill>
        <p:spPr>
          <a:xfrm>
            <a:off x="7524000" y="6237312"/>
            <a:ext cx="1260000" cy="524233"/>
          </a:xfrm>
          <a:prstGeom prst="rect">
            <a:avLst/>
          </a:prstGeom>
        </p:spPr>
      </p:pic>
      <p:sp>
        <p:nvSpPr>
          <p:cNvPr id="10" name="Platshållare för bildnummer 5"/>
          <p:cNvSpPr>
            <a:spLocks noGrp="1"/>
          </p:cNvSpPr>
          <p:nvPr>
            <p:ph type="sldNum" sz="quarter" idx="12"/>
          </p:nvPr>
        </p:nvSpPr>
        <p:spPr>
          <a:xfrm>
            <a:off x="2051720" y="6381328"/>
            <a:ext cx="611088"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en-US" sz="800" b="0" kern="0" spc="0" baseline="0" smtClean="0">
                <a:solidFill>
                  <a:schemeClr val="tx1"/>
                </a:solidFill>
                <a:latin typeface="Gill Sans MT"/>
                <a:ea typeface="+mn-ea"/>
                <a:cs typeface="+mn-cs"/>
              </a:defRPr>
            </a:lvl1pPr>
          </a:lstStyle>
          <a:p>
            <a:fld id="{04275948-1123-43F5-90DE-DCE796696476}" type="slidenum">
              <a:rPr lang="sv-SE" smtClean="0"/>
              <a:pPr/>
              <a:t>‹#›</a:t>
            </a:fld>
            <a:endParaRPr lang="sv-SE" dirty="0"/>
          </a:p>
        </p:txBody>
      </p:sp>
      <p:sp>
        <p:nvSpPr>
          <p:cNvPr id="6" name="Platshållare för datum 3"/>
          <p:cNvSpPr>
            <a:spLocks noGrp="1"/>
          </p:cNvSpPr>
          <p:nvPr>
            <p:ph type="dt" sz="half" idx="10"/>
          </p:nvPr>
        </p:nvSpPr>
        <p:spPr>
          <a:xfrm>
            <a:off x="1130400" y="6381328"/>
            <a:ext cx="730424"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sv-SE" sz="800" b="0" kern="0" spc="0" baseline="0" smtClean="0">
                <a:solidFill>
                  <a:schemeClr val="tx1"/>
                </a:solidFill>
                <a:latin typeface="Gill Sans MT"/>
                <a:ea typeface="+mn-ea"/>
                <a:cs typeface="+mn-cs"/>
              </a:defRPr>
            </a:lvl1pPr>
          </a:lstStyle>
          <a:p>
            <a:fld id="{1881F064-68B0-4D0F-806B-6D647070A051}" type="datetime1">
              <a:rPr lang="sv-SE" smtClean="0"/>
              <a:pPr/>
              <a:t>2016-11-10</a:t>
            </a:fld>
            <a:endParaRPr lang="sv-SE" dirty="0"/>
          </a:p>
        </p:txBody>
      </p:sp>
      <p:pic>
        <p:nvPicPr>
          <p:cNvPr id="7" name="Bildobjekt 6" descr="Gra_horna_svag_gra.png"/>
          <p:cNvPicPr>
            <a:picLocks noChangeAspect="1"/>
          </p:cNvPicPr>
          <p:nvPr userDrawn="1"/>
        </p:nvPicPr>
        <p:blipFill>
          <a:blip r:embed="rId3" cstate="print"/>
          <a:stretch>
            <a:fillRect/>
          </a:stretch>
        </p:blipFill>
        <p:spPr>
          <a:xfrm>
            <a:off x="0" y="0"/>
            <a:ext cx="3617983" cy="3617983"/>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dirty="0" smtClean="0"/>
              <a:t>Klicka här för att ändra format</a:t>
            </a:r>
            <a:endParaRPr lang="en-US" dirty="0"/>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en-US" dirty="0"/>
          </a:p>
        </p:txBody>
      </p:sp>
      <p:sp>
        <p:nvSpPr>
          <p:cNvPr id="8" name="Platshållare för datum 3"/>
          <p:cNvSpPr>
            <a:spLocks noGrp="1"/>
          </p:cNvSpPr>
          <p:nvPr>
            <p:ph type="dt" sz="half" idx="2"/>
          </p:nvPr>
        </p:nvSpPr>
        <p:spPr>
          <a:xfrm>
            <a:off x="457200" y="6356350"/>
            <a:ext cx="730424"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sv-SE" sz="800" b="0" kern="0" spc="-100" baseline="0" smtClean="0">
                <a:solidFill>
                  <a:schemeClr val="tx1"/>
                </a:solidFill>
                <a:latin typeface="Gill Sans MT"/>
                <a:ea typeface="+mn-ea"/>
                <a:cs typeface="+mn-cs"/>
              </a:defRPr>
            </a:lvl1pPr>
          </a:lstStyle>
          <a:p>
            <a:fld id="{7D52571D-F6E9-4E55-9072-6039233C3AA6}" type="datetime1">
              <a:rPr lang="sv-SE" smtClean="0"/>
              <a:pPr/>
              <a:t>2016-11-10</a:t>
            </a:fld>
            <a:endParaRPr lang="sv-SE" dirty="0"/>
          </a:p>
        </p:txBody>
      </p:sp>
      <p:sp>
        <p:nvSpPr>
          <p:cNvPr id="9" name="Platshållare för bildnummer 5"/>
          <p:cNvSpPr>
            <a:spLocks noGrp="1"/>
          </p:cNvSpPr>
          <p:nvPr>
            <p:ph type="sldNum" sz="quarter" idx="4"/>
          </p:nvPr>
        </p:nvSpPr>
        <p:spPr>
          <a:xfrm>
            <a:off x="1403648" y="6356350"/>
            <a:ext cx="611088"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en-US" sz="800" b="0" kern="0" spc="0" baseline="0" smtClean="0">
                <a:solidFill>
                  <a:schemeClr val="tx1"/>
                </a:solidFill>
                <a:latin typeface="Gill Sans MT"/>
                <a:ea typeface="+mn-ea"/>
                <a:cs typeface="+mn-cs"/>
              </a:defRPr>
            </a:lvl1pPr>
          </a:lstStyle>
          <a:p>
            <a:fld id="{04275948-1123-43F5-90DE-DCE796696476}" type="slidenum">
              <a:rPr lang="sv-SE" smtClean="0"/>
              <a:pPr/>
              <a:t>‹#›</a:t>
            </a:fld>
            <a:endParaRPr lang="sv-SE" dirty="0"/>
          </a:p>
        </p:txBody>
      </p:sp>
    </p:spTree>
  </p:cSld>
  <p:clrMap bg1="lt1" tx1="dk1" bg2="lt2" tx2="dk2" accent1="accent1" accent2="accent2" accent3="accent3" accent4="accent4" accent5="accent5" accent6="accent6" hlink="hlink" folHlink="folHlink"/>
  <p:sldLayoutIdLst>
    <p:sldLayoutId id="2147483660" r:id="rId1"/>
    <p:sldLayoutId id="2147483650" r:id="rId2"/>
    <p:sldLayoutId id="2147483673" r:id="rId3"/>
    <p:sldLayoutId id="2147483652" r:id="rId4"/>
    <p:sldLayoutId id="2147483676" r:id="rId5"/>
    <p:sldLayoutId id="2147483655" r:id="rId6"/>
    <p:sldLayoutId id="2147483675" r:id="rId7"/>
    <p:sldLayoutId id="2147483649" r:id="rId8"/>
    <p:sldLayoutId id="2147483654" r:id="rId9"/>
    <p:sldLayoutId id="2147483677" r:id="rId10"/>
    <p:sldLayoutId id="2147483651" r:id="rId11"/>
    <p:sldLayoutId id="2147483653" r:id="rId12"/>
    <p:sldLayoutId id="2147483656" r:id="rId13"/>
    <p:sldLayoutId id="2147483657" r:id="rId14"/>
    <p:sldLayoutId id="2147483658" r:id="rId15"/>
    <p:sldLayoutId id="2147483659" r:id="rId16"/>
    <p:sldLayoutId id="2147483678" r:id="rId17"/>
  </p:sldLayoutIdLst>
  <p:hf sldNum="0" hdr="0" ftr="0" dt="0"/>
  <p:txStyles>
    <p:titleStyle>
      <a:lvl1pPr marL="0" algn="l" defTabSz="914400" rtl="0" eaLnBrk="1" latinLnBrk="0" hangingPunct="1">
        <a:lnSpc>
          <a:spcPts val="4000"/>
        </a:lnSpc>
        <a:spcBef>
          <a:spcPts val="0"/>
        </a:spcBef>
        <a:spcAft>
          <a:spcPts val="0"/>
        </a:spcAft>
        <a:buNone/>
        <a:defRPr lang="en-US" sz="3000" b="1" kern="0" spc="0" baseline="0" dirty="0" smtClean="0">
          <a:solidFill>
            <a:schemeClr val="tx1"/>
          </a:solidFill>
          <a:latin typeface="Gill Sans MT"/>
          <a:ea typeface="+mn-ea"/>
          <a:cs typeface="+mn-cs"/>
        </a:defRPr>
      </a:lvl1pPr>
    </p:titleStyle>
    <p:bodyStyle>
      <a:lvl1pPr marL="342900" indent="-342900" algn="l" defTabSz="914400" rtl="0" eaLnBrk="1" latinLnBrk="0" hangingPunct="1">
        <a:spcBef>
          <a:spcPct val="20000"/>
        </a:spcBef>
        <a:buFont typeface="Arial" pitchFamily="34" charset="0"/>
        <a:buChar char="•"/>
        <a:defRPr lang="sv-SE" sz="2800" b="0" kern="0" spc="0" baseline="0" dirty="0" smtClean="0">
          <a:solidFill>
            <a:schemeClr val="tx1"/>
          </a:solidFill>
          <a:latin typeface="Gill Sans MT"/>
          <a:ea typeface="+mn-ea"/>
          <a:cs typeface="+mn-cs"/>
        </a:defRPr>
      </a:lvl1pPr>
      <a:lvl2pPr marL="742950" indent="-285750" algn="l" defTabSz="914400" rtl="0" eaLnBrk="1" latinLnBrk="0" hangingPunct="1">
        <a:spcBef>
          <a:spcPct val="20000"/>
        </a:spcBef>
        <a:buFont typeface="Arial" pitchFamily="34" charset="0"/>
        <a:buChar char="–"/>
        <a:defRPr lang="sv-SE" sz="2400" b="0" kern="0" spc="0" baseline="0" dirty="0" smtClean="0">
          <a:solidFill>
            <a:schemeClr val="tx1"/>
          </a:solidFill>
          <a:latin typeface="Gill Sans MT"/>
          <a:ea typeface="+mn-ea"/>
          <a:cs typeface="+mn-cs"/>
        </a:defRPr>
      </a:lvl2pPr>
      <a:lvl3pPr marL="1143000" indent="-228600" algn="l" defTabSz="914400" rtl="0" eaLnBrk="1" latinLnBrk="0" hangingPunct="1">
        <a:spcBef>
          <a:spcPct val="20000"/>
        </a:spcBef>
        <a:buFont typeface="Arial" pitchFamily="34" charset="0"/>
        <a:buChar char="•"/>
        <a:defRPr lang="sv-SE" sz="2200" b="0" kern="0" spc="0" baseline="0" dirty="0" smtClean="0">
          <a:solidFill>
            <a:schemeClr val="tx1"/>
          </a:solidFill>
          <a:latin typeface="Gill Sans MT"/>
          <a:ea typeface="+mn-ea"/>
          <a:cs typeface="+mn-cs"/>
        </a:defRPr>
      </a:lvl3pPr>
      <a:lvl4pPr marL="1600200" indent="-228600" algn="l" defTabSz="914400" rtl="0" eaLnBrk="1" latinLnBrk="0" hangingPunct="1">
        <a:spcBef>
          <a:spcPct val="20000"/>
        </a:spcBef>
        <a:buFont typeface="Arial" pitchFamily="34" charset="0"/>
        <a:buChar char="–"/>
        <a:defRPr lang="sv-SE" sz="1800" b="0" kern="0" spc="0" baseline="0" dirty="0" smtClean="0">
          <a:solidFill>
            <a:schemeClr val="tx1"/>
          </a:solidFill>
          <a:latin typeface="Gill Sans MT"/>
          <a:ea typeface="+mn-ea"/>
          <a:cs typeface="+mn-cs"/>
        </a:defRPr>
      </a:lvl4pPr>
      <a:lvl5pPr marL="2057400" indent="-228600" algn="l" defTabSz="914400" rtl="0" eaLnBrk="1" latinLnBrk="0" hangingPunct="1">
        <a:spcBef>
          <a:spcPct val="20000"/>
        </a:spcBef>
        <a:buFont typeface="Arial" pitchFamily="34" charset="0"/>
        <a:buChar char="»"/>
        <a:defRPr lang="en-US" sz="1800" b="0" kern="0" spc="0" baseline="0" dirty="0" smtClean="0">
          <a:solidFill>
            <a:schemeClr val="tx1"/>
          </a:solidFill>
          <a:latin typeface="Gill Sans M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35.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36.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mailto:marie.haesert@nacka.se" TargetMode="External"/><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pic>
        <p:nvPicPr>
          <p:cNvPr id="4" name="Platshållare för innehåll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6429" y="76337"/>
            <a:ext cx="8656051" cy="6503489"/>
          </a:xfrm>
        </p:spPr>
        <p:style>
          <a:lnRef idx="2">
            <a:schemeClr val="dk1"/>
          </a:lnRef>
          <a:fillRef idx="1">
            <a:schemeClr val="lt1"/>
          </a:fillRef>
          <a:effectRef idx="0">
            <a:schemeClr val="dk1"/>
          </a:effectRef>
          <a:fontRef idx="minor">
            <a:schemeClr val="dk1"/>
          </a:fontRef>
        </p:style>
      </p:pic>
      <p:sp>
        <p:nvSpPr>
          <p:cNvPr id="6" name="Rektangel 5"/>
          <p:cNvSpPr/>
          <p:nvPr/>
        </p:nvSpPr>
        <p:spPr>
          <a:xfrm>
            <a:off x="1331640" y="4653136"/>
            <a:ext cx="5338794" cy="646331"/>
          </a:xfrm>
          <a:prstGeom prst="rect">
            <a:avLst/>
          </a:prstGeom>
        </p:spPr>
        <p:txBody>
          <a:bodyPr wrap="square">
            <a:spAutoFit/>
          </a:bodyPr>
          <a:lstStyle/>
          <a:p>
            <a:pPr algn="ctr"/>
            <a:r>
              <a:rPr lang="sv-SE" sz="3600" dirty="0"/>
              <a:t>Stockholmsenkäten </a:t>
            </a:r>
            <a:r>
              <a:rPr lang="sv-SE" sz="3600" dirty="0" smtClean="0"/>
              <a:t>2016</a:t>
            </a:r>
            <a:endParaRPr lang="sv-SE" sz="3600" dirty="0"/>
          </a:p>
        </p:txBody>
      </p:sp>
    </p:spTree>
    <p:extLst>
      <p:ext uri="{BB962C8B-B14F-4D97-AF65-F5344CB8AC3E}">
        <p14:creationId xmlns:p14="http://schemas.microsoft.com/office/powerpoint/2010/main" val="17010293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Elever i nian som röker och/eller snusar dagligen eller ibland</a:t>
            </a:r>
            <a:endParaRPr lang="sv-SE" dirty="0"/>
          </a:p>
        </p:txBody>
      </p:sp>
      <p:graphicFrame>
        <p:nvGraphicFramePr>
          <p:cNvPr id="4" name="Platshållare för innehåll 3"/>
          <p:cNvGraphicFramePr>
            <a:graphicFrameLocks noGrp="1"/>
          </p:cNvGraphicFramePr>
          <p:nvPr>
            <p:ph idx="1"/>
            <p:extLst>
              <p:ext uri="{D42A27DB-BD31-4B8C-83A1-F6EECF244321}">
                <p14:modId xmlns:p14="http://schemas.microsoft.com/office/powerpoint/2010/main" val="2552337823"/>
              </p:ext>
            </p:extLst>
          </p:nvPr>
        </p:nvGraphicFramePr>
        <p:xfrm>
          <a:off x="467544" y="1417638"/>
          <a:ext cx="8280920" cy="4747666"/>
        </p:xfrm>
        <a:graphic>
          <a:graphicData uri="http://schemas.openxmlformats.org/drawingml/2006/chart">
            <c:chart xmlns:c="http://schemas.openxmlformats.org/drawingml/2006/chart" xmlns:r="http://schemas.openxmlformats.org/officeDocument/2006/relationships" r:id="rId3"/>
          </a:graphicData>
        </a:graphic>
      </p:graphicFrame>
      <p:sp>
        <p:nvSpPr>
          <p:cNvPr id="5" name="Ellips 4"/>
          <p:cNvSpPr/>
          <p:nvPr/>
        </p:nvSpPr>
        <p:spPr>
          <a:xfrm>
            <a:off x="3131840" y="4077072"/>
            <a:ext cx="360015" cy="648072"/>
          </a:xfrm>
          <a:prstGeom prst="ellipse">
            <a:avLst/>
          </a:prstGeom>
          <a:noFill/>
          <a:ln w="38100" cap="flat" cmpd="sng" algn="ctr">
            <a:solidFill>
              <a:srgbClr val="0070C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sv-SE"/>
          </a:p>
        </p:txBody>
      </p:sp>
    </p:spTree>
    <p:extLst>
      <p:ext uri="{BB962C8B-B14F-4D97-AF65-F5344CB8AC3E}">
        <p14:creationId xmlns:p14="http://schemas.microsoft.com/office/powerpoint/2010/main" val="37685152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Elever </a:t>
            </a:r>
            <a:r>
              <a:rPr lang="sv-SE" dirty="0" smtClean="0"/>
              <a:t>på gymnasiet som </a:t>
            </a:r>
            <a:r>
              <a:rPr lang="sv-SE" dirty="0"/>
              <a:t>röker och/eller snusar dagligen eller ibland</a:t>
            </a:r>
          </a:p>
        </p:txBody>
      </p:sp>
      <p:graphicFrame>
        <p:nvGraphicFramePr>
          <p:cNvPr id="4" name="Platshållare för innehåll 3"/>
          <p:cNvGraphicFramePr>
            <a:graphicFrameLocks noGrp="1"/>
          </p:cNvGraphicFramePr>
          <p:nvPr>
            <p:ph idx="1"/>
            <p:extLst>
              <p:ext uri="{D42A27DB-BD31-4B8C-83A1-F6EECF244321}">
                <p14:modId xmlns:p14="http://schemas.microsoft.com/office/powerpoint/2010/main" val="659562841"/>
              </p:ext>
            </p:extLst>
          </p:nvPr>
        </p:nvGraphicFramePr>
        <p:xfrm>
          <a:off x="179512" y="1417638"/>
          <a:ext cx="8712968" cy="5064298"/>
        </p:xfrm>
        <a:graphic>
          <a:graphicData uri="http://schemas.openxmlformats.org/drawingml/2006/chart">
            <c:chart xmlns:c="http://schemas.openxmlformats.org/drawingml/2006/chart" xmlns:r="http://schemas.openxmlformats.org/officeDocument/2006/relationships" r:id="rId3"/>
          </a:graphicData>
        </a:graphic>
      </p:graphicFrame>
      <p:sp>
        <p:nvSpPr>
          <p:cNvPr id="5" name="Ellips 4"/>
          <p:cNvSpPr/>
          <p:nvPr/>
        </p:nvSpPr>
        <p:spPr>
          <a:xfrm>
            <a:off x="2915816" y="3861048"/>
            <a:ext cx="432023" cy="864096"/>
          </a:xfrm>
          <a:prstGeom prst="ellipse">
            <a:avLst/>
          </a:prstGeom>
          <a:noFill/>
          <a:ln w="38100" cap="flat" cmpd="sng" algn="ctr">
            <a:solidFill>
              <a:srgbClr val="0070C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sv-SE"/>
          </a:p>
        </p:txBody>
      </p:sp>
    </p:spTree>
    <p:extLst>
      <p:ext uri="{BB962C8B-B14F-4D97-AF65-F5344CB8AC3E}">
        <p14:creationId xmlns:p14="http://schemas.microsoft.com/office/powerpoint/2010/main" val="1182562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ruta 3"/>
          <p:cNvSpPr txBox="1">
            <a:spLocks noChangeArrowheads="1"/>
          </p:cNvSpPr>
          <p:nvPr/>
        </p:nvSpPr>
        <p:spPr bwMode="auto">
          <a:xfrm>
            <a:off x="357188" y="1500188"/>
            <a:ext cx="81597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0" hangingPunct="0">
              <a:lnSpc>
                <a:spcPct val="90000"/>
              </a:lnSpc>
            </a:pPr>
            <a:endParaRPr lang="sv-SE" sz="2800">
              <a:solidFill>
                <a:srgbClr val="000000"/>
              </a:solidFill>
              <a:latin typeface="Gill Sans MT" pitchFamily="34" charset="0"/>
            </a:endParaRPr>
          </a:p>
        </p:txBody>
      </p:sp>
      <p:sp>
        <p:nvSpPr>
          <p:cNvPr id="87043" name="Rectangle 3"/>
          <p:cNvSpPr>
            <a:spLocks noChangeArrowheads="1"/>
          </p:cNvSpPr>
          <p:nvPr/>
        </p:nvSpPr>
        <p:spPr bwMode="auto">
          <a:xfrm>
            <a:off x="179512" y="2560637"/>
            <a:ext cx="4751387" cy="86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ctr"/>
            <a:r>
              <a:rPr lang="sv-SE" sz="3600" b="1" dirty="0">
                <a:solidFill>
                  <a:srgbClr val="000000"/>
                </a:solidFill>
              </a:rPr>
              <a:t>Alkoholkonsumtion</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47715" y="1568450"/>
            <a:ext cx="4286250" cy="2852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0637932"/>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Andel elever (%) som inte dricker alkohol</a:t>
            </a:r>
            <a:endParaRPr lang="sv-SE" dirty="0"/>
          </a:p>
        </p:txBody>
      </p:sp>
      <p:sp>
        <p:nvSpPr>
          <p:cNvPr id="3" name="Platshållare för innehåll 2"/>
          <p:cNvSpPr>
            <a:spLocks noGrp="1"/>
          </p:cNvSpPr>
          <p:nvPr>
            <p:ph idx="1"/>
          </p:nvPr>
        </p:nvSpPr>
        <p:spPr/>
        <p:txBody>
          <a:bodyPr/>
          <a:lstStyle/>
          <a:p>
            <a:endParaRPr lang="sv-SE"/>
          </a:p>
        </p:txBody>
      </p:sp>
      <p:graphicFrame>
        <p:nvGraphicFramePr>
          <p:cNvPr id="6" name="Diagram 5"/>
          <p:cNvGraphicFramePr>
            <a:graphicFrameLocks/>
          </p:cNvGraphicFramePr>
          <p:nvPr>
            <p:extLst>
              <p:ext uri="{D42A27DB-BD31-4B8C-83A1-F6EECF244321}">
                <p14:modId xmlns:p14="http://schemas.microsoft.com/office/powerpoint/2010/main" val="3892806060"/>
              </p:ext>
            </p:extLst>
          </p:nvPr>
        </p:nvGraphicFramePr>
        <p:xfrm>
          <a:off x="827584" y="1600200"/>
          <a:ext cx="8064896" cy="470911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Elever i nian som inte dricker alkohol</a:t>
            </a:r>
            <a:endParaRPr lang="sv-SE" dirty="0"/>
          </a:p>
        </p:txBody>
      </p:sp>
      <p:graphicFrame>
        <p:nvGraphicFramePr>
          <p:cNvPr id="4" name="Platshållare för innehåll 3"/>
          <p:cNvGraphicFramePr>
            <a:graphicFrameLocks noGrp="1"/>
          </p:cNvGraphicFramePr>
          <p:nvPr>
            <p:ph idx="1"/>
            <p:extLst>
              <p:ext uri="{D42A27DB-BD31-4B8C-83A1-F6EECF244321}">
                <p14:modId xmlns:p14="http://schemas.microsoft.com/office/powerpoint/2010/main" val="1118406042"/>
              </p:ext>
            </p:extLst>
          </p:nvPr>
        </p:nvGraphicFramePr>
        <p:xfrm>
          <a:off x="395536" y="1600200"/>
          <a:ext cx="8497639" cy="5257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317480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Elever i nian som inte dricker alkohol</a:t>
            </a:r>
            <a:endParaRPr lang="sv-SE" dirty="0"/>
          </a:p>
        </p:txBody>
      </p:sp>
      <p:graphicFrame>
        <p:nvGraphicFramePr>
          <p:cNvPr id="5" name="Platshållare för innehåll 4"/>
          <p:cNvGraphicFramePr>
            <a:graphicFrameLocks noGrp="1"/>
          </p:cNvGraphicFramePr>
          <p:nvPr>
            <p:ph idx="1"/>
            <p:extLst>
              <p:ext uri="{D42A27DB-BD31-4B8C-83A1-F6EECF244321}">
                <p14:modId xmlns:p14="http://schemas.microsoft.com/office/powerpoint/2010/main" val="1201580222"/>
              </p:ext>
            </p:extLst>
          </p:nvPr>
        </p:nvGraphicFramePr>
        <p:xfrm>
          <a:off x="395536" y="1600200"/>
          <a:ext cx="8497639" cy="4709120"/>
        </p:xfrm>
        <a:graphic>
          <a:graphicData uri="http://schemas.openxmlformats.org/drawingml/2006/chart">
            <c:chart xmlns:c="http://schemas.openxmlformats.org/drawingml/2006/chart" xmlns:r="http://schemas.openxmlformats.org/officeDocument/2006/relationships" r:id="rId3"/>
          </a:graphicData>
        </a:graphic>
      </p:graphicFrame>
      <p:sp>
        <p:nvSpPr>
          <p:cNvPr id="6" name="Ellips 5"/>
          <p:cNvSpPr/>
          <p:nvPr/>
        </p:nvSpPr>
        <p:spPr>
          <a:xfrm>
            <a:off x="3131840" y="3933056"/>
            <a:ext cx="288032" cy="936104"/>
          </a:xfrm>
          <a:prstGeom prst="ellipse">
            <a:avLst/>
          </a:prstGeom>
          <a:noFill/>
          <a:ln w="38100" cap="flat" cmpd="sng" algn="ctr">
            <a:solidFill>
              <a:srgbClr val="0070C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sv-SE"/>
          </a:p>
        </p:txBody>
      </p:sp>
    </p:spTree>
    <p:extLst>
      <p:ext uri="{BB962C8B-B14F-4D97-AF65-F5344CB8AC3E}">
        <p14:creationId xmlns:p14="http://schemas.microsoft.com/office/powerpoint/2010/main" val="40699417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Andel elever (%) som storkonsumerar alkohol minst 1 gång i månaden</a:t>
            </a:r>
            <a:endParaRPr lang="sv-SE" dirty="0"/>
          </a:p>
        </p:txBody>
      </p:sp>
      <p:graphicFrame>
        <p:nvGraphicFramePr>
          <p:cNvPr id="5" name="Platshållare för innehåll 4"/>
          <p:cNvGraphicFramePr>
            <a:graphicFrameLocks noGrp="1"/>
          </p:cNvGraphicFramePr>
          <p:nvPr>
            <p:ph idx="1"/>
            <p:extLst>
              <p:ext uri="{D42A27DB-BD31-4B8C-83A1-F6EECF244321}">
                <p14:modId xmlns:p14="http://schemas.microsoft.com/office/powerpoint/2010/main" val="3534166009"/>
              </p:ext>
            </p:extLst>
          </p:nvPr>
        </p:nvGraphicFramePr>
        <p:xfrm>
          <a:off x="467544" y="1600200"/>
          <a:ext cx="8425631" cy="478112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Elever i nian som </a:t>
            </a:r>
            <a:r>
              <a:rPr lang="sv-SE" dirty="0" err="1" smtClean="0"/>
              <a:t>storkonsumerar</a:t>
            </a:r>
            <a:r>
              <a:rPr lang="sv-SE" dirty="0" smtClean="0"/>
              <a:t> alkohol en gång i månaden eller oftare </a:t>
            </a:r>
            <a:endParaRPr lang="sv-SE" dirty="0"/>
          </a:p>
        </p:txBody>
      </p:sp>
      <p:graphicFrame>
        <p:nvGraphicFramePr>
          <p:cNvPr id="4" name="Platshållare för innehåll 3"/>
          <p:cNvGraphicFramePr>
            <a:graphicFrameLocks noGrp="1"/>
          </p:cNvGraphicFramePr>
          <p:nvPr>
            <p:ph idx="1"/>
            <p:extLst>
              <p:ext uri="{D42A27DB-BD31-4B8C-83A1-F6EECF244321}">
                <p14:modId xmlns:p14="http://schemas.microsoft.com/office/powerpoint/2010/main" val="4258844914"/>
              </p:ext>
            </p:extLst>
          </p:nvPr>
        </p:nvGraphicFramePr>
        <p:xfrm>
          <a:off x="251520" y="1628800"/>
          <a:ext cx="8424936" cy="4680520"/>
        </p:xfrm>
        <a:graphic>
          <a:graphicData uri="http://schemas.openxmlformats.org/drawingml/2006/chart">
            <c:chart xmlns:c="http://schemas.openxmlformats.org/drawingml/2006/chart" xmlns:r="http://schemas.openxmlformats.org/officeDocument/2006/relationships" r:id="rId3"/>
          </a:graphicData>
        </a:graphic>
      </p:graphicFrame>
      <p:sp>
        <p:nvSpPr>
          <p:cNvPr id="5" name="Ellips 4"/>
          <p:cNvSpPr/>
          <p:nvPr/>
        </p:nvSpPr>
        <p:spPr>
          <a:xfrm>
            <a:off x="2987824" y="4221088"/>
            <a:ext cx="360016" cy="576055"/>
          </a:xfrm>
          <a:prstGeom prst="ellipse">
            <a:avLst/>
          </a:prstGeom>
          <a:noFill/>
          <a:ln w="38100" cap="flat" cmpd="sng" algn="ctr">
            <a:solidFill>
              <a:srgbClr val="0070C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sv-SE"/>
          </a:p>
        </p:txBody>
      </p:sp>
    </p:spTree>
    <p:extLst>
      <p:ext uri="{BB962C8B-B14F-4D97-AF65-F5344CB8AC3E}">
        <p14:creationId xmlns:p14="http://schemas.microsoft.com/office/powerpoint/2010/main" val="37040982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Elever på gymnasiet som </a:t>
            </a:r>
            <a:r>
              <a:rPr lang="sv-SE" dirty="0" err="1" smtClean="0"/>
              <a:t>storkonsumerar</a:t>
            </a:r>
            <a:r>
              <a:rPr lang="sv-SE" dirty="0" smtClean="0"/>
              <a:t> alkohol en gång i månaden eller oftare </a:t>
            </a:r>
            <a:endParaRPr lang="sv-SE" dirty="0"/>
          </a:p>
        </p:txBody>
      </p:sp>
      <p:graphicFrame>
        <p:nvGraphicFramePr>
          <p:cNvPr id="4" name="Platshållare för innehåll 3"/>
          <p:cNvGraphicFramePr>
            <a:graphicFrameLocks noGrp="1"/>
          </p:cNvGraphicFramePr>
          <p:nvPr>
            <p:ph idx="1"/>
            <p:extLst>
              <p:ext uri="{D42A27DB-BD31-4B8C-83A1-F6EECF244321}">
                <p14:modId xmlns:p14="http://schemas.microsoft.com/office/powerpoint/2010/main" val="2687698295"/>
              </p:ext>
            </p:extLst>
          </p:nvPr>
        </p:nvGraphicFramePr>
        <p:xfrm>
          <a:off x="611560" y="1556792"/>
          <a:ext cx="8281615" cy="4824536"/>
        </p:xfrm>
        <a:graphic>
          <a:graphicData uri="http://schemas.openxmlformats.org/drawingml/2006/chart">
            <c:chart xmlns:c="http://schemas.openxmlformats.org/drawingml/2006/chart" xmlns:r="http://schemas.openxmlformats.org/officeDocument/2006/relationships" r:id="rId3"/>
          </a:graphicData>
        </a:graphic>
      </p:graphicFrame>
      <p:sp>
        <p:nvSpPr>
          <p:cNvPr id="5" name="Ellips 4"/>
          <p:cNvSpPr/>
          <p:nvPr/>
        </p:nvSpPr>
        <p:spPr>
          <a:xfrm>
            <a:off x="3203848" y="3573016"/>
            <a:ext cx="432000" cy="1224170"/>
          </a:xfrm>
          <a:prstGeom prst="ellipse">
            <a:avLst/>
          </a:prstGeom>
          <a:noFill/>
          <a:ln w="38100" cap="flat" cmpd="sng" algn="ctr">
            <a:solidFill>
              <a:srgbClr val="0070C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sv-SE"/>
          </a:p>
        </p:txBody>
      </p:sp>
    </p:spTree>
    <p:extLst>
      <p:ext uri="{BB962C8B-B14F-4D97-AF65-F5344CB8AC3E}">
        <p14:creationId xmlns:p14="http://schemas.microsoft.com/office/powerpoint/2010/main" val="22450276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Autofit/>
          </a:bodyPr>
          <a:lstStyle/>
          <a:p>
            <a:pPr algn="ctr"/>
            <a:r>
              <a:rPr lang="sv-SE" sz="2200" dirty="0"/>
              <a:t>Elever som känt sig berusade under den senaste 4-veckorsperioden</a:t>
            </a:r>
            <a:r>
              <a:rPr lang="sv-SE" sz="2200" dirty="0">
                <a:solidFill>
                  <a:schemeClr val="tx2"/>
                </a:solidFill>
              </a:rPr>
              <a:t/>
            </a:r>
            <a:br>
              <a:rPr lang="sv-SE" sz="2200" dirty="0">
                <a:solidFill>
                  <a:schemeClr val="tx2"/>
                </a:solidFill>
              </a:rPr>
            </a:br>
            <a:endParaRPr lang="sv-SE" sz="2200" dirty="0"/>
          </a:p>
        </p:txBody>
      </p:sp>
      <p:sp>
        <p:nvSpPr>
          <p:cNvPr id="3" name="Platshållare för datum 2"/>
          <p:cNvSpPr>
            <a:spLocks noGrp="1"/>
          </p:cNvSpPr>
          <p:nvPr>
            <p:ph type="dt" sz="half" idx="10"/>
          </p:nvPr>
        </p:nvSpPr>
        <p:spPr/>
        <p:txBody>
          <a:bodyPr/>
          <a:lstStyle/>
          <a:p>
            <a:pPr>
              <a:defRPr/>
            </a:pPr>
            <a:fld id="{8A4115BC-C940-0641-BD49-1E0F7F1C661E}" type="datetime1">
              <a:rPr lang="sv-SE" smtClean="0"/>
              <a:pPr>
                <a:defRPr/>
              </a:pPr>
              <a:t>2016-11-10</a:t>
            </a:fld>
            <a:endParaRPr lang="sv-SE" dirty="0"/>
          </a:p>
        </p:txBody>
      </p:sp>
      <p:sp>
        <p:nvSpPr>
          <p:cNvPr id="4" name="Platshållare för bildnummer 3"/>
          <p:cNvSpPr>
            <a:spLocks noGrp="1"/>
          </p:cNvSpPr>
          <p:nvPr>
            <p:ph type="sldNum" sz="quarter" idx="11"/>
          </p:nvPr>
        </p:nvSpPr>
        <p:spPr/>
        <p:txBody>
          <a:bodyPr/>
          <a:lstStyle/>
          <a:p>
            <a:pPr>
              <a:defRPr/>
            </a:pPr>
            <a:r>
              <a:rPr lang="sv-SE" smtClean="0"/>
              <a:t>Sid </a:t>
            </a:r>
            <a:fld id="{EE3FB197-FAE7-094E-9DB8-5F1170B0D7FE}" type="slidenum">
              <a:rPr lang="sv-SE" smtClean="0"/>
              <a:pPr>
                <a:defRPr/>
              </a:pPr>
              <a:t>19</a:t>
            </a:fld>
            <a:endParaRPr lang="sv-SE"/>
          </a:p>
        </p:txBody>
      </p:sp>
      <p:sp>
        <p:nvSpPr>
          <p:cNvPr id="7" name="textruta 6"/>
          <p:cNvSpPr txBox="1"/>
          <p:nvPr/>
        </p:nvSpPr>
        <p:spPr>
          <a:xfrm>
            <a:off x="295275" y="6238875"/>
            <a:ext cx="3733800" cy="338554"/>
          </a:xfrm>
          <a:prstGeom prst="rect">
            <a:avLst/>
          </a:prstGeom>
          <a:noFill/>
        </p:spPr>
        <p:txBody>
          <a:bodyPr wrap="square" rtlCol="0">
            <a:spAutoFit/>
          </a:bodyPr>
          <a:lstStyle/>
          <a:p>
            <a:r>
              <a:rPr lang="sv-SE" sz="1600" dirty="0" smtClean="0"/>
              <a:t>Årskurs 9, år 2016</a:t>
            </a:r>
            <a:endParaRPr lang="sv-SE" sz="1600" dirty="0"/>
          </a:p>
        </p:txBody>
      </p:sp>
      <p:graphicFrame>
        <p:nvGraphicFramePr>
          <p:cNvPr id="8" name="Diagram 7"/>
          <p:cNvGraphicFramePr>
            <a:graphicFrameLocks noGrp="1"/>
          </p:cNvGraphicFramePr>
          <p:nvPr/>
        </p:nvGraphicFramePr>
        <p:xfrm>
          <a:off x="-69348" y="387684"/>
          <a:ext cx="9282697" cy="60826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124143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sz="4000" dirty="0"/>
              <a:t>Stockholmsenkäten </a:t>
            </a:r>
            <a:r>
              <a:rPr lang="sv-SE" sz="4000" dirty="0" smtClean="0"/>
              <a:t>2016 – </a:t>
            </a:r>
            <a:r>
              <a:rPr lang="sv-SE" dirty="0"/>
              <a:t>vad har ungdomarna svarat?</a:t>
            </a:r>
          </a:p>
        </p:txBody>
      </p:sp>
      <p:sp>
        <p:nvSpPr>
          <p:cNvPr id="3" name="Underrubrik 2"/>
          <p:cNvSpPr>
            <a:spLocks noGrp="1"/>
          </p:cNvSpPr>
          <p:nvPr>
            <p:ph type="subTitle" idx="1"/>
          </p:nvPr>
        </p:nvSpPr>
        <p:spPr/>
        <p:txBody>
          <a:bodyPr>
            <a:normAutofit/>
          </a:bodyPr>
          <a:lstStyle/>
          <a:p>
            <a:r>
              <a:rPr lang="sv-SE" sz="1800" dirty="0" smtClean="0"/>
              <a:t>Marie Haesert</a:t>
            </a:r>
          </a:p>
          <a:p>
            <a:r>
              <a:rPr lang="sv-SE" sz="1800" dirty="0" smtClean="0"/>
              <a:t>2016-11-08</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Autofit/>
          </a:bodyPr>
          <a:lstStyle/>
          <a:p>
            <a:pPr algn="ctr"/>
            <a:r>
              <a:rPr lang="sv-SE" sz="2200" dirty="0"/>
              <a:t>Elever som känt sig berusade under den senaste 4-veckorsperioden</a:t>
            </a:r>
            <a:r>
              <a:rPr lang="sv-SE" sz="2200" dirty="0">
                <a:solidFill>
                  <a:schemeClr val="tx2"/>
                </a:solidFill>
              </a:rPr>
              <a:t/>
            </a:r>
            <a:br>
              <a:rPr lang="sv-SE" sz="2200" dirty="0">
                <a:solidFill>
                  <a:schemeClr val="tx2"/>
                </a:solidFill>
              </a:rPr>
            </a:br>
            <a:endParaRPr lang="sv-SE" sz="2200" dirty="0"/>
          </a:p>
        </p:txBody>
      </p:sp>
      <p:sp>
        <p:nvSpPr>
          <p:cNvPr id="3" name="Platshållare för datum 2"/>
          <p:cNvSpPr>
            <a:spLocks noGrp="1"/>
          </p:cNvSpPr>
          <p:nvPr>
            <p:ph type="dt" sz="half" idx="10"/>
          </p:nvPr>
        </p:nvSpPr>
        <p:spPr/>
        <p:txBody>
          <a:bodyPr/>
          <a:lstStyle/>
          <a:p>
            <a:pPr>
              <a:defRPr/>
            </a:pPr>
            <a:fld id="{8A4115BC-C940-0641-BD49-1E0F7F1C661E}" type="datetime1">
              <a:rPr lang="sv-SE" smtClean="0"/>
              <a:pPr>
                <a:defRPr/>
              </a:pPr>
              <a:t>2016-11-10</a:t>
            </a:fld>
            <a:endParaRPr lang="sv-SE" dirty="0"/>
          </a:p>
        </p:txBody>
      </p:sp>
      <p:sp>
        <p:nvSpPr>
          <p:cNvPr id="4" name="Platshållare för bildnummer 3"/>
          <p:cNvSpPr>
            <a:spLocks noGrp="1"/>
          </p:cNvSpPr>
          <p:nvPr>
            <p:ph type="sldNum" sz="quarter" idx="11"/>
          </p:nvPr>
        </p:nvSpPr>
        <p:spPr/>
        <p:txBody>
          <a:bodyPr/>
          <a:lstStyle/>
          <a:p>
            <a:pPr>
              <a:defRPr/>
            </a:pPr>
            <a:r>
              <a:rPr lang="sv-SE" smtClean="0"/>
              <a:t>Sid </a:t>
            </a:r>
            <a:fld id="{EE3FB197-FAE7-094E-9DB8-5F1170B0D7FE}" type="slidenum">
              <a:rPr lang="sv-SE" smtClean="0"/>
              <a:pPr>
                <a:defRPr/>
              </a:pPr>
              <a:t>20</a:t>
            </a:fld>
            <a:endParaRPr lang="sv-SE"/>
          </a:p>
        </p:txBody>
      </p:sp>
      <p:sp>
        <p:nvSpPr>
          <p:cNvPr id="9" name="textruta 8"/>
          <p:cNvSpPr txBox="1"/>
          <p:nvPr/>
        </p:nvSpPr>
        <p:spPr>
          <a:xfrm>
            <a:off x="295275" y="6238875"/>
            <a:ext cx="3733800" cy="338554"/>
          </a:xfrm>
          <a:prstGeom prst="rect">
            <a:avLst/>
          </a:prstGeom>
          <a:noFill/>
        </p:spPr>
        <p:txBody>
          <a:bodyPr wrap="square" rtlCol="0">
            <a:spAutoFit/>
          </a:bodyPr>
          <a:lstStyle/>
          <a:p>
            <a:r>
              <a:rPr lang="sv-SE" sz="1600" dirty="0" smtClean="0"/>
              <a:t>Årskurs 2 gymnasiet, år 2016</a:t>
            </a:r>
            <a:endParaRPr lang="sv-SE" sz="1600" dirty="0"/>
          </a:p>
        </p:txBody>
      </p:sp>
      <p:graphicFrame>
        <p:nvGraphicFramePr>
          <p:cNvPr id="10" name="Diagram 9"/>
          <p:cNvGraphicFramePr>
            <a:graphicFrameLocks noGrp="1"/>
          </p:cNvGraphicFramePr>
          <p:nvPr/>
        </p:nvGraphicFramePr>
        <p:xfrm>
          <a:off x="-69348" y="387684"/>
          <a:ext cx="9282697" cy="60826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601031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19126" y="381000"/>
            <a:ext cx="7831458" cy="915000"/>
          </a:xfrm>
        </p:spPr>
        <p:txBody>
          <a:bodyPr>
            <a:normAutofit fontScale="90000"/>
          </a:bodyPr>
          <a:lstStyle/>
          <a:p>
            <a:pPr algn="ctr"/>
            <a:r>
              <a:rPr lang="sv-SE" sz="2200" dirty="0" smtClean="0"/>
              <a:t>Var </a:t>
            </a:r>
            <a:r>
              <a:rPr lang="sv-SE" sz="2200" dirty="0"/>
              <a:t>befann du dig då du senast drack alkohol? </a:t>
            </a:r>
            <a:r>
              <a:rPr lang="sv-SE" sz="2000" dirty="0" smtClean="0"/>
              <a:t/>
            </a:r>
            <a:br>
              <a:rPr lang="sv-SE" sz="2000" dirty="0" smtClean="0"/>
            </a:br>
            <a:r>
              <a:rPr lang="sv-SE" sz="2000" b="0" dirty="0" smtClean="0"/>
              <a:t>(</a:t>
            </a:r>
            <a:r>
              <a:rPr lang="sv-SE" sz="2000" b="0" dirty="0"/>
              <a:t>av </a:t>
            </a:r>
            <a:r>
              <a:rPr lang="sv-SE" sz="2000" b="0" dirty="0" smtClean="0"/>
              <a:t>de </a:t>
            </a:r>
            <a:r>
              <a:rPr lang="sv-SE" sz="2000" b="0" dirty="0"/>
              <a:t>som dricker alkohol och är under 18 år) </a:t>
            </a:r>
            <a:r>
              <a:rPr lang="sv-SE" sz="2200" dirty="0">
                <a:solidFill>
                  <a:schemeClr val="tx2"/>
                </a:solidFill>
              </a:rPr>
              <a:t/>
            </a:r>
            <a:br>
              <a:rPr lang="sv-SE" sz="2200" dirty="0">
                <a:solidFill>
                  <a:schemeClr val="tx2"/>
                </a:solidFill>
              </a:rPr>
            </a:br>
            <a:endParaRPr lang="sv-SE" sz="2200" dirty="0"/>
          </a:p>
        </p:txBody>
      </p:sp>
      <p:sp>
        <p:nvSpPr>
          <p:cNvPr id="3" name="Platshållare för datum 2"/>
          <p:cNvSpPr>
            <a:spLocks noGrp="1"/>
          </p:cNvSpPr>
          <p:nvPr>
            <p:ph type="dt" sz="half" idx="10"/>
          </p:nvPr>
        </p:nvSpPr>
        <p:spPr/>
        <p:txBody>
          <a:bodyPr/>
          <a:lstStyle/>
          <a:p>
            <a:pPr>
              <a:defRPr/>
            </a:pPr>
            <a:fld id="{8A4115BC-C940-0641-BD49-1E0F7F1C661E}" type="datetime1">
              <a:rPr lang="sv-SE" smtClean="0"/>
              <a:pPr>
                <a:defRPr/>
              </a:pPr>
              <a:t>2016-11-10</a:t>
            </a:fld>
            <a:endParaRPr lang="sv-SE" dirty="0"/>
          </a:p>
        </p:txBody>
      </p:sp>
      <p:sp>
        <p:nvSpPr>
          <p:cNvPr id="4" name="Platshållare för bildnummer 3"/>
          <p:cNvSpPr>
            <a:spLocks noGrp="1"/>
          </p:cNvSpPr>
          <p:nvPr>
            <p:ph type="sldNum" sz="quarter" idx="11"/>
          </p:nvPr>
        </p:nvSpPr>
        <p:spPr/>
        <p:txBody>
          <a:bodyPr/>
          <a:lstStyle/>
          <a:p>
            <a:pPr>
              <a:defRPr/>
            </a:pPr>
            <a:r>
              <a:rPr lang="sv-SE" smtClean="0"/>
              <a:t>Sid </a:t>
            </a:r>
            <a:fld id="{EE3FB197-FAE7-094E-9DB8-5F1170B0D7FE}" type="slidenum">
              <a:rPr lang="sv-SE" smtClean="0"/>
              <a:pPr>
                <a:defRPr/>
              </a:pPr>
              <a:t>21</a:t>
            </a:fld>
            <a:endParaRPr lang="sv-SE"/>
          </a:p>
        </p:txBody>
      </p:sp>
      <p:graphicFrame>
        <p:nvGraphicFramePr>
          <p:cNvPr id="6" name="Diagram 5"/>
          <p:cNvGraphicFramePr>
            <a:graphicFrameLocks noGrp="1"/>
          </p:cNvGraphicFramePr>
          <p:nvPr/>
        </p:nvGraphicFramePr>
        <p:xfrm>
          <a:off x="-76052" y="379523"/>
          <a:ext cx="9296105" cy="60989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558976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19126" y="381000"/>
            <a:ext cx="7831458" cy="915000"/>
          </a:xfrm>
        </p:spPr>
        <p:txBody>
          <a:bodyPr>
            <a:normAutofit fontScale="90000"/>
          </a:bodyPr>
          <a:lstStyle/>
          <a:p>
            <a:pPr algn="ctr"/>
            <a:r>
              <a:rPr lang="sv-SE" sz="2200" dirty="0" smtClean="0"/>
              <a:t>Var </a:t>
            </a:r>
            <a:r>
              <a:rPr lang="sv-SE" sz="2200" dirty="0"/>
              <a:t>befann du dig då du senast drack alkohol? </a:t>
            </a:r>
            <a:r>
              <a:rPr lang="sv-SE" sz="2000" dirty="0" smtClean="0"/>
              <a:t/>
            </a:r>
            <a:br>
              <a:rPr lang="sv-SE" sz="2000" dirty="0" smtClean="0"/>
            </a:br>
            <a:r>
              <a:rPr lang="sv-SE" sz="2000" b="0" dirty="0" smtClean="0"/>
              <a:t>(</a:t>
            </a:r>
            <a:r>
              <a:rPr lang="sv-SE" sz="2000" b="0" dirty="0"/>
              <a:t>av </a:t>
            </a:r>
            <a:r>
              <a:rPr lang="sv-SE" sz="2000" b="0" dirty="0" smtClean="0"/>
              <a:t>de </a:t>
            </a:r>
            <a:r>
              <a:rPr lang="sv-SE" sz="2000" b="0" dirty="0"/>
              <a:t>som dricker alkohol och är under 18 år) </a:t>
            </a:r>
            <a:r>
              <a:rPr lang="sv-SE" sz="2200" dirty="0">
                <a:solidFill>
                  <a:schemeClr val="tx2"/>
                </a:solidFill>
              </a:rPr>
              <a:t/>
            </a:r>
            <a:br>
              <a:rPr lang="sv-SE" sz="2200" dirty="0">
                <a:solidFill>
                  <a:schemeClr val="tx2"/>
                </a:solidFill>
              </a:rPr>
            </a:br>
            <a:endParaRPr lang="sv-SE" sz="2200" dirty="0"/>
          </a:p>
        </p:txBody>
      </p:sp>
      <p:sp>
        <p:nvSpPr>
          <p:cNvPr id="3" name="Platshållare för datum 2"/>
          <p:cNvSpPr>
            <a:spLocks noGrp="1"/>
          </p:cNvSpPr>
          <p:nvPr>
            <p:ph type="dt" sz="half" idx="10"/>
          </p:nvPr>
        </p:nvSpPr>
        <p:spPr/>
        <p:txBody>
          <a:bodyPr/>
          <a:lstStyle/>
          <a:p>
            <a:pPr>
              <a:defRPr/>
            </a:pPr>
            <a:fld id="{8A4115BC-C940-0641-BD49-1E0F7F1C661E}" type="datetime1">
              <a:rPr lang="sv-SE" smtClean="0"/>
              <a:pPr>
                <a:defRPr/>
              </a:pPr>
              <a:t>2016-11-10</a:t>
            </a:fld>
            <a:endParaRPr lang="sv-SE" dirty="0"/>
          </a:p>
        </p:txBody>
      </p:sp>
      <p:sp>
        <p:nvSpPr>
          <p:cNvPr id="4" name="Platshållare för bildnummer 3"/>
          <p:cNvSpPr>
            <a:spLocks noGrp="1"/>
          </p:cNvSpPr>
          <p:nvPr>
            <p:ph type="sldNum" sz="quarter" idx="11"/>
          </p:nvPr>
        </p:nvSpPr>
        <p:spPr/>
        <p:txBody>
          <a:bodyPr/>
          <a:lstStyle/>
          <a:p>
            <a:pPr>
              <a:defRPr/>
            </a:pPr>
            <a:r>
              <a:rPr lang="sv-SE" smtClean="0"/>
              <a:t>Sid </a:t>
            </a:r>
            <a:fld id="{EE3FB197-FAE7-094E-9DB8-5F1170B0D7FE}" type="slidenum">
              <a:rPr lang="sv-SE" smtClean="0"/>
              <a:pPr>
                <a:defRPr/>
              </a:pPr>
              <a:t>22</a:t>
            </a:fld>
            <a:endParaRPr lang="sv-SE"/>
          </a:p>
        </p:txBody>
      </p:sp>
      <p:graphicFrame>
        <p:nvGraphicFramePr>
          <p:cNvPr id="7" name="Diagram 6"/>
          <p:cNvGraphicFramePr>
            <a:graphicFrameLocks noGrp="1"/>
          </p:cNvGraphicFramePr>
          <p:nvPr/>
        </p:nvGraphicFramePr>
        <p:xfrm>
          <a:off x="-76052" y="379523"/>
          <a:ext cx="9296105" cy="60989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788326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pic>
        <p:nvPicPr>
          <p:cNvPr id="4" name="Platshållare för innehåll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5536" y="0"/>
            <a:ext cx="8280919" cy="6210690"/>
          </a:xfrm>
        </p:spPr>
      </p:pic>
    </p:spTree>
    <p:extLst>
      <p:ext uri="{BB962C8B-B14F-4D97-AF65-F5344CB8AC3E}">
        <p14:creationId xmlns:p14="http://schemas.microsoft.com/office/powerpoint/2010/main" val="11060987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Andel elever (%) som får smaka alkohol av sina föräldrar</a:t>
            </a:r>
            <a:endParaRPr lang="sv-SE" dirty="0"/>
          </a:p>
        </p:txBody>
      </p:sp>
      <p:graphicFrame>
        <p:nvGraphicFramePr>
          <p:cNvPr id="5" name="Platshållare för innehåll 4"/>
          <p:cNvGraphicFramePr>
            <a:graphicFrameLocks noGrp="1"/>
          </p:cNvGraphicFramePr>
          <p:nvPr>
            <p:ph idx="1"/>
            <p:extLst>
              <p:ext uri="{D42A27DB-BD31-4B8C-83A1-F6EECF244321}">
                <p14:modId xmlns:p14="http://schemas.microsoft.com/office/powerpoint/2010/main" val="2443682549"/>
              </p:ext>
            </p:extLst>
          </p:nvPr>
        </p:nvGraphicFramePr>
        <p:xfrm>
          <a:off x="683568" y="1600200"/>
          <a:ext cx="8209607" cy="470912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19126" y="381000"/>
            <a:ext cx="7831458" cy="915000"/>
          </a:xfrm>
        </p:spPr>
        <p:txBody>
          <a:bodyPr>
            <a:normAutofit fontScale="90000"/>
          </a:bodyPr>
          <a:lstStyle/>
          <a:p>
            <a:pPr algn="ctr"/>
            <a:r>
              <a:rPr lang="sv-SE" sz="2200" dirty="0" smtClean="0"/>
              <a:t>Hur </a:t>
            </a:r>
            <a:r>
              <a:rPr lang="sv-SE" sz="2200" dirty="0"/>
              <a:t>får du vanligen tag på alkohol? </a:t>
            </a:r>
            <a:r>
              <a:rPr lang="sv-SE" sz="2000" dirty="0" smtClean="0"/>
              <a:t/>
            </a:r>
            <a:br>
              <a:rPr lang="sv-SE" sz="2000" dirty="0" smtClean="0"/>
            </a:br>
            <a:r>
              <a:rPr lang="sv-SE" sz="2000" b="0" dirty="0" smtClean="0"/>
              <a:t>(</a:t>
            </a:r>
            <a:r>
              <a:rPr lang="sv-SE" sz="2000" b="0" dirty="0"/>
              <a:t>av </a:t>
            </a:r>
            <a:r>
              <a:rPr lang="sv-SE" sz="2000" b="0" dirty="0" smtClean="0"/>
              <a:t>de </a:t>
            </a:r>
            <a:r>
              <a:rPr lang="sv-SE" sz="2000" b="0" dirty="0"/>
              <a:t>som dricker alkohol och är under 18 år) </a:t>
            </a:r>
            <a:r>
              <a:rPr lang="sv-SE" sz="2200" dirty="0">
                <a:solidFill>
                  <a:schemeClr val="tx2"/>
                </a:solidFill>
              </a:rPr>
              <a:t/>
            </a:r>
            <a:br>
              <a:rPr lang="sv-SE" sz="2200" dirty="0">
                <a:solidFill>
                  <a:schemeClr val="tx2"/>
                </a:solidFill>
              </a:rPr>
            </a:br>
            <a:endParaRPr lang="sv-SE" sz="2200" dirty="0"/>
          </a:p>
        </p:txBody>
      </p:sp>
      <p:sp>
        <p:nvSpPr>
          <p:cNvPr id="3" name="Platshållare för datum 2"/>
          <p:cNvSpPr>
            <a:spLocks noGrp="1"/>
          </p:cNvSpPr>
          <p:nvPr>
            <p:ph type="dt" sz="half" idx="10"/>
          </p:nvPr>
        </p:nvSpPr>
        <p:spPr/>
        <p:txBody>
          <a:bodyPr/>
          <a:lstStyle/>
          <a:p>
            <a:pPr>
              <a:defRPr/>
            </a:pPr>
            <a:fld id="{8A4115BC-C940-0641-BD49-1E0F7F1C661E}" type="datetime1">
              <a:rPr lang="sv-SE" smtClean="0"/>
              <a:pPr>
                <a:defRPr/>
              </a:pPr>
              <a:t>2016-11-10</a:t>
            </a:fld>
            <a:endParaRPr lang="sv-SE" dirty="0"/>
          </a:p>
        </p:txBody>
      </p:sp>
      <p:sp>
        <p:nvSpPr>
          <p:cNvPr id="4" name="Platshållare för bildnummer 3"/>
          <p:cNvSpPr>
            <a:spLocks noGrp="1"/>
          </p:cNvSpPr>
          <p:nvPr>
            <p:ph type="sldNum" sz="quarter" idx="11"/>
          </p:nvPr>
        </p:nvSpPr>
        <p:spPr/>
        <p:txBody>
          <a:bodyPr/>
          <a:lstStyle/>
          <a:p>
            <a:pPr>
              <a:defRPr/>
            </a:pPr>
            <a:r>
              <a:rPr lang="sv-SE" smtClean="0"/>
              <a:t>Sid </a:t>
            </a:r>
            <a:fld id="{EE3FB197-FAE7-094E-9DB8-5F1170B0D7FE}" type="slidenum">
              <a:rPr lang="sv-SE" smtClean="0"/>
              <a:pPr>
                <a:defRPr/>
              </a:pPr>
              <a:t>25</a:t>
            </a:fld>
            <a:endParaRPr lang="sv-SE"/>
          </a:p>
        </p:txBody>
      </p:sp>
      <p:graphicFrame>
        <p:nvGraphicFramePr>
          <p:cNvPr id="7" name="Diagram 6"/>
          <p:cNvGraphicFramePr>
            <a:graphicFrameLocks noGrp="1"/>
          </p:cNvGraphicFramePr>
          <p:nvPr>
            <p:extLst/>
          </p:nvPr>
        </p:nvGraphicFramePr>
        <p:xfrm>
          <a:off x="95250" y="379524"/>
          <a:ext cx="8848578" cy="58974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311414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19126" y="381000"/>
            <a:ext cx="7831458" cy="915000"/>
          </a:xfrm>
        </p:spPr>
        <p:txBody>
          <a:bodyPr>
            <a:normAutofit fontScale="90000"/>
          </a:bodyPr>
          <a:lstStyle/>
          <a:p>
            <a:pPr algn="ctr"/>
            <a:r>
              <a:rPr lang="sv-SE" sz="2200" dirty="0" smtClean="0"/>
              <a:t>Hur </a:t>
            </a:r>
            <a:r>
              <a:rPr lang="sv-SE" sz="2200" dirty="0"/>
              <a:t>får du vanligen tag på alkohol? </a:t>
            </a:r>
            <a:r>
              <a:rPr lang="sv-SE" sz="2000" dirty="0" smtClean="0"/>
              <a:t/>
            </a:r>
            <a:br>
              <a:rPr lang="sv-SE" sz="2000" dirty="0" smtClean="0"/>
            </a:br>
            <a:r>
              <a:rPr lang="sv-SE" sz="2000" b="0" dirty="0" smtClean="0"/>
              <a:t>(</a:t>
            </a:r>
            <a:r>
              <a:rPr lang="sv-SE" sz="2000" b="0" dirty="0"/>
              <a:t>av </a:t>
            </a:r>
            <a:r>
              <a:rPr lang="sv-SE" sz="2000" b="0" dirty="0" smtClean="0"/>
              <a:t>de </a:t>
            </a:r>
            <a:r>
              <a:rPr lang="sv-SE" sz="2000" b="0" dirty="0"/>
              <a:t>som dricker alkohol och är under 18 år) </a:t>
            </a:r>
            <a:r>
              <a:rPr lang="sv-SE" sz="2200" dirty="0">
                <a:solidFill>
                  <a:schemeClr val="tx2"/>
                </a:solidFill>
              </a:rPr>
              <a:t/>
            </a:r>
            <a:br>
              <a:rPr lang="sv-SE" sz="2200" dirty="0">
                <a:solidFill>
                  <a:schemeClr val="tx2"/>
                </a:solidFill>
              </a:rPr>
            </a:br>
            <a:endParaRPr lang="sv-SE" sz="2200" dirty="0"/>
          </a:p>
        </p:txBody>
      </p:sp>
      <p:sp>
        <p:nvSpPr>
          <p:cNvPr id="3" name="Platshållare för datum 2"/>
          <p:cNvSpPr>
            <a:spLocks noGrp="1"/>
          </p:cNvSpPr>
          <p:nvPr>
            <p:ph type="dt" sz="half" idx="10"/>
          </p:nvPr>
        </p:nvSpPr>
        <p:spPr/>
        <p:txBody>
          <a:bodyPr/>
          <a:lstStyle/>
          <a:p>
            <a:pPr>
              <a:defRPr/>
            </a:pPr>
            <a:fld id="{8A4115BC-C940-0641-BD49-1E0F7F1C661E}" type="datetime1">
              <a:rPr lang="sv-SE" smtClean="0"/>
              <a:pPr>
                <a:defRPr/>
              </a:pPr>
              <a:t>2016-11-10</a:t>
            </a:fld>
            <a:endParaRPr lang="sv-SE" dirty="0"/>
          </a:p>
        </p:txBody>
      </p:sp>
      <p:sp>
        <p:nvSpPr>
          <p:cNvPr id="4" name="Platshållare för bildnummer 3"/>
          <p:cNvSpPr>
            <a:spLocks noGrp="1"/>
          </p:cNvSpPr>
          <p:nvPr>
            <p:ph type="sldNum" sz="quarter" idx="11"/>
          </p:nvPr>
        </p:nvSpPr>
        <p:spPr/>
        <p:txBody>
          <a:bodyPr/>
          <a:lstStyle/>
          <a:p>
            <a:pPr>
              <a:defRPr/>
            </a:pPr>
            <a:r>
              <a:rPr lang="sv-SE" smtClean="0"/>
              <a:t>Sid </a:t>
            </a:r>
            <a:fld id="{EE3FB197-FAE7-094E-9DB8-5F1170B0D7FE}" type="slidenum">
              <a:rPr lang="sv-SE" smtClean="0"/>
              <a:pPr>
                <a:defRPr/>
              </a:pPr>
              <a:t>26</a:t>
            </a:fld>
            <a:endParaRPr lang="sv-SE"/>
          </a:p>
        </p:txBody>
      </p:sp>
      <p:graphicFrame>
        <p:nvGraphicFramePr>
          <p:cNvPr id="6" name="Diagram 5"/>
          <p:cNvGraphicFramePr>
            <a:graphicFrameLocks noGrp="1"/>
          </p:cNvGraphicFramePr>
          <p:nvPr>
            <p:extLst/>
          </p:nvPr>
        </p:nvGraphicFramePr>
        <p:xfrm>
          <a:off x="95250" y="619240"/>
          <a:ext cx="9048750" cy="572611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82052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ruta 3"/>
          <p:cNvSpPr txBox="1">
            <a:spLocks noChangeArrowheads="1"/>
          </p:cNvSpPr>
          <p:nvPr/>
        </p:nvSpPr>
        <p:spPr bwMode="auto">
          <a:xfrm>
            <a:off x="357188" y="1500188"/>
            <a:ext cx="81597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0" hangingPunct="0">
              <a:lnSpc>
                <a:spcPct val="90000"/>
              </a:lnSpc>
            </a:pPr>
            <a:endParaRPr lang="sv-SE" sz="2800">
              <a:solidFill>
                <a:srgbClr val="000000"/>
              </a:solidFill>
              <a:latin typeface="Gill Sans MT" pitchFamily="34" charset="0"/>
            </a:endParaRPr>
          </a:p>
        </p:txBody>
      </p:sp>
      <p:sp>
        <p:nvSpPr>
          <p:cNvPr id="92163" name="Rectangle 3"/>
          <p:cNvSpPr>
            <a:spLocks noChangeArrowheads="1"/>
          </p:cNvSpPr>
          <p:nvPr/>
        </p:nvSpPr>
        <p:spPr bwMode="auto">
          <a:xfrm>
            <a:off x="468313" y="2560638"/>
            <a:ext cx="4751387"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eaLnBrk="0" hangingPunct="0"/>
            <a:r>
              <a:rPr lang="sv-SE" sz="3600" b="1" dirty="0">
                <a:solidFill>
                  <a:srgbClr val="000000"/>
                </a:solidFill>
                <a:latin typeface="Gill Sans MT" pitchFamily="34" charset="0"/>
              </a:rPr>
              <a:t>Narkotika</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46073" y="1577181"/>
            <a:ext cx="4256087"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8426294"/>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Andel elever (%) som använt narkotika någon gång</a:t>
            </a:r>
            <a:endParaRPr lang="sv-SE" dirty="0"/>
          </a:p>
        </p:txBody>
      </p:sp>
      <p:graphicFrame>
        <p:nvGraphicFramePr>
          <p:cNvPr id="5" name="Platshållare för innehåll 4"/>
          <p:cNvGraphicFramePr>
            <a:graphicFrameLocks noGrp="1"/>
          </p:cNvGraphicFramePr>
          <p:nvPr>
            <p:ph idx="1"/>
            <p:extLst>
              <p:ext uri="{D42A27DB-BD31-4B8C-83A1-F6EECF244321}">
                <p14:modId xmlns:p14="http://schemas.microsoft.com/office/powerpoint/2010/main" val="3929455209"/>
              </p:ext>
            </p:extLst>
          </p:nvPr>
        </p:nvGraphicFramePr>
        <p:xfrm>
          <a:off x="467544" y="1600200"/>
          <a:ext cx="8425631" cy="470912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pPr algn="ctr"/>
            <a:r>
              <a:rPr lang="sv-SE" sz="2200" dirty="0"/>
              <a:t>Elever som någon gång använt </a:t>
            </a:r>
            <a:r>
              <a:rPr lang="sv-SE" sz="2200" dirty="0" smtClean="0"/>
              <a:t>narkotika</a:t>
            </a:r>
            <a:br>
              <a:rPr lang="sv-SE" sz="2200" dirty="0" smtClean="0"/>
            </a:br>
            <a:endParaRPr lang="sv-SE" sz="2200" dirty="0"/>
          </a:p>
        </p:txBody>
      </p:sp>
      <p:sp>
        <p:nvSpPr>
          <p:cNvPr id="3" name="Platshållare för datum 2"/>
          <p:cNvSpPr>
            <a:spLocks noGrp="1"/>
          </p:cNvSpPr>
          <p:nvPr>
            <p:ph type="dt" sz="half" idx="10"/>
          </p:nvPr>
        </p:nvSpPr>
        <p:spPr/>
        <p:txBody>
          <a:bodyPr/>
          <a:lstStyle/>
          <a:p>
            <a:pPr>
              <a:defRPr/>
            </a:pPr>
            <a:fld id="{8A4115BC-C940-0641-BD49-1E0F7F1C661E}" type="datetime1">
              <a:rPr lang="sv-SE" smtClean="0"/>
              <a:pPr>
                <a:defRPr/>
              </a:pPr>
              <a:t>2016-11-10</a:t>
            </a:fld>
            <a:endParaRPr lang="sv-SE" dirty="0"/>
          </a:p>
        </p:txBody>
      </p:sp>
      <p:sp>
        <p:nvSpPr>
          <p:cNvPr id="4" name="Platshållare för bildnummer 3"/>
          <p:cNvSpPr>
            <a:spLocks noGrp="1"/>
          </p:cNvSpPr>
          <p:nvPr>
            <p:ph type="sldNum" sz="quarter" idx="11"/>
          </p:nvPr>
        </p:nvSpPr>
        <p:spPr/>
        <p:txBody>
          <a:bodyPr/>
          <a:lstStyle/>
          <a:p>
            <a:pPr>
              <a:defRPr/>
            </a:pPr>
            <a:r>
              <a:rPr lang="sv-SE" smtClean="0"/>
              <a:t>Sid </a:t>
            </a:r>
            <a:fld id="{EE3FB197-FAE7-094E-9DB8-5F1170B0D7FE}" type="slidenum">
              <a:rPr lang="sv-SE" smtClean="0"/>
              <a:pPr>
                <a:defRPr/>
              </a:pPr>
              <a:t>29</a:t>
            </a:fld>
            <a:endParaRPr lang="sv-SE"/>
          </a:p>
        </p:txBody>
      </p:sp>
      <p:sp>
        <p:nvSpPr>
          <p:cNvPr id="7" name="textruta 6"/>
          <p:cNvSpPr txBox="1"/>
          <p:nvPr/>
        </p:nvSpPr>
        <p:spPr>
          <a:xfrm>
            <a:off x="295275" y="6238875"/>
            <a:ext cx="3733800" cy="338554"/>
          </a:xfrm>
          <a:prstGeom prst="rect">
            <a:avLst/>
          </a:prstGeom>
          <a:noFill/>
        </p:spPr>
        <p:txBody>
          <a:bodyPr wrap="square" rtlCol="0">
            <a:spAutoFit/>
          </a:bodyPr>
          <a:lstStyle/>
          <a:p>
            <a:r>
              <a:rPr lang="sv-SE" sz="1600" dirty="0" smtClean="0"/>
              <a:t>Årskurs 9, år 2016</a:t>
            </a:r>
            <a:endParaRPr lang="sv-SE" sz="1600" dirty="0"/>
          </a:p>
        </p:txBody>
      </p:sp>
      <p:graphicFrame>
        <p:nvGraphicFramePr>
          <p:cNvPr id="9" name="Diagram 8"/>
          <p:cNvGraphicFramePr>
            <a:graphicFrameLocks noGrp="1"/>
          </p:cNvGraphicFramePr>
          <p:nvPr/>
        </p:nvGraphicFramePr>
        <p:xfrm>
          <a:off x="-69348" y="387684"/>
          <a:ext cx="9282697" cy="6082632"/>
        </p:xfrm>
        <a:graphic>
          <a:graphicData uri="http://schemas.openxmlformats.org/drawingml/2006/chart">
            <c:chart xmlns:c="http://schemas.openxmlformats.org/drawingml/2006/chart" xmlns:r="http://schemas.openxmlformats.org/officeDocument/2006/relationships" r:id="rId3"/>
          </a:graphicData>
        </a:graphic>
      </p:graphicFrame>
      <p:sp>
        <p:nvSpPr>
          <p:cNvPr id="8" name="Ellips 7"/>
          <p:cNvSpPr/>
          <p:nvPr/>
        </p:nvSpPr>
        <p:spPr>
          <a:xfrm>
            <a:off x="2915816" y="3933056"/>
            <a:ext cx="360041" cy="648072"/>
          </a:xfrm>
          <a:prstGeom prst="ellipse">
            <a:avLst/>
          </a:prstGeom>
          <a:noFill/>
          <a:ln w="38100" cap="flat" cmpd="sng" algn="ctr">
            <a:solidFill>
              <a:srgbClr val="0070C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sv-SE"/>
          </a:p>
        </p:txBody>
      </p:sp>
    </p:spTree>
    <p:extLst>
      <p:ext uri="{BB962C8B-B14F-4D97-AF65-F5344CB8AC3E}">
        <p14:creationId xmlns:p14="http://schemas.microsoft.com/office/powerpoint/2010/main" val="9408518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pic>
        <p:nvPicPr>
          <p:cNvPr id="4" name="Platshållare för innehåll 3" descr="oppis vasa real juni 2012 132.JPG"/>
          <p:cNvPicPr>
            <a:picLocks noGrp="1" noChangeAspect="1"/>
          </p:cNvPicPr>
          <p:nvPr>
            <p:ph idx="1"/>
          </p:nvPr>
        </p:nvPicPr>
        <p:blipFill>
          <a:blip r:embed="rId3" cstate="print"/>
          <a:srcRect/>
          <a:stretch>
            <a:fillRect/>
          </a:stretch>
        </p:blipFill>
        <p:spPr bwMode="auto">
          <a:xfrm>
            <a:off x="801491" y="883220"/>
            <a:ext cx="7514925" cy="4993082"/>
          </a:xfrm>
          <a:prstGeom prst="rect">
            <a:avLst/>
          </a:prstGeom>
          <a:noFill/>
          <a:ln w="9525">
            <a:noFill/>
            <a:miter lim="800000"/>
            <a:headEnd/>
            <a:tailEnd/>
          </a:ln>
        </p:spPr>
      </p:pic>
    </p:spTree>
    <p:extLst>
      <p:ext uri="{BB962C8B-B14F-4D97-AF65-F5344CB8AC3E}">
        <p14:creationId xmlns:p14="http://schemas.microsoft.com/office/powerpoint/2010/main" val="32357468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pPr algn="ctr"/>
            <a:r>
              <a:rPr lang="sv-SE" sz="2200" dirty="0"/>
              <a:t>Elever som någon gång använt </a:t>
            </a:r>
            <a:r>
              <a:rPr lang="sv-SE" sz="2200" dirty="0" smtClean="0"/>
              <a:t>narkotika</a:t>
            </a:r>
            <a:br>
              <a:rPr lang="sv-SE" sz="2200" dirty="0" smtClean="0"/>
            </a:br>
            <a:endParaRPr lang="sv-SE" sz="2200" dirty="0"/>
          </a:p>
        </p:txBody>
      </p:sp>
      <p:sp>
        <p:nvSpPr>
          <p:cNvPr id="3" name="Platshållare för datum 2"/>
          <p:cNvSpPr>
            <a:spLocks noGrp="1"/>
          </p:cNvSpPr>
          <p:nvPr>
            <p:ph type="dt" sz="half" idx="10"/>
          </p:nvPr>
        </p:nvSpPr>
        <p:spPr/>
        <p:txBody>
          <a:bodyPr/>
          <a:lstStyle/>
          <a:p>
            <a:pPr>
              <a:defRPr/>
            </a:pPr>
            <a:fld id="{8A4115BC-C940-0641-BD49-1E0F7F1C661E}" type="datetime1">
              <a:rPr lang="sv-SE" smtClean="0"/>
              <a:pPr>
                <a:defRPr/>
              </a:pPr>
              <a:t>2016-11-10</a:t>
            </a:fld>
            <a:endParaRPr lang="sv-SE" dirty="0"/>
          </a:p>
        </p:txBody>
      </p:sp>
      <p:sp>
        <p:nvSpPr>
          <p:cNvPr id="4" name="Platshållare för bildnummer 3"/>
          <p:cNvSpPr>
            <a:spLocks noGrp="1"/>
          </p:cNvSpPr>
          <p:nvPr>
            <p:ph type="sldNum" sz="quarter" idx="11"/>
          </p:nvPr>
        </p:nvSpPr>
        <p:spPr/>
        <p:txBody>
          <a:bodyPr/>
          <a:lstStyle/>
          <a:p>
            <a:pPr>
              <a:defRPr/>
            </a:pPr>
            <a:r>
              <a:rPr lang="sv-SE" smtClean="0"/>
              <a:t>Sid </a:t>
            </a:r>
            <a:fld id="{EE3FB197-FAE7-094E-9DB8-5F1170B0D7FE}" type="slidenum">
              <a:rPr lang="sv-SE" smtClean="0"/>
              <a:pPr>
                <a:defRPr/>
              </a:pPr>
              <a:t>30</a:t>
            </a:fld>
            <a:endParaRPr lang="sv-SE"/>
          </a:p>
        </p:txBody>
      </p:sp>
      <p:sp>
        <p:nvSpPr>
          <p:cNvPr id="8" name="textruta 7"/>
          <p:cNvSpPr txBox="1"/>
          <p:nvPr/>
        </p:nvSpPr>
        <p:spPr>
          <a:xfrm>
            <a:off x="295275" y="6238875"/>
            <a:ext cx="3733800" cy="338554"/>
          </a:xfrm>
          <a:prstGeom prst="rect">
            <a:avLst/>
          </a:prstGeom>
          <a:noFill/>
        </p:spPr>
        <p:txBody>
          <a:bodyPr wrap="square" rtlCol="0">
            <a:spAutoFit/>
          </a:bodyPr>
          <a:lstStyle/>
          <a:p>
            <a:r>
              <a:rPr lang="sv-SE" sz="1600" dirty="0" smtClean="0"/>
              <a:t>Årskurs 2 gymnasiet, år 2016</a:t>
            </a:r>
            <a:endParaRPr lang="sv-SE" sz="1600" dirty="0"/>
          </a:p>
        </p:txBody>
      </p:sp>
      <p:graphicFrame>
        <p:nvGraphicFramePr>
          <p:cNvPr id="10" name="Diagram 9"/>
          <p:cNvGraphicFramePr>
            <a:graphicFrameLocks noGrp="1"/>
          </p:cNvGraphicFramePr>
          <p:nvPr/>
        </p:nvGraphicFramePr>
        <p:xfrm>
          <a:off x="-69348" y="387684"/>
          <a:ext cx="9282697" cy="6082632"/>
        </p:xfrm>
        <a:graphic>
          <a:graphicData uri="http://schemas.openxmlformats.org/drawingml/2006/chart">
            <c:chart xmlns:c="http://schemas.openxmlformats.org/drawingml/2006/chart" xmlns:r="http://schemas.openxmlformats.org/officeDocument/2006/relationships" r:id="rId3"/>
          </a:graphicData>
        </a:graphic>
      </p:graphicFrame>
      <p:sp>
        <p:nvSpPr>
          <p:cNvPr id="7" name="Ellips 6"/>
          <p:cNvSpPr/>
          <p:nvPr/>
        </p:nvSpPr>
        <p:spPr>
          <a:xfrm>
            <a:off x="2843808" y="3180166"/>
            <a:ext cx="504123" cy="1296181"/>
          </a:xfrm>
          <a:prstGeom prst="ellipse">
            <a:avLst/>
          </a:prstGeom>
          <a:noFill/>
          <a:ln w="38100" cap="flat" cmpd="sng" algn="ctr">
            <a:solidFill>
              <a:srgbClr val="0070C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sv-SE"/>
          </a:p>
        </p:txBody>
      </p:sp>
    </p:spTree>
    <p:extLst>
      <p:ext uri="{BB962C8B-B14F-4D97-AF65-F5344CB8AC3E}">
        <p14:creationId xmlns:p14="http://schemas.microsoft.com/office/powerpoint/2010/main" val="33524351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pPr algn="ctr"/>
            <a:r>
              <a:rPr lang="sv-SE" dirty="0" smtClean="0"/>
              <a:t>Andel elever (%) som använt narkotika minst 1 gång under de senaste 4 veckorna</a:t>
            </a:r>
            <a:endParaRPr lang="sv-SE" dirty="0"/>
          </a:p>
        </p:txBody>
      </p:sp>
      <p:sp>
        <p:nvSpPr>
          <p:cNvPr id="3" name="Platshållare för innehåll 2"/>
          <p:cNvSpPr>
            <a:spLocks noGrp="1"/>
          </p:cNvSpPr>
          <p:nvPr>
            <p:ph idx="1"/>
          </p:nvPr>
        </p:nvSpPr>
        <p:spPr/>
        <p:txBody>
          <a:bodyPr/>
          <a:lstStyle/>
          <a:p>
            <a:endParaRPr lang="sv-SE"/>
          </a:p>
        </p:txBody>
      </p:sp>
      <p:graphicFrame>
        <p:nvGraphicFramePr>
          <p:cNvPr id="6" name="Diagram 5"/>
          <p:cNvGraphicFramePr>
            <a:graphicFrameLocks/>
          </p:cNvGraphicFramePr>
          <p:nvPr>
            <p:extLst>
              <p:ext uri="{D42A27DB-BD31-4B8C-83A1-F6EECF244321}">
                <p14:modId xmlns:p14="http://schemas.microsoft.com/office/powerpoint/2010/main" val="3141149559"/>
              </p:ext>
            </p:extLst>
          </p:nvPr>
        </p:nvGraphicFramePr>
        <p:xfrm>
          <a:off x="1130400" y="1600201"/>
          <a:ext cx="7762080" cy="452596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Autofit/>
          </a:bodyPr>
          <a:lstStyle/>
          <a:p>
            <a:pPr algn="ctr"/>
            <a:r>
              <a:rPr lang="sv-SE" sz="2000" dirty="0"/>
              <a:t>Elever som någon gång använt narkotika under den senaste 4- veckorsperioden </a:t>
            </a:r>
            <a:r>
              <a:rPr lang="sv-SE" sz="1600" dirty="0" smtClean="0"/>
              <a:t>(</a:t>
            </a:r>
            <a:r>
              <a:rPr lang="sv-SE" sz="1600" dirty="0"/>
              <a:t>bland samtliga)</a:t>
            </a:r>
            <a:r>
              <a:rPr lang="sv-SE" sz="1800" dirty="0">
                <a:solidFill>
                  <a:schemeClr val="tx2"/>
                </a:solidFill>
              </a:rPr>
              <a:t/>
            </a:r>
            <a:br>
              <a:rPr lang="sv-SE" sz="1800" dirty="0">
                <a:solidFill>
                  <a:schemeClr val="tx2"/>
                </a:solidFill>
              </a:rPr>
            </a:br>
            <a:endParaRPr lang="sv-SE" sz="2400" dirty="0"/>
          </a:p>
        </p:txBody>
      </p:sp>
      <p:sp>
        <p:nvSpPr>
          <p:cNvPr id="3" name="Platshållare för datum 2"/>
          <p:cNvSpPr>
            <a:spLocks noGrp="1"/>
          </p:cNvSpPr>
          <p:nvPr>
            <p:ph type="dt" sz="half" idx="10"/>
          </p:nvPr>
        </p:nvSpPr>
        <p:spPr/>
        <p:txBody>
          <a:bodyPr/>
          <a:lstStyle/>
          <a:p>
            <a:pPr>
              <a:defRPr/>
            </a:pPr>
            <a:fld id="{8A4115BC-C940-0641-BD49-1E0F7F1C661E}" type="datetime1">
              <a:rPr lang="sv-SE" smtClean="0"/>
              <a:pPr>
                <a:defRPr/>
              </a:pPr>
              <a:t>2016-11-10</a:t>
            </a:fld>
            <a:endParaRPr lang="sv-SE" dirty="0"/>
          </a:p>
        </p:txBody>
      </p:sp>
      <p:sp>
        <p:nvSpPr>
          <p:cNvPr id="4" name="Platshållare för bildnummer 3"/>
          <p:cNvSpPr>
            <a:spLocks noGrp="1"/>
          </p:cNvSpPr>
          <p:nvPr>
            <p:ph type="sldNum" sz="quarter" idx="11"/>
          </p:nvPr>
        </p:nvSpPr>
        <p:spPr/>
        <p:txBody>
          <a:bodyPr/>
          <a:lstStyle/>
          <a:p>
            <a:pPr>
              <a:defRPr/>
            </a:pPr>
            <a:r>
              <a:rPr lang="sv-SE" smtClean="0"/>
              <a:t>Sid </a:t>
            </a:r>
            <a:fld id="{EE3FB197-FAE7-094E-9DB8-5F1170B0D7FE}" type="slidenum">
              <a:rPr lang="sv-SE" smtClean="0"/>
              <a:pPr>
                <a:defRPr/>
              </a:pPr>
              <a:t>32</a:t>
            </a:fld>
            <a:endParaRPr lang="sv-SE"/>
          </a:p>
        </p:txBody>
      </p:sp>
      <p:sp>
        <p:nvSpPr>
          <p:cNvPr id="7" name="textruta 6"/>
          <p:cNvSpPr txBox="1"/>
          <p:nvPr/>
        </p:nvSpPr>
        <p:spPr>
          <a:xfrm>
            <a:off x="295275" y="6238875"/>
            <a:ext cx="3733800" cy="338554"/>
          </a:xfrm>
          <a:prstGeom prst="rect">
            <a:avLst/>
          </a:prstGeom>
          <a:noFill/>
        </p:spPr>
        <p:txBody>
          <a:bodyPr wrap="square" rtlCol="0">
            <a:spAutoFit/>
          </a:bodyPr>
          <a:lstStyle/>
          <a:p>
            <a:r>
              <a:rPr lang="sv-SE" sz="1600" dirty="0" smtClean="0"/>
              <a:t>Årskurs 9, år 2016</a:t>
            </a:r>
            <a:endParaRPr lang="sv-SE" sz="1600" dirty="0"/>
          </a:p>
        </p:txBody>
      </p:sp>
      <p:graphicFrame>
        <p:nvGraphicFramePr>
          <p:cNvPr id="9" name="Diagram 8"/>
          <p:cNvGraphicFramePr>
            <a:graphicFrameLocks noGrp="1"/>
          </p:cNvGraphicFramePr>
          <p:nvPr/>
        </p:nvGraphicFramePr>
        <p:xfrm>
          <a:off x="-69348" y="387684"/>
          <a:ext cx="9282697" cy="6082632"/>
        </p:xfrm>
        <a:graphic>
          <a:graphicData uri="http://schemas.openxmlformats.org/drawingml/2006/chart">
            <c:chart xmlns:c="http://schemas.openxmlformats.org/drawingml/2006/chart" xmlns:r="http://schemas.openxmlformats.org/officeDocument/2006/relationships" r:id="rId3"/>
          </a:graphicData>
        </a:graphic>
      </p:graphicFrame>
      <p:sp>
        <p:nvSpPr>
          <p:cNvPr id="8" name="Ellips 7"/>
          <p:cNvSpPr/>
          <p:nvPr/>
        </p:nvSpPr>
        <p:spPr>
          <a:xfrm>
            <a:off x="2987824" y="4005064"/>
            <a:ext cx="216024" cy="540038"/>
          </a:xfrm>
          <a:prstGeom prst="ellipse">
            <a:avLst/>
          </a:prstGeom>
          <a:noFill/>
          <a:ln w="38100" cap="flat" cmpd="sng" algn="ctr">
            <a:solidFill>
              <a:srgbClr val="0070C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sv-SE"/>
          </a:p>
        </p:txBody>
      </p:sp>
    </p:spTree>
    <p:extLst>
      <p:ext uri="{BB962C8B-B14F-4D97-AF65-F5344CB8AC3E}">
        <p14:creationId xmlns:p14="http://schemas.microsoft.com/office/powerpoint/2010/main" val="42643845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Autofit/>
          </a:bodyPr>
          <a:lstStyle/>
          <a:p>
            <a:pPr algn="ctr"/>
            <a:r>
              <a:rPr lang="sv-SE" sz="2000" dirty="0"/>
              <a:t>Elever som någon gång använt narkotika under den senaste 4- veckorsperioden </a:t>
            </a:r>
            <a:r>
              <a:rPr lang="sv-SE" sz="1600" dirty="0" smtClean="0"/>
              <a:t>(</a:t>
            </a:r>
            <a:r>
              <a:rPr lang="sv-SE" sz="1600" dirty="0"/>
              <a:t>bland samtliga)</a:t>
            </a:r>
            <a:r>
              <a:rPr lang="sv-SE" sz="1800" dirty="0">
                <a:solidFill>
                  <a:schemeClr val="tx2"/>
                </a:solidFill>
              </a:rPr>
              <a:t/>
            </a:r>
            <a:br>
              <a:rPr lang="sv-SE" sz="1800" dirty="0">
                <a:solidFill>
                  <a:schemeClr val="tx2"/>
                </a:solidFill>
              </a:rPr>
            </a:br>
            <a:endParaRPr lang="sv-SE" sz="2400" dirty="0"/>
          </a:p>
        </p:txBody>
      </p:sp>
      <p:sp>
        <p:nvSpPr>
          <p:cNvPr id="3" name="Platshållare för datum 2"/>
          <p:cNvSpPr>
            <a:spLocks noGrp="1"/>
          </p:cNvSpPr>
          <p:nvPr>
            <p:ph type="dt" sz="half" idx="10"/>
          </p:nvPr>
        </p:nvSpPr>
        <p:spPr/>
        <p:txBody>
          <a:bodyPr/>
          <a:lstStyle/>
          <a:p>
            <a:pPr>
              <a:defRPr/>
            </a:pPr>
            <a:fld id="{8A4115BC-C940-0641-BD49-1E0F7F1C661E}" type="datetime1">
              <a:rPr lang="sv-SE" smtClean="0"/>
              <a:pPr>
                <a:defRPr/>
              </a:pPr>
              <a:t>2016-11-10</a:t>
            </a:fld>
            <a:endParaRPr lang="sv-SE" dirty="0"/>
          </a:p>
        </p:txBody>
      </p:sp>
      <p:sp>
        <p:nvSpPr>
          <p:cNvPr id="4" name="Platshållare för bildnummer 3"/>
          <p:cNvSpPr>
            <a:spLocks noGrp="1"/>
          </p:cNvSpPr>
          <p:nvPr>
            <p:ph type="sldNum" sz="quarter" idx="11"/>
          </p:nvPr>
        </p:nvSpPr>
        <p:spPr/>
        <p:txBody>
          <a:bodyPr/>
          <a:lstStyle/>
          <a:p>
            <a:pPr>
              <a:defRPr/>
            </a:pPr>
            <a:r>
              <a:rPr lang="sv-SE" smtClean="0"/>
              <a:t>Sid </a:t>
            </a:r>
            <a:fld id="{EE3FB197-FAE7-094E-9DB8-5F1170B0D7FE}" type="slidenum">
              <a:rPr lang="sv-SE" smtClean="0"/>
              <a:pPr>
                <a:defRPr/>
              </a:pPr>
              <a:t>33</a:t>
            </a:fld>
            <a:endParaRPr lang="sv-SE"/>
          </a:p>
        </p:txBody>
      </p:sp>
      <p:sp>
        <p:nvSpPr>
          <p:cNvPr id="8" name="textruta 7"/>
          <p:cNvSpPr txBox="1"/>
          <p:nvPr/>
        </p:nvSpPr>
        <p:spPr>
          <a:xfrm>
            <a:off x="295275" y="6238875"/>
            <a:ext cx="3733800" cy="338554"/>
          </a:xfrm>
          <a:prstGeom prst="rect">
            <a:avLst/>
          </a:prstGeom>
          <a:noFill/>
        </p:spPr>
        <p:txBody>
          <a:bodyPr wrap="square" rtlCol="0">
            <a:spAutoFit/>
          </a:bodyPr>
          <a:lstStyle/>
          <a:p>
            <a:r>
              <a:rPr lang="sv-SE" sz="1600" dirty="0" smtClean="0"/>
              <a:t>Årskurs 2 gymnasiet, år 2016</a:t>
            </a:r>
            <a:endParaRPr lang="sv-SE" sz="1600" dirty="0"/>
          </a:p>
        </p:txBody>
      </p:sp>
      <p:graphicFrame>
        <p:nvGraphicFramePr>
          <p:cNvPr id="10" name="Diagram 9"/>
          <p:cNvGraphicFramePr>
            <a:graphicFrameLocks noGrp="1"/>
          </p:cNvGraphicFramePr>
          <p:nvPr/>
        </p:nvGraphicFramePr>
        <p:xfrm>
          <a:off x="-69348" y="387684"/>
          <a:ext cx="9282697" cy="6082632"/>
        </p:xfrm>
        <a:graphic>
          <a:graphicData uri="http://schemas.openxmlformats.org/drawingml/2006/chart">
            <c:chart xmlns:c="http://schemas.openxmlformats.org/drawingml/2006/chart" xmlns:r="http://schemas.openxmlformats.org/officeDocument/2006/relationships" r:id="rId3"/>
          </a:graphicData>
        </a:graphic>
      </p:graphicFrame>
      <p:sp>
        <p:nvSpPr>
          <p:cNvPr id="7" name="Ellips 6"/>
          <p:cNvSpPr/>
          <p:nvPr/>
        </p:nvSpPr>
        <p:spPr>
          <a:xfrm>
            <a:off x="2915816" y="3861048"/>
            <a:ext cx="396078" cy="648091"/>
          </a:xfrm>
          <a:prstGeom prst="ellipse">
            <a:avLst/>
          </a:prstGeom>
          <a:noFill/>
          <a:ln w="38100" cap="flat" cmpd="sng" algn="ctr">
            <a:solidFill>
              <a:srgbClr val="0070C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sv-SE"/>
          </a:p>
        </p:txBody>
      </p:sp>
    </p:spTree>
    <p:extLst>
      <p:ext uri="{BB962C8B-B14F-4D97-AF65-F5344CB8AC3E}">
        <p14:creationId xmlns:p14="http://schemas.microsoft.com/office/powerpoint/2010/main" val="20858486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smtClean="0"/>
              <a:t>Andel elever (%) som någon gång haft möjlighet att </a:t>
            </a:r>
            <a:r>
              <a:rPr lang="sv-SE" smtClean="0"/>
              <a:t>pröva narkotika</a:t>
            </a:r>
            <a:endParaRPr lang="sv-SE" dirty="0"/>
          </a:p>
        </p:txBody>
      </p:sp>
      <p:sp>
        <p:nvSpPr>
          <p:cNvPr id="3" name="Platshållare för innehåll 2"/>
          <p:cNvSpPr>
            <a:spLocks noGrp="1"/>
          </p:cNvSpPr>
          <p:nvPr>
            <p:ph idx="1"/>
          </p:nvPr>
        </p:nvSpPr>
        <p:spPr/>
        <p:txBody>
          <a:bodyPr/>
          <a:lstStyle/>
          <a:p>
            <a:endParaRPr lang="sv-SE"/>
          </a:p>
        </p:txBody>
      </p:sp>
      <p:graphicFrame>
        <p:nvGraphicFramePr>
          <p:cNvPr id="5" name="Diagram 4"/>
          <p:cNvGraphicFramePr>
            <a:graphicFrameLocks/>
          </p:cNvGraphicFramePr>
          <p:nvPr>
            <p:extLst>
              <p:ext uri="{D42A27DB-BD31-4B8C-83A1-F6EECF244321}">
                <p14:modId xmlns:p14="http://schemas.microsoft.com/office/powerpoint/2010/main" val="1147448934"/>
              </p:ext>
            </p:extLst>
          </p:nvPr>
        </p:nvGraphicFramePr>
        <p:xfrm>
          <a:off x="683568" y="1772816"/>
          <a:ext cx="7762080" cy="452596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66750" y="741600"/>
            <a:ext cx="7705725" cy="806400"/>
          </a:xfrm>
        </p:spPr>
        <p:txBody>
          <a:bodyPr>
            <a:normAutofit fontScale="90000"/>
          </a:bodyPr>
          <a:lstStyle/>
          <a:p>
            <a:pPr algn="ctr"/>
            <a:r>
              <a:rPr lang="sv-SE" sz="2200" dirty="0"/>
              <a:t>Elever som någon gång haft en möjlighet att prova </a:t>
            </a:r>
            <a:r>
              <a:rPr lang="sv-SE" sz="2200" dirty="0" smtClean="0"/>
              <a:t>narkotika</a:t>
            </a:r>
            <a:r>
              <a:rPr lang="sv-SE" sz="2000" dirty="0" smtClean="0"/>
              <a:t/>
            </a:r>
            <a:br>
              <a:rPr lang="sv-SE" sz="2000" dirty="0" smtClean="0"/>
            </a:br>
            <a:r>
              <a:rPr lang="sv-SE" sz="1800" dirty="0" smtClean="0"/>
              <a:t> </a:t>
            </a:r>
            <a:r>
              <a:rPr lang="sv-SE" sz="1800" dirty="0"/>
              <a:t>(av dem som inte använt narkotika)</a:t>
            </a:r>
            <a:r>
              <a:rPr lang="sv-SE" sz="1800" dirty="0">
                <a:solidFill>
                  <a:schemeClr val="tx2"/>
                </a:solidFill>
              </a:rPr>
              <a:t/>
            </a:r>
            <a:br>
              <a:rPr lang="sv-SE" sz="1800" dirty="0">
                <a:solidFill>
                  <a:schemeClr val="tx2"/>
                </a:solidFill>
              </a:rPr>
            </a:br>
            <a:endParaRPr lang="sv-SE" dirty="0"/>
          </a:p>
        </p:txBody>
      </p:sp>
      <p:sp>
        <p:nvSpPr>
          <p:cNvPr id="3" name="Platshållare för datum 2"/>
          <p:cNvSpPr>
            <a:spLocks noGrp="1"/>
          </p:cNvSpPr>
          <p:nvPr>
            <p:ph type="dt" sz="half" idx="10"/>
          </p:nvPr>
        </p:nvSpPr>
        <p:spPr/>
        <p:txBody>
          <a:bodyPr/>
          <a:lstStyle/>
          <a:p>
            <a:pPr>
              <a:defRPr/>
            </a:pPr>
            <a:fld id="{8A4115BC-C940-0641-BD49-1E0F7F1C661E}" type="datetime1">
              <a:rPr lang="sv-SE" smtClean="0"/>
              <a:pPr>
                <a:defRPr/>
              </a:pPr>
              <a:t>2016-11-10</a:t>
            </a:fld>
            <a:endParaRPr lang="sv-SE" dirty="0"/>
          </a:p>
        </p:txBody>
      </p:sp>
      <p:sp>
        <p:nvSpPr>
          <p:cNvPr id="4" name="Platshållare för bildnummer 3"/>
          <p:cNvSpPr>
            <a:spLocks noGrp="1"/>
          </p:cNvSpPr>
          <p:nvPr>
            <p:ph type="sldNum" sz="quarter" idx="11"/>
          </p:nvPr>
        </p:nvSpPr>
        <p:spPr/>
        <p:txBody>
          <a:bodyPr/>
          <a:lstStyle/>
          <a:p>
            <a:pPr>
              <a:defRPr/>
            </a:pPr>
            <a:r>
              <a:rPr lang="sv-SE" smtClean="0"/>
              <a:t>Sid </a:t>
            </a:r>
            <a:fld id="{EE3FB197-FAE7-094E-9DB8-5F1170B0D7FE}" type="slidenum">
              <a:rPr lang="sv-SE" smtClean="0"/>
              <a:pPr>
                <a:defRPr/>
              </a:pPr>
              <a:t>35</a:t>
            </a:fld>
            <a:endParaRPr lang="sv-SE"/>
          </a:p>
        </p:txBody>
      </p:sp>
      <p:sp>
        <p:nvSpPr>
          <p:cNvPr id="7" name="textruta 6"/>
          <p:cNvSpPr txBox="1"/>
          <p:nvPr/>
        </p:nvSpPr>
        <p:spPr>
          <a:xfrm>
            <a:off x="295275" y="6238875"/>
            <a:ext cx="3733800" cy="338554"/>
          </a:xfrm>
          <a:prstGeom prst="rect">
            <a:avLst/>
          </a:prstGeom>
          <a:noFill/>
        </p:spPr>
        <p:txBody>
          <a:bodyPr wrap="square" rtlCol="0">
            <a:spAutoFit/>
          </a:bodyPr>
          <a:lstStyle/>
          <a:p>
            <a:r>
              <a:rPr lang="sv-SE" sz="1600" dirty="0" smtClean="0"/>
              <a:t>Årskurs 9, år 2016</a:t>
            </a:r>
            <a:endParaRPr lang="sv-SE" sz="1600" dirty="0"/>
          </a:p>
        </p:txBody>
      </p:sp>
      <p:graphicFrame>
        <p:nvGraphicFramePr>
          <p:cNvPr id="8" name="Diagram 7"/>
          <p:cNvGraphicFramePr>
            <a:graphicFrameLocks noGrp="1"/>
          </p:cNvGraphicFramePr>
          <p:nvPr/>
        </p:nvGraphicFramePr>
        <p:xfrm>
          <a:off x="-69348" y="387684"/>
          <a:ext cx="9282697" cy="6082632"/>
        </p:xfrm>
        <a:graphic>
          <a:graphicData uri="http://schemas.openxmlformats.org/drawingml/2006/chart">
            <c:chart xmlns:c="http://schemas.openxmlformats.org/drawingml/2006/chart" xmlns:r="http://schemas.openxmlformats.org/officeDocument/2006/relationships" r:id="rId3"/>
          </a:graphicData>
        </a:graphic>
      </p:graphicFrame>
      <p:sp>
        <p:nvSpPr>
          <p:cNvPr id="9" name="Ellips 8"/>
          <p:cNvSpPr/>
          <p:nvPr/>
        </p:nvSpPr>
        <p:spPr>
          <a:xfrm>
            <a:off x="2915816" y="3425294"/>
            <a:ext cx="432049" cy="1008112"/>
          </a:xfrm>
          <a:prstGeom prst="ellipse">
            <a:avLst/>
          </a:prstGeom>
          <a:noFill/>
          <a:ln w="38100" cap="flat" cmpd="sng" algn="ctr">
            <a:solidFill>
              <a:srgbClr val="0070C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sv-SE"/>
          </a:p>
        </p:txBody>
      </p:sp>
    </p:spTree>
    <p:extLst>
      <p:ext uri="{BB962C8B-B14F-4D97-AF65-F5344CB8AC3E}">
        <p14:creationId xmlns:p14="http://schemas.microsoft.com/office/powerpoint/2010/main" val="4076908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66750" y="741600"/>
            <a:ext cx="7705725" cy="806400"/>
          </a:xfrm>
        </p:spPr>
        <p:txBody>
          <a:bodyPr>
            <a:normAutofit fontScale="90000"/>
          </a:bodyPr>
          <a:lstStyle/>
          <a:p>
            <a:pPr algn="ctr"/>
            <a:r>
              <a:rPr lang="sv-SE" sz="2200" dirty="0"/>
              <a:t>Elever som någon gång haft en möjlighet att prova </a:t>
            </a:r>
            <a:r>
              <a:rPr lang="sv-SE" sz="2200" dirty="0" smtClean="0"/>
              <a:t>narkotika</a:t>
            </a:r>
            <a:r>
              <a:rPr lang="sv-SE" sz="2000" dirty="0" smtClean="0"/>
              <a:t/>
            </a:r>
            <a:br>
              <a:rPr lang="sv-SE" sz="2000" dirty="0" smtClean="0"/>
            </a:br>
            <a:r>
              <a:rPr lang="sv-SE" sz="1800" dirty="0" smtClean="0"/>
              <a:t> </a:t>
            </a:r>
            <a:r>
              <a:rPr lang="sv-SE" sz="1800" dirty="0"/>
              <a:t>(av dem som inte använt narkotika)</a:t>
            </a:r>
            <a:r>
              <a:rPr lang="sv-SE" sz="1800" dirty="0">
                <a:solidFill>
                  <a:schemeClr val="tx2"/>
                </a:solidFill>
              </a:rPr>
              <a:t/>
            </a:r>
            <a:br>
              <a:rPr lang="sv-SE" sz="1800" dirty="0">
                <a:solidFill>
                  <a:schemeClr val="tx2"/>
                </a:solidFill>
              </a:rPr>
            </a:br>
            <a:endParaRPr lang="sv-SE" dirty="0"/>
          </a:p>
        </p:txBody>
      </p:sp>
      <p:sp>
        <p:nvSpPr>
          <p:cNvPr id="3" name="Platshållare för datum 2"/>
          <p:cNvSpPr>
            <a:spLocks noGrp="1"/>
          </p:cNvSpPr>
          <p:nvPr>
            <p:ph type="dt" sz="half" idx="10"/>
          </p:nvPr>
        </p:nvSpPr>
        <p:spPr/>
        <p:txBody>
          <a:bodyPr/>
          <a:lstStyle/>
          <a:p>
            <a:pPr>
              <a:defRPr/>
            </a:pPr>
            <a:fld id="{8A4115BC-C940-0641-BD49-1E0F7F1C661E}" type="datetime1">
              <a:rPr lang="sv-SE" smtClean="0"/>
              <a:pPr>
                <a:defRPr/>
              </a:pPr>
              <a:t>2016-11-10</a:t>
            </a:fld>
            <a:endParaRPr lang="sv-SE" dirty="0"/>
          </a:p>
        </p:txBody>
      </p:sp>
      <p:sp>
        <p:nvSpPr>
          <p:cNvPr id="4" name="Platshållare för bildnummer 3"/>
          <p:cNvSpPr>
            <a:spLocks noGrp="1"/>
          </p:cNvSpPr>
          <p:nvPr>
            <p:ph type="sldNum" sz="quarter" idx="11"/>
          </p:nvPr>
        </p:nvSpPr>
        <p:spPr/>
        <p:txBody>
          <a:bodyPr/>
          <a:lstStyle/>
          <a:p>
            <a:pPr>
              <a:defRPr/>
            </a:pPr>
            <a:r>
              <a:rPr lang="sv-SE" smtClean="0"/>
              <a:t>Sid </a:t>
            </a:r>
            <a:fld id="{EE3FB197-FAE7-094E-9DB8-5F1170B0D7FE}" type="slidenum">
              <a:rPr lang="sv-SE" smtClean="0"/>
              <a:pPr>
                <a:defRPr/>
              </a:pPr>
              <a:t>36</a:t>
            </a:fld>
            <a:endParaRPr lang="sv-SE"/>
          </a:p>
        </p:txBody>
      </p:sp>
      <p:sp>
        <p:nvSpPr>
          <p:cNvPr id="9" name="textruta 8"/>
          <p:cNvSpPr txBox="1"/>
          <p:nvPr/>
        </p:nvSpPr>
        <p:spPr>
          <a:xfrm>
            <a:off x="295275" y="6238875"/>
            <a:ext cx="3733800" cy="338554"/>
          </a:xfrm>
          <a:prstGeom prst="rect">
            <a:avLst/>
          </a:prstGeom>
          <a:noFill/>
        </p:spPr>
        <p:txBody>
          <a:bodyPr wrap="square" rtlCol="0">
            <a:spAutoFit/>
          </a:bodyPr>
          <a:lstStyle/>
          <a:p>
            <a:r>
              <a:rPr lang="sv-SE" sz="1600" dirty="0" smtClean="0"/>
              <a:t>Årskurs 2 gymnasiet, år 2016</a:t>
            </a:r>
            <a:endParaRPr lang="sv-SE" sz="1600" dirty="0"/>
          </a:p>
        </p:txBody>
      </p:sp>
      <p:graphicFrame>
        <p:nvGraphicFramePr>
          <p:cNvPr id="10" name="Diagram 9"/>
          <p:cNvGraphicFramePr>
            <a:graphicFrameLocks noGrp="1"/>
          </p:cNvGraphicFramePr>
          <p:nvPr/>
        </p:nvGraphicFramePr>
        <p:xfrm>
          <a:off x="-69348" y="387684"/>
          <a:ext cx="9282697" cy="6082632"/>
        </p:xfrm>
        <a:graphic>
          <a:graphicData uri="http://schemas.openxmlformats.org/drawingml/2006/chart">
            <c:chart xmlns:c="http://schemas.openxmlformats.org/drawingml/2006/chart" xmlns:r="http://schemas.openxmlformats.org/officeDocument/2006/relationships" r:id="rId3"/>
          </a:graphicData>
        </a:graphic>
      </p:graphicFrame>
      <p:sp>
        <p:nvSpPr>
          <p:cNvPr id="7" name="Ellips 6"/>
          <p:cNvSpPr/>
          <p:nvPr/>
        </p:nvSpPr>
        <p:spPr>
          <a:xfrm>
            <a:off x="2843809" y="3068960"/>
            <a:ext cx="504056" cy="1368152"/>
          </a:xfrm>
          <a:prstGeom prst="ellipse">
            <a:avLst/>
          </a:prstGeom>
          <a:noFill/>
          <a:ln w="38100" cap="flat" cmpd="sng" algn="ctr">
            <a:solidFill>
              <a:srgbClr val="0070C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sv-SE"/>
          </a:p>
        </p:txBody>
      </p:sp>
    </p:spTree>
    <p:extLst>
      <p:ext uri="{BB962C8B-B14F-4D97-AF65-F5344CB8AC3E}">
        <p14:creationId xmlns:p14="http://schemas.microsoft.com/office/powerpoint/2010/main" val="9444408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a:t>Hur stor risk tror du det är att människor skadar sig </a:t>
            </a:r>
            <a:r>
              <a:rPr lang="sv-SE" dirty="0" smtClean="0"/>
              <a:t>själva </a:t>
            </a:r>
            <a:r>
              <a:rPr lang="sv-SE" dirty="0"/>
              <a:t>om de provar marijuana eller hasch 1–2 </a:t>
            </a:r>
            <a:r>
              <a:rPr lang="sv-SE" dirty="0" smtClean="0"/>
              <a:t>gånger, årskurs </a:t>
            </a:r>
            <a:r>
              <a:rPr lang="sv-SE" dirty="0"/>
              <a:t>9. </a:t>
            </a:r>
            <a:r>
              <a:rPr lang="sv-SE" dirty="0" smtClean="0"/>
              <a:t> </a:t>
            </a:r>
            <a:endParaRPr lang="sv-SE" dirty="0"/>
          </a:p>
        </p:txBody>
      </p:sp>
      <p:graphicFrame>
        <p:nvGraphicFramePr>
          <p:cNvPr id="6" name="Platshållare för innehåll 5"/>
          <p:cNvGraphicFramePr>
            <a:graphicFrameLocks noGrp="1"/>
          </p:cNvGraphicFramePr>
          <p:nvPr>
            <p:ph idx="1"/>
            <p:extLst>
              <p:ext uri="{D42A27DB-BD31-4B8C-83A1-F6EECF244321}">
                <p14:modId xmlns:p14="http://schemas.microsoft.com/office/powerpoint/2010/main" val="495509543"/>
              </p:ext>
            </p:extLst>
          </p:nvPr>
        </p:nvGraphicFramePr>
        <p:xfrm>
          <a:off x="899592" y="1628800"/>
          <a:ext cx="7762875"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939713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a:t>Hur stor risk tror du det är att människor skadar sig </a:t>
            </a:r>
            <a:r>
              <a:rPr lang="sv-SE" dirty="0" smtClean="0"/>
              <a:t>själva </a:t>
            </a:r>
            <a:r>
              <a:rPr lang="sv-SE" dirty="0"/>
              <a:t>om de provar marijuana eller hasch 1–2 </a:t>
            </a:r>
            <a:r>
              <a:rPr lang="sv-SE" dirty="0" smtClean="0"/>
              <a:t>gånger, årskurs 2 gymnasiet  </a:t>
            </a:r>
            <a:endParaRPr lang="sv-SE" dirty="0"/>
          </a:p>
        </p:txBody>
      </p:sp>
      <p:graphicFrame>
        <p:nvGraphicFramePr>
          <p:cNvPr id="5" name="Platshållare för innehåll 4"/>
          <p:cNvGraphicFramePr>
            <a:graphicFrameLocks noGrp="1"/>
          </p:cNvGraphicFramePr>
          <p:nvPr>
            <p:ph idx="1"/>
            <p:extLst>
              <p:ext uri="{D42A27DB-BD31-4B8C-83A1-F6EECF244321}">
                <p14:modId xmlns:p14="http://schemas.microsoft.com/office/powerpoint/2010/main" val="2517304928"/>
              </p:ext>
            </p:extLst>
          </p:nvPr>
        </p:nvGraphicFramePr>
        <p:xfrm>
          <a:off x="899592" y="1628800"/>
          <a:ext cx="7762875"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135100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Sammanfattning några resultat..</a:t>
            </a:r>
            <a:endParaRPr lang="sv-SE" dirty="0"/>
          </a:p>
        </p:txBody>
      </p:sp>
      <p:sp>
        <p:nvSpPr>
          <p:cNvPr id="3" name="Platshållare för innehåll 2"/>
          <p:cNvSpPr>
            <a:spLocks noGrp="1"/>
          </p:cNvSpPr>
          <p:nvPr>
            <p:ph idx="1"/>
          </p:nvPr>
        </p:nvSpPr>
        <p:spPr/>
        <p:txBody>
          <a:bodyPr>
            <a:normAutofit fontScale="92500"/>
          </a:bodyPr>
          <a:lstStyle/>
          <a:p>
            <a:pPr>
              <a:lnSpc>
                <a:spcPct val="90000"/>
              </a:lnSpc>
            </a:pPr>
            <a:r>
              <a:rPr lang="sv-SE" sz="2600" dirty="0"/>
              <a:t>D</a:t>
            </a:r>
            <a:r>
              <a:rPr lang="sv-SE" sz="2600" dirty="0" smtClean="0"/>
              <a:t>et är fortsatt en större andel unga som väljer att inte dricka alkohol</a:t>
            </a:r>
          </a:p>
          <a:p>
            <a:pPr>
              <a:lnSpc>
                <a:spcPct val="90000"/>
              </a:lnSpc>
            </a:pPr>
            <a:endParaRPr lang="sv-SE" sz="2600" dirty="0"/>
          </a:p>
          <a:p>
            <a:pPr>
              <a:lnSpc>
                <a:spcPct val="90000"/>
              </a:lnSpc>
            </a:pPr>
            <a:r>
              <a:rPr lang="sv-SE" sz="2600" dirty="0" smtClean="0"/>
              <a:t>Men de som dricker de dricker stora mängder alkohol</a:t>
            </a:r>
          </a:p>
          <a:p>
            <a:pPr marL="0" indent="0">
              <a:lnSpc>
                <a:spcPct val="90000"/>
              </a:lnSpc>
              <a:buNone/>
            </a:pPr>
            <a:endParaRPr lang="sv-SE" sz="2600" dirty="0"/>
          </a:p>
          <a:p>
            <a:pPr>
              <a:lnSpc>
                <a:spcPct val="90000"/>
              </a:lnSpc>
            </a:pPr>
            <a:r>
              <a:rPr lang="sv-SE" sz="2600" dirty="0" smtClean="0"/>
              <a:t>Narkotikaanvändandet ökar</a:t>
            </a:r>
          </a:p>
          <a:p>
            <a:pPr marL="0" indent="0">
              <a:lnSpc>
                <a:spcPct val="90000"/>
              </a:lnSpc>
              <a:buNone/>
            </a:pPr>
            <a:endParaRPr lang="sv-SE" sz="2600" dirty="0" smtClean="0"/>
          </a:p>
          <a:p>
            <a:pPr>
              <a:lnSpc>
                <a:spcPct val="90000"/>
              </a:lnSpc>
            </a:pPr>
            <a:r>
              <a:rPr lang="sv-SE" sz="2600" dirty="0" smtClean="0"/>
              <a:t>Rökningen minskar</a:t>
            </a:r>
          </a:p>
          <a:p>
            <a:pPr marL="0" indent="0">
              <a:lnSpc>
                <a:spcPct val="90000"/>
              </a:lnSpc>
              <a:buNone/>
            </a:pPr>
            <a:endParaRPr lang="sv-SE" sz="2600" dirty="0"/>
          </a:p>
          <a:p>
            <a:pPr>
              <a:lnSpc>
                <a:spcPct val="90000"/>
              </a:lnSpc>
            </a:pPr>
            <a:r>
              <a:rPr lang="sv-SE" sz="2600" dirty="0" smtClean="0"/>
              <a:t>Kamrater och kamraters syskon är de som i störst utsträckning förser unga med alkohol</a:t>
            </a:r>
          </a:p>
          <a:p>
            <a:pPr marL="0" indent="0">
              <a:lnSpc>
                <a:spcPct val="90000"/>
              </a:lnSpc>
              <a:buNone/>
            </a:pPr>
            <a:endParaRPr lang="sv-SE" sz="2600" dirty="0" smtClean="0"/>
          </a:p>
          <a:p>
            <a:pPr>
              <a:lnSpc>
                <a:spcPct val="90000"/>
              </a:lnSpc>
            </a:pPr>
            <a:endParaRPr lang="sv-SE" sz="2600" dirty="0" smtClean="0"/>
          </a:p>
          <a:p>
            <a:pPr>
              <a:lnSpc>
                <a:spcPct val="90000"/>
              </a:lnSpc>
            </a:pPr>
            <a:endParaRPr lang="sv-SE" sz="2600" dirty="0" smtClean="0"/>
          </a:p>
          <a:p>
            <a:pPr>
              <a:lnSpc>
                <a:spcPct val="90000"/>
              </a:lnSpc>
            </a:pPr>
            <a:endParaRPr lang="sv-SE" sz="2600" dirty="0"/>
          </a:p>
          <a:p>
            <a:pPr>
              <a:lnSpc>
                <a:spcPct val="90000"/>
              </a:lnSpc>
            </a:pPr>
            <a:endParaRPr lang="sv-SE" sz="2600" dirty="0" smtClean="0"/>
          </a:p>
          <a:p>
            <a:pPr>
              <a:lnSpc>
                <a:spcPct val="90000"/>
              </a:lnSpc>
            </a:pPr>
            <a:endParaRPr lang="sv-SE" sz="2600" dirty="0" smtClean="0"/>
          </a:p>
          <a:p>
            <a:pPr>
              <a:lnSpc>
                <a:spcPct val="90000"/>
              </a:lnSpc>
            </a:pPr>
            <a:endParaRPr lang="sv-SE" sz="2600" dirty="0" smtClean="0"/>
          </a:p>
          <a:p>
            <a:pPr>
              <a:lnSpc>
                <a:spcPct val="90000"/>
              </a:lnSpc>
            </a:pPr>
            <a:endParaRPr lang="sv-SE" sz="2600" dirty="0" smtClean="0"/>
          </a:p>
          <a:p>
            <a:pPr>
              <a:lnSpc>
                <a:spcPct val="90000"/>
              </a:lnSpc>
            </a:pPr>
            <a:endParaRPr lang="sv-SE" sz="26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 calcmode="lin" valueType="num">
                                      <p:cBhvr additive="base">
                                        <p:cTn id="2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dirty="0"/>
          </a:p>
        </p:txBody>
      </p:sp>
      <p:sp>
        <p:nvSpPr>
          <p:cNvPr id="3" name="Platshållare för text 2"/>
          <p:cNvSpPr>
            <a:spLocks noGrp="1"/>
          </p:cNvSpPr>
          <p:nvPr>
            <p:ph type="body" idx="1"/>
          </p:nvPr>
        </p:nvSpPr>
        <p:spPr/>
        <p:txBody>
          <a:bodyPr/>
          <a:lstStyle/>
          <a:p>
            <a:pPr algn="ctr"/>
            <a:r>
              <a:rPr lang="sv-SE" dirty="0" smtClean="0"/>
              <a:t>Syfte med enkäten</a:t>
            </a:r>
            <a:endParaRPr lang="sv-SE" dirty="0"/>
          </a:p>
        </p:txBody>
      </p:sp>
      <p:sp>
        <p:nvSpPr>
          <p:cNvPr id="4" name="Platshållare för innehåll 3"/>
          <p:cNvSpPr>
            <a:spLocks noGrp="1"/>
          </p:cNvSpPr>
          <p:nvPr>
            <p:ph sz="half" idx="2"/>
          </p:nvPr>
        </p:nvSpPr>
        <p:spPr/>
        <p:txBody>
          <a:bodyPr>
            <a:normAutofit/>
          </a:bodyPr>
          <a:lstStyle/>
          <a:p>
            <a:pPr eaLnBrk="0" hangingPunct="0">
              <a:lnSpc>
                <a:spcPct val="120000"/>
              </a:lnSpc>
              <a:spcBef>
                <a:spcPct val="50000"/>
              </a:spcBef>
              <a:buFont typeface="Wingdings" pitchFamily="2" charset="2"/>
              <a:buChar char="§"/>
            </a:pPr>
            <a:r>
              <a:rPr lang="sv-SE" dirty="0" smtClean="0"/>
              <a:t>Kartlägga drogvanor, brott, skolk och mobbning</a:t>
            </a:r>
          </a:p>
          <a:p>
            <a:pPr eaLnBrk="0" hangingPunct="0">
              <a:lnSpc>
                <a:spcPct val="120000"/>
              </a:lnSpc>
              <a:spcBef>
                <a:spcPct val="50000"/>
              </a:spcBef>
              <a:buFont typeface="Wingdings" pitchFamily="2" charset="2"/>
              <a:buChar char="§"/>
            </a:pPr>
            <a:r>
              <a:rPr lang="sv-SE" dirty="0" smtClean="0"/>
              <a:t>Hur förändras olika normbrytande beteenden över tid?</a:t>
            </a:r>
          </a:p>
          <a:p>
            <a:pPr eaLnBrk="0" hangingPunct="0">
              <a:lnSpc>
                <a:spcPct val="120000"/>
              </a:lnSpc>
              <a:spcBef>
                <a:spcPct val="50000"/>
              </a:spcBef>
              <a:buFont typeface="Wingdings" pitchFamily="2" charset="2"/>
              <a:buChar char="§"/>
            </a:pPr>
            <a:r>
              <a:rPr lang="sv-SE" dirty="0" smtClean="0"/>
              <a:t>Lokala data</a:t>
            </a:r>
          </a:p>
          <a:p>
            <a:pPr eaLnBrk="0" hangingPunct="0">
              <a:lnSpc>
                <a:spcPct val="120000"/>
              </a:lnSpc>
              <a:spcBef>
                <a:spcPct val="50000"/>
              </a:spcBef>
              <a:buFont typeface="Wingdings" pitchFamily="2" charset="2"/>
              <a:buChar char="§"/>
            </a:pPr>
            <a:r>
              <a:rPr lang="sv-SE" dirty="0" smtClean="0"/>
              <a:t>Mobilisera elever, skolan och föräldrar i det förebyggande arbetet</a:t>
            </a:r>
          </a:p>
          <a:p>
            <a:endParaRPr lang="sv-SE" dirty="0"/>
          </a:p>
        </p:txBody>
      </p:sp>
      <p:sp>
        <p:nvSpPr>
          <p:cNvPr id="5" name="Platshållare för text 4"/>
          <p:cNvSpPr>
            <a:spLocks noGrp="1"/>
          </p:cNvSpPr>
          <p:nvPr>
            <p:ph type="body" sz="quarter" idx="3"/>
          </p:nvPr>
        </p:nvSpPr>
        <p:spPr/>
        <p:txBody>
          <a:bodyPr/>
          <a:lstStyle/>
          <a:p>
            <a:pPr algn="ctr"/>
            <a:r>
              <a:rPr lang="sv-SE" dirty="0" smtClean="0"/>
              <a:t>Genomförande </a:t>
            </a:r>
            <a:endParaRPr lang="sv-SE" dirty="0"/>
          </a:p>
        </p:txBody>
      </p:sp>
      <p:sp>
        <p:nvSpPr>
          <p:cNvPr id="6" name="Platshållare för innehåll 5"/>
          <p:cNvSpPr>
            <a:spLocks noGrp="1"/>
          </p:cNvSpPr>
          <p:nvPr>
            <p:ph sz="quarter" idx="4"/>
          </p:nvPr>
        </p:nvSpPr>
        <p:spPr/>
        <p:txBody>
          <a:bodyPr>
            <a:normAutofit/>
          </a:bodyPr>
          <a:lstStyle/>
          <a:p>
            <a:pPr eaLnBrk="0" hangingPunct="0">
              <a:lnSpc>
                <a:spcPct val="105000"/>
              </a:lnSpc>
              <a:spcBef>
                <a:spcPct val="50000"/>
              </a:spcBef>
              <a:buFont typeface="Wingdings" pitchFamily="2" charset="2"/>
              <a:buChar char="§"/>
            </a:pPr>
            <a:r>
              <a:rPr lang="sv-SE" dirty="0" smtClean="0"/>
              <a:t>Många frågor att besvara</a:t>
            </a:r>
          </a:p>
          <a:p>
            <a:pPr eaLnBrk="0" hangingPunct="0">
              <a:lnSpc>
                <a:spcPct val="105000"/>
              </a:lnSpc>
              <a:spcBef>
                <a:spcPct val="50000"/>
              </a:spcBef>
              <a:buFont typeface="Wingdings" pitchFamily="2" charset="2"/>
              <a:buChar char="§"/>
            </a:pPr>
            <a:r>
              <a:rPr lang="sv-SE" dirty="0" smtClean="0"/>
              <a:t>Besvaras anonymt under lektionstid</a:t>
            </a:r>
          </a:p>
          <a:p>
            <a:pPr eaLnBrk="0" hangingPunct="0">
              <a:lnSpc>
                <a:spcPct val="105000"/>
              </a:lnSpc>
              <a:spcBef>
                <a:spcPct val="50000"/>
              </a:spcBef>
              <a:buFont typeface="Wingdings" pitchFamily="2" charset="2"/>
              <a:buChar char="§"/>
            </a:pPr>
            <a:r>
              <a:rPr lang="sv-SE" dirty="0" smtClean="0"/>
              <a:t>Genomfördes  våren 2016</a:t>
            </a:r>
          </a:p>
          <a:p>
            <a:pPr eaLnBrk="0" hangingPunct="0">
              <a:lnSpc>
                <a:spcPct val="105000"/>
              </a:lnSpc>
              <a:spcBef>
                <a:spcPct val="50000"/>
              </a:spcBef>
              <a:buFont typeface="Wingdings" pitchFamily="2" charset="2"/>
              <a:buChar char="§"/>
            </a:pPr>
            <a:r>
              <a:rPr lang="sv-SE" dirty="0" smtClean="0"/>
              <a:t>Svarsfrekvensen i Nacka var 83 procent</a:t>
            </a:r>
          </a:p>
          <a:p>
            <a:pPr eaLnBrk="0" hangingPunct="0">
              <a:lnSpc>
                <a:spcPct val="105000"/>
              </a:lnSpc>
              <a:spcBef>
                <a:spcPct val="50000"/>
              </a:spcBef>
              <a:buFont typeface="Wingdings" pitchFamily="2" charset="2"/>
              <a:buChar char="§"/>
            </a:pPr>
            <a:r>
              <a:rPr lang="sv-SE" dirty="0" smtClean="0"/>
              <a:t>23 kommuner i Stockholms län (inklusive Stockholms stad)</a:t>
            </a:r>
          </a:p>
          <a:p>
            <a:endParaRPr lang="sv-SE" dirty="0"/>
          </a:p>
        </p:txBody>
      </p:sp>
      <p:pic>
        <p:nvPicPr>
          <p:cNvPr id="7" name="Bildobjekt 6" descr="oppis vasa real juni 2012 132.JPG"/>
          <p:cNvPicPr>
            <a:picLocks noChangeAspect="1"/>
          </p:cNvPicPr>
          <p:nvPr/>
        </p:nvPicPr>
        <p:blipFill>
          <a:blip r:embed="rId3" cstate="print"/>
          <a:srcRect/>
          <a:stretch>
            <a:fillRect/>
          </a:stretch>
        </p:blipFill>
        <p:spPr bwMode="auto">
          <a:xfrm>
            <a:off x="2123728" y="188640"/>
            <a:ext cx="3672408" cy="1408580"/>
          </a:xfrm>
          <a:prstGeom prst="rect">
            <a:avLst/>
          </a:prstGeom>
          <a:noFill/>
          <a:ln w="9525">
            <a:noFill/>
            <a:miter lim="800000"/>
            <a:headEnd/>
            <a:tailEnd/>
          </a:ln>
        </p:spPr>
      </p:pic>
    </p:spTree>
    <p:extLst>
      <p:ext uri="{BB962C8B-B14F-4D97-AF65-F5344CB8AC3E}">
        <p14:creationId xmlns:p14="http://schemas.microsoft.com/office/powerpoint/2010/main" val="24024680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additive="base">
                                        <p:cTn id="3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 calcmode="lin" valueType="num">
                                      <p:cBhvr additive="base">
                                        <p:cTn id="3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0" end="0"/>
                                            </p:txEl>
                                          </p:spTgt>
                                        </p:tgtEl>
                                        <p:attrNameLst>
                                          <p:attrName>style.visibility</p:attrName>
                                        </p:attrNameLst>
                                      </p:cBhvr>
                                      <p:to>
                                        <p:strVal val="visible"/>
                                      </p:to>
                                    </p:set>
                                    <p:anim calcmode="lin" valueType="num">
                                      <p:cBhvr additive="base">
                                        <p:cTn id="4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
                                            <p:txEl>
                                              <p:pRg st="1" end="1"/>
                                            </p:txEl>
                                          </p:spTgt>
                                        </p:tgtEl>
                                        <p:attrNameLst>
                                          <p:attrName>style.visibility</p:attrName>
                                        </p:attrNameLst>
                                      </p:cBhvr>
                                      <p:to>
                                        <p:strVal val="visible"/>
                                      </p:to>
                                    </p:set>
                                    <p:anim calcmode="lin" valueType="num">
                                      <p:cBhvr additive="base">
                                        <p:cTn id="4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6">
                                            <p:txEl>
                                              <p:pRg st="2" end="2"/>
                                            </p:txEl>
                                          </p:spTgt>
                                        </p:tgtEl>
                                        <p:attrNameLst>
                                          <p:attrName>style.visibility</p:attrName>
                                        </p:attrNameLst>
                                      </p:cBhvr>
                                      <p:to>
                                        <p:strVal val="visible"/>
                                      </p:to>
                                    </p:set>
                                    <p:anim calcmode="lin" valueType="num">
                                      <p:cBhvr additive="base">
                                        <p:cTn id="5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6">
                                            <p:txEl>
                                              <p:pRg st="3" end="3"/>
                                            </p:txEl>
                                          </p:spTgt>
                                        </p:tgtEl>
                                        <p:attrNameLst>
                                          <p:attrName>style.visibility</p:attrName>
                                        </p:attrNameLst>
                                      </p:cBhvr>
                                      <p:to>
                                        <p:strVal val="visible"/>
                                      </p:to>
                                    </p:set>
                                    <p:anim calcmode="lin" valueType="num">
                                      <p:cBhvr additive="base">
                                        <p:cTn id="6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6">
                                            <p:txEl>
                                              <p:pRg st="4" end="4"/>
                                            </p:txEl>
                                          </p:spTgt>
                                        </p:tgtEl>
                                        <p:attrNameLst>
                                          <p:attrName>style.visibility</p:attrName>
                                        </p:attrNameLst>
                                      </p:cBhvr>
                                      <p:to>
                                        <p:strVal val="visible"/>
                                      </p:to>
                                    </p:set>
                                    <p:anim calcmode="lin" valueType="num">
                                      <p:cBhvr additive="base">
                                        <p:cTn id="6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Vad gör vi då?</a:t>
            </a:r>
            <a:endParaRPr lang="sv-SE" dirty="0"/>
          </a:p>
        </p:txBody>
      </p:sp>
      <p:sp>
        <p:nvSpPr>
          <p:cNvPr id="3" name="Platshållare för innehåll 2"/>
          <p:cNvSpPr>
            <a:spLocks noGrp="1"/>
          </p:cNvSpPr>
          <p:nvPr>
            <p:ph idx="1"/>
          </p:nvPr>
        </p:nvSpPr>
        <p:spPr/>
        <p:txBody>
          <a:bodyPr>
            <a:normAutofit fontScale="85000" lnSpcReduction="20000"/>
          </a:bodyPr>
          <a:lstStyle/>
          <a:p>
            <a:pPr marL="0" indent="0">
              <a:buNone/>
            </a:pPr>
            <a:r>
              <a:rPr lang="sv-SE" dirty="0" smtClean="0"/>
              <a:t>ANDT-strategi 2014-2016</a:t>
            </a:r>
          </a:p>
          <a:p>
            <a:endParaRPr lang="sv-SE" dirty="0" smtClean="0"/>
          </a:p>
          <a:p>
            <a:pPr lvl="1"/>
            <a:r>
              <a:rPr lang="sv-SE" dirty="0" smtClean="0"/>
              <a:t>Begränsa tillgängligheten</a:t>
            </a:r>
          </a:p>
          <a:p>
            <a:endParaRPr lang="sv-SE" dirty="0" smtClean="0"/>
          </a:p>
          <a:p>
            <a:pPr lvl="1"/>
            <a:r>
              <a:rPr lang="sv-SE" dirty="0" smtClean="0"/>
              <a:t>Föräldrar</a:t>
            </a:r>
          </a:p>
          <a:p>
            <a:endParaRPr lang="sv-SE" dirty="0" smtClean="0"/>
          </a:p>
          <a:p>
            <a:pPr lvl="1"/>
            <a:r>
              <a:rPr lang="sv-SE" dirty="0" smtClean="0"/>
              <a:t>Skola </a:t>
            </a:r>
            <a:r>
              <a:rPr lang="sv-SE" dirty="0"/>
              <a:t>och </a:t>
            </a:r>
            <a:r>
              <a:rPr lang="sv-SE" dirty="0" smtClean="0"/>
              <a:t>fritidsgårdar</a:t>
            </a:r>
          </a:p>
          <a:p>
            <a:pPr marL="457200" lvl="1" indent="0">
              <a:buNone/>
            </a:pPr>
            <a:endParaRPr lang="sv-SE" dirty="0"/>
          </a:p>
          <a:p>
            <a:pPr lvl="1"/>
            <a:r>
              <a:rPr lang="sv-SE" dirty="0" smtClean="0"/>
              <a:t>Föreningslivet </a:t>
            </a:r>
          </a:p>
          <a:p>
            <a:pPr marL="457200" lvl="1" indent="0">
              <a:buNone/>
            </a:pPr>
            <a:endParaRPr lang="sv-SE" dirty="0"/>
          </a:p>
          <a:p>
            <a:pPr lvl="1"/>
            <a:r>
              <a:rPr lang="sv-SE" dirty="0" smtClean="0"/>
              <a:t>Droginformatör</a:t>
            </a:r>
          </a:p>
          <a:p>
            <a:endParaRPr lang="sv-SE" dirty="0"/>
          </a:p>
          <a:p>
            <a:pPr lvl="1"/>
            <a:r>
              <a:rPr lang="sv-SE" dirty="0" smtClean="0"/>
              <a:t>#</a:t>
            </a:r>
            <a:r>
              <a:rPr lang="sv-SE" dirty="0" err="1" smtClean="0"/>
              <a:t>Starkutanknark</a:t>
            </a:r>
            <a:endParaRPr lang="sv-SE" dirty="0" smtClean="0"/>
          </a:p>
          <a:p>
            <a:endParaRPr lang="sv-SE" dirty="0" smtClean="0"/>
          </a:p>
          <a:p>
            <a:pPr lvl="1"/>
            <a:endParaRPr lang="sv-SE" dirty="0" smtClean="0"/>
          </a:p>
          <a:p>
            <a:endParaRPr lang="sv-SE" dirty="0"/>
          </a:p>
        </p:txBody>
      </p:sp>
      <p:pic>
        <p:nvPicPr>
          <p:cNvPr id="1026" name="Picture 2" descr="\\file01\usersMP\mrga\Skrivbord\tänkande gubbe.png"/>
          <p:cNvPicPr>
            <a:picLocks noChangeAspect="1" noChangeArrowheads="1"/>
          </p:cNvPicPr>
          <p:nvPr/>
        </p:nvPicPr>
        <p:blipFill>
          <a:blip r:embed="rId3" cstate="print"/>
          <a:srcRect/>
          <a:stretch>
            <a:fillRect/>
          </a:stretch>
        </p:blipFill>
        <p:spPr bwMode="auto">
          <a:xfrm>
            <a:off x="4572000" y="181988"/>
            <a:ext cx="1296144" cy="1428159"/>
          </a:xfrm>
          <a:prstGeom prst="rect">
            <a:avLst/>
          </a:prstGeom>
          <a:noFill/>
        </p:spPr>
      </p:pic>
    </p:spTree>
    <p:extLst>
      <p:ext uri="{BB962C8B-B14F-4D97-AF65-F5344CB8AC3E}">
        <p14:creationId xmlns:p14="http://schemas.microsoft.com/office/powerpoint/2010/main" val="31038238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 calcmode="lin" valueType="num">
                                      <p:cBhvr additive="base">
                                        <p:cTn id="3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anim calcmode="lin" valueType="num">
                                      <p:cBhvr additive="base">
                                        <p:cTn id="43"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pPr algn="ctr"/>
            <a:r>
              <a:rPr lang="sv-SE" dirty="0"/>
              <a:t>Tack för att ni lyssnat!</a:t>
            </a:r>
          </a:p>
        </p:txBody>
      </p:sp>
      <p:sp>
        <p:nvSpPr>
          <p:cNvPr id="3" name="Underrubrik 2"/>
          <p:cNvSpPr>
            <a:spLocks noGrp="1"/>
          </p:cNvSpPr>
          <p:nvPr>
            <p:ph type="subTitle" idx="1"/>
          </p:nvPr>
        </p:nvSpPr>
        <p:spPr/>
        <p:txBody>
          <a:bodyPr>
            <a:normAutofit/>
          </a:bodyPr>
          <a:lstStyle/>
          <a:p>
            <a:r>
              <a:rPr lang="sv-SE" sz="2000" dirty="0" err="1">
                <a:hlinkClick r:id="rId3"/>
              </a:rPr>
              <a:t>m</a:t>
            </a:r>
            <a:r>
              <a:rPr lang="sv-SE" sz="2000" dirty="0" err="1" smtClean="0">
                <a:hlinkClick r:id="rId3"/>
              </a:rPr>
              <a:t>arie.haesert@nacka.se</a:t>
            </a:r>
            <a:endParaRPr lang="sv-SE" sz="2000" dirty="0" smtClean="0"/>
          </a:p>
          <a:p>
            <a:r>
              <a:rPr lang="sv-SE" sz="2000" dirty="0" smtClean="0"/>
              <a:t>08-7189512</a:t>
            </a:r>
            <a:endParaRPr lang="sv-SE" sz="2000"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Tobaksbruk bland elever i årskurs 9 och år 2 gymnasiet</a:t>
            </a:r>
            <a:endParaRPr lang="sv-SE" dirty="0"/>
          </a:p>
        </p:txBody>
      </p:sp>
      <p:sp>
        <p:nvSpPr>
          <p:cNvPr id="3" name="Platshållare för innehåll 2"/>
          <p:cNvSpPr>
            <a:spLocks noGrp="1"/>
          </p:cNvSpPr>
          <p:nvPr>
            <p:ph sz="half" idx="1"/>
          </p:nvPr>
        </p:nvSpPr>
        <p:spPr/>
        <p:txBody>
          <a:bodyPr/>
          <a:lstStyle/>
          <a:p>
            <a:r>
              <a:rPr lang="sv-SE" dirty="0" smtClean="0"/>
              <a:t>Andelen rökande ungdomar har minskat något</a:t>
            </a:r>
          </a:p>
          <a:p>
            <a:pPr marL="0" indent="0">
              <a:buNone/>
            </a:pPr>
            <a:endParaRPr lang="sv-SE" dirty="0"/>
          </a:p>
          <a:p>
            <a:r>
              <a:rPr lang="sv-SE" dirty="0" smtClean="0"/>
              <a:t>Minskad andel som snusar</a:t>
            </a:r>
            <a:endParaRPr lang="sv-SE" dirty="0"/>
          </a:p>
        </p:txBody>
      </p:sp>
      <p:pic>
        <p:nvPicPr>
          <p:cNvPr id="5" name="Platshållare för innehåll 4" descr="DSC03203.jpg"/>
          <p:cNvPicPr>
            <a:picLocks noGrp="1" noChangeAspect="1"/>
          </p:cNvPicPr>
          <p:nvPr>
            <p:ph sz="half" idx="2"/>
          </p:nvPr>
        </p:nvPicPr>
        <p:blipFill>
          <a:blip r:embed="rId3" cstate="print"/>
          <a:stretch>
            <a:fillRect/>
          </a:stretch>
        </p:blipFill>
        <p:spPr>
          <a:xfrm>
            <a:off x="5148263" y="2260565"/>
            <a:ext cx="3743325" cy="3262383"/>
          </a:xfrm>
          <a:prstGeom prst="rect">
            <a:avLst/>
          </a:prstGeom>
        </p:spPr>
      </p:pic>
    </p:spTree>
    <p:extLst>
      <p:ext uri="{BB962C8B-B14F-4D97-AF65-F5344CB8AC3E}">
        <p14:creationId xmlns:p14="http://schemas.microsoft.com/office/powerpoint/2010/main" val="34148521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Andel elever (%) som röker dagligen eller ibland</a:t>
            </a:r>
            <a:endParaRPr lang="sv-SE" dirty="0"/>
          </a:p>
        </p:txBody>
      </p:sp>
      <p:graphicFrame>
        <p:nvGraphicFramePr>
          <p:cNvPr id="5" name="Diagram 4"/>
          <p:cNvGraphicFramePr>
            <a:graphicFrameLocks/>
          </p:cNvGraphicFramePr>
          <p:nvPr>
            <p:extLst>
              <p:ext uri="{D42A27DB-BD31-4B8C-83A1-F6EECF244321}">
                <p14:modId xmlns:p14="http://schemas.microsoft.com/office/powerpoint/2010/main" val="1650841523"/>
              </p:ext>
            </p:extLst>
          </p:nvPr>
        </p:nvGraphicFramePr>
        <p:xfrm>
          <a:off x="1259632" y="1628800"/>
          <a:ext cx="6768752" cy="453650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Elever i nian som röker dagligen eller ibland</a:t>
            </a:r>
            <a:endParaRPr lang="sv-SE" dirty="0"/>
          </a:p>
        </p:txBody>
      </p:sp>
      <p:graphicFrame>
        <p:nvGraphicFramePr>
          <p:cNvPr id="4" name="Platshållare för innehåll 3"/>
          <p:cNvGraphicFramePr>
            <a:graphicFrameLocks noGrp="1"/>
          </p:cNvGraphicFramePr>
          <p:nvPr>
            <p:ph idx="1"/>
            <p:extLst>
              <p:ext uri="{D42A27DB-BD31-4B8C-83A1-F6EECF244321}">
                <p14:modId xmlns:p14="http://schemas.microsoft.com/office/powerpoint/2010/main" val="187966769"/>
              </p:ext>
            </p:extLst>
          </p:nvPr>
        </p:nvGraphicFramePr>
        <p:xfrm>
          <a:off x="323528" y="1417638"/>
          <a:ext cx="8208912"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45584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a:t>Elever </a:t>
            </a:r>
            <a:r>
              <a:rPr lang="sv-SE" dirty="0" smtClean="0"/>
              <a:t>på gymnasiet som </a:t>
            </a:r>
            <a:r>
              <a:rPr lang="sv-SE" dirty="0"/>
              <a:t>röker dagligen eller ibland</a:t>
            </a:r>
          </a:p>
        </p:txBody>
      </p:sp>
      <p:graphicFrame>
        <p:nvGraphicFramePr>
          <p:cNvPr id="4" name="Platshållare för innehåll 3"/>
          <p:cNvGraphicFramePr>
            <a:graphicFrameLocks noGrp="1"/>
          </p:cNvGraphicFramePr>
          <p:nvPr>
            <p:ph idx="1"/>
            <p:extLst>
              <p:ext uri="{D42A27DB-BD31-4B8C-83A1-F6EECF244321}">
                <p14:modId xmlns:p14="http://schemas.microsoft.com/office/powerpoint/2010/main" val="2380217341"/>
              </p:ext>
            </p:extLst>
          </p:nvPr>
        </p:nvGraphicFramePr>
        <p:xfrm>
          <a:off x="467544" y="1417638"/>
          <a:ext cx="8208912" cy="4737125"/>
        </p:xfrm>
        <a:graphic>
          <a:graphicData uri="http://schemas.openxmlformats.org/drawingml/2006/chart">
            <c:chart xmlns:c="http://schemas.openxmlformats.org/drawingml/2006/chart" xmlns:r="http://schemas.openxmlformats.org/officeDocument/2006/relationships" r:id="rId3"/>
          </a:graphicData>
        </a:graphic>
      </p:graphicFrame>
      <p:sp>
        <p:nvSpPr>
          <p:cNvPr id="5" name="Ellips 4"/>
          <p:cNvSpPr/>
          <p:nvPr/>
        </p:nvSpPr>
        <p:spPr>
          <a:xfrm>
            <a:off x="3131840" y="3717032"/>
            <a:ext cx="288032" cy="936138"/>
          </a:xfrm>
          <a:prstGeom prst="ellipse">
            <a:avLst/>
          </a:prstGeom>
          <a:noFill/>
          <a:ln w="38100" cap="flat" cmpd="sng" algn="ctr">
            <a:solidFill>
              <a:srgbClr val="0070C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sv-SE"/>
          </a:p>
        </p:txBody>
      </p:sp>
    </p:spTree>
    <p:extLst>
      <p:ext uri="{BB962C8B-B14F-4D97-AF65-F5344CB8AC3E}">
        <p14:creationId xmlns:p14="http://schemas.microsoft.com/office/powerpoint/2010/main" val="35491220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Andel elever (%) som snusar dagligen eller ibland</a:t>
            </a:r>
            <a:endParaRPr lang="sv-SE" dirty="0"/>
          </a:p>
        </p:txBody>
      </p:sp>
      <p:graphicFrame>
        <p:nvGraphicFramePr>
          <p:cNvPr id="10" name="Platshållare för innehåll 9"/>
          <p:cNvGraphicFramePr>
            <a:graphicFrameLocks noGrp="1"/>
          </p:cNvGraphicFramePr>
          <p:nvPr>
            <p:ph idx="1"/>
          </p:nvPr>
        </p:nvGraphicFramePr>
        <p:xfrm>
          <a:off x="1130300" y="1600200"/>
          <a:ext cx="7762875"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Nacka PP mall, lila kvarnhjul och grön logotyp">
  <a:themeElements>
    <a:clrScheme name="Nacka, ny version">
      <a:dk1>
        <a:sysClr val="windowText" lastClr="000000"/>
      </a:dk1>
      <a:lt1>
        <a:sysClr val="window" lastClr="FFFFFF"/>
      </a:lt1>
      <a:dk2>
        <a:srgbClr val="0F65B8"/>
      </a:dk2>
      <a:lt2>
        <a:srgbClr val="EEECE1"/>
      </a:lt2>
      <a:accent1>
        <a:srgbClr val="97AC1E"/>
      </a:accent1>
      <a:accent2>
        <a:srgbClr val="83449D"/>
      </a:accent2>
      <a:accent3>
        <a:srgbClr val="F07717"/>
      </a:accent3>
      <a:accent4>
        <a:srgbClr val="0F65B8"/>
      </a:accent4>
      <a:accent5>
        <a:srgbClr val="C0DE3D"/>
      </a:accent5>
      <a:accent6>
        <a:srgbClr val="BD0012"/>
      </a:accent6>
      <a:hlink>
        <a:srgbClr val="0F65B8"/>
      </a:hlink>
      <a:folHlink>
        <a:srgbClr val="BD001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ctr">
          <a:lnSpc>
            <a:spcPts val="4000"/>
          </a:lnSpc>
          <a:defRPr sz="2400" kern="0" dirty="0" err="1">
            <a:latin typeface="Gill Sans MT"/>
          </a:defRPr>
        </a:defPPr>
      </a:lstStyle>
    </a:tx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Nacka PP mall, lila kvarnhjul och grön logotyp</Template>
  <TotalTime>8512</TotalTime>
  <Words>1635</Words>
  <Application>Microsoft Office PowerPoint</Application>
  <PresentationFormat>Bildspel på skärmen (4:3)</PresentationFormat>
  <Paragraphs>293</Paragraphs>
  <Slides>41</Slides>
  <Notes>41</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41</vt:i4>
      </vt:variant>
    </vt:vector>
  </HeadingPairs>
  <TitlesOfParts>
    <vt:vector size="46" baseType="lpstr">
      <vt:lpstr>Arial</vt:lpstr>
      <vt:lpstr>Calibri</vt:lpstr>
      <vt:lpstr>Gill Sans MT</vt:lpstr>
      <vt:lpstr>Wingdings</vt:lpstr>
      <vt:lpstr>Nacka PP mall, lila kvarnhjul och grön logotyp</vt:lpstr>
      <vt:lpstr>PowerPoint-presentation</vt:lpstr>
      <vt:lpstr>Stockholmsenkäten 2016 – vad har ungdomarna svarat?</vt:lpstr>
      <vt:lpstr>PowerPoint-presentation</vt:lpstr>
      <vt:lpstr>PowerPoint-presentation</vt:lpstr>
      <vt:lpstr>Tobaksbruk bland elever i årskurs 9 och år 2 gymnasiet</vt:lpstr>
      <vt:lpstr>Andel elever (%) som röker dagligen eller ibland</vt:lpstr>
      <vt:lpstr>Elever i nian som röker dagligen eller ibland</vt:lpstr>
      <vt:lpstr>Elever på gymnasiet som röker dagligen eller ibland</vt:lpstr>
      <vt:lpstr>Andel elever (%) som snusar dagligen eller ibland</vt:lpstr>
      <vt:lpstr>Elever i nian som röker och/eller snusar dagligen eller ibland</vt:lpstr>
      <vt:lpstr>Elever på gymnasiet som röker och/eller snusar dagligen eller ibland</vt:lpstr>
      <vt:lpstr>PowerPoint-presentation</vt:lpstr>
      <vt:lpstr>Andel elever (%) som inte dricker alkohol</vt:lpstr>
      <vt:lpstr>Elever i nian som inte dricker alkohol</vt:lpstr>
      <vt:lpstr>Elever i nian som inte dricker alkohol</vt:lpstr>
      <vt:lpstr>Andel elever (%) som storkonsumerar alkohol minst 1 gång i månaden</vt:lpstr>
      <vt:lpstr>Elever i nian som storkonsumerar alkohol en gång i månaden eller oftare </vt:lpstr>
      <vt:lpstr>Elever på gymnasiet som storkonsumerar alkohol en gång i månaden eller oftare </vt:lpstr>
      <vt:lpstr>Elever som känt sig berusade under den senaste 4-veckorsperioden </vt:lpstr>
      <vt:lpstr>Elever som känt sig berusade under den senaste 4-veckorsperioden </vt:lpstr>
      <vt:lpstr>Var befann du dig då du senast drack alkohol?  (av de som dricker alkohol och är under 18 år)  </vt:lpstr>
      <vt:lpstr>Var befann du dig då du senast drack alkohol?  (av de som dricker alkohol och är under 18 år)  </vt:lpstr>
      <vt:lpstr>PowerPoint-presentation</vt:lpstr>
      <vt:lpstr>Andel elever (%) som får smaka alkohol av sina föräldrar</vt:lpstr>
      <vt:lpstr>Hur får du vanligen tag på alkohol?  (av de som dricker alkohol och är under 18 år)  </vt:lpstr>
      <vt:lpstr>Hur får du vanligen tag på alkohol?  (av de som dricker alkohol och är under 18 år)  </vt:lpstr>
      <vt:lpstr>PowerPoint-presentation</vt:lpstr>
      <vt:lpstr>Andel elever (%) som använt narkotika någon gång</vt:lpstr>
      <vt:lpstr>Elever som någon gång använt narkotika </vt:lpstr>
      <vt:lpstr>Elever som någon gång använt narkotika </vt:lpstr>
      <vt:lpstr>Andel elever (%) som använt narkotika minst 1 gång under de senaste 4 veckorna</vt:lpstr>
      <vt:lpstr>Elever som någon gång använt narkotika under den senaste 4- veckorsperioden (bland samtliga) </vt:lpstr>
      <vt:lpstr>Elever som någon gång använt narkotika under den senaste 4- veckorsperioden (bland samtliga) </vt:lpstr>
      <vt:lpstr>Andel elever (%) som någon gång haft möjlighet att pröva narkotika</vt:lpstr>
      <vt:lpstr>Elever som någon gång haft en möjlighet att prova narkotika  (av dem som inte använt narkotika) </vt:lpstr>
      <vt:lpstr>Elever som någon gång haft en möjlighet att prova narkotika  (av dem som inte använt narkotika) </vt:lpstr>
      <vt:lpstr>Hur stor risk tror du det är att människor skadar sig själva om de provar marijuana eller hasch 1–2 gånger, årskurs 9.  </vt:lpstr>
      <vt:lpstr>Hur stor risk tror du det är att människor skadar sig själva om de provar marijuana eller hasch 1–2 gånger, årskurs 2 gymnasiet  </vt:lpstr>
      <vt:lpstr>Sammanfattning några resultat..</vt:lpstr>
      <vt:lpstr>Vad gör vi då?</vt:lpstr>
      <vt:lpstr>Tack för att ni lyssnat!</vt:lpstr>
    </vt:vector>
  </TitlesOfParts>
  <Company>Nacka kommun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Människor och hälsa i Nacka – en rapport om folkhälsan 2012</dc:title>
  <dc:creator>nimg</dc:creator>
  <cp:lastModifiedBy>Haesert Marie</cp:lastModifiedBy>
  <cp:revision>278</cp:revision>
  <cp:lastPrinted>2016-10-18T13:03:50Z</cp:lastPrinted>
  <dcterms:created xsi:type="dcterms:W3CDTF">2012-02-16T14:32:54Z</dcterms:created>
  <dcterms:modified xsi:type="dcterms:W3CDTF">2016-11-10T07:22:45Z</dcterms:modified>
</cp:coreProperties>
</file>