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5" r:id="rId4"/>
    <p:sldId id="266" r:id="rId5"/>
    <p:sldId id="267" r:id="rId6"/>
    <p:sldId id="268" r:id="rId7"/>
    <p:sldId id="269" r:id="rId8"/>
    <p:sldId id="270" r:id="rId9"/>
    <p:sldId id="271" r:id="rId10"/>
    <p:sldId id="272" r:id="rId11"/>
    <p:sldId id="273" r:id="rId12"/>
    <p:sldId id="259" r:id="rId13"/>
    <p:sldId id="260" r:id="rId14"/>
    <p:sldId id="261" r:id="rId15"/>
    <p:sldId id="262" r:id="rId16"/>
    <p:sldId id="263" r:id="rId17"/>
    <p:sldId id="264"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51E55-D8AC-480B-8273-C4EFE9693A3F}" type="datetimeFigureOut">
              <a:rPr lang="en-US" smtClean="0"/>
              <a:pPr/>
              <a:t>11/3/2016</a:t>
            </a:fld>
            <a:endParaRPr lang="en-US"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extLst>
      <p:ext uri="{BB962C8B-B14F-4D97-AF65-F5344CB8AC3E}">
        <p14:creationId xmlns:p14="http://schemas.microsoft.com/office/powerpoint/2010/main" val="218108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4</a:t>
            </a:fld>
            <a:endParaRPr lang="en-US" dirty="0"/>
          </a:p>
        </p:txBody>
      </p:sp>
    </p:spTree>
    <p:extLst>
      <p:ext uri="{BB962C8B-B14F-4D97-AF65-F5344CB8AC3E}">
        <p14:creationId xmlns:p14="http://schemas.microsoft.com/office/powerpoint/2010/main" val="12440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5</a:t>
            </a:fld>
            <a:endParaRPr lang="en-US" dirty="0"/>
          </a:p>
        </p:txBody>
      </p:sp>
    </p:spTree>
    <p:extLst>
      <p:ext uri="{BB962C8B-B14F-4D97-AF65-F5344CB8AC3E}">
        <p14:creationId xmlns:p14="http://schemas.microsoft.com/office/powerpoint/2010/main" val="387801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6</a:t>
            </a:fld>
            <a:endParaRPr lang="en-US" dirty="0"/>
          </a:p>
        </p:txBody>
      </p:sp>
    </p:spTree>
    <p:extLst>
      <p:ext uri="{BB962C8B-B14F-4D97-AF65-F5344CB8AC3E}">
        <p14:creationId xmlns:p14="http://schemas.microsoft.com/office/powerpoint/2010/main" val="239885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7</a:t>
            </a:fld>
            <a:endParaRPr lang="en-US" dirty="0"/>
          </a:p>
        </p:txBody>
      </p:sp>
    </p:spTree>
    <p:extLst>
      <p:ext uri="{BB962C8B-B14F-4D97-AF65-F5344CB8AC3E}">
        <p14:creationId xmlns:p14="http://schemas.microsoft.com/office/powerpoint/2010/main" val="358642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Bygger man rätt från</a:t>
            </a:r>
            <a:r>
              <a:rPr lang="sv-SE" baseline="0" dirty="0" smtClean="0"/>
              <a:t> början och bygger in den sociala kontrollen, dvs. det mänskliga ögat i samhället så skapar man den mest optimala formen av social kontroll. Misslyckas man med det så måste man sätta in stödåtgärder med syfte att förstärka den sociala kontrollen, ex. nattvandring, </a:t>
            </a:r>
            <a:r>
              <a:rPr lang="sv-SE" baseline="0" dirty="0" err="1" smtClean="0"/>
              <a:t>rondering</a:t>
            </a:r>
            <a:r>
              <a:rPr lang="sv-SE" baseline="0" dirty="0" smtClean="0"/>
              <a:t>. Får man inte till det så måste man dra till med den formella sociala kontrollen i form av väktare och polis. Den minst kvalitativa formen av social kontroll är Kameraövervakning. Men det betyder dock inte att den inte har effekt. Forskning visar att kameraövervakning har signifikant effekt om den används rätt. Viktigt att förstå att kameran endast är ett indirekt öga.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8</a:t>
            </a:fld>
            <a:endParaRPr lang="en-US" dirty="0"/>
          </a:p>
        </p:txBody>
      </p:sp>
    </p:spTree>
    <p:extLst>
      <p:ext uri="{BB962C8B-B14F-4D97-AF65-F5344CB8AC3E}">
        <p14:creationId xmlns:p14="http://schemas.microsoft.com/office/powerpoint/2010/main" val="268733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Bygger man rätt från</a:t>
            </a:r>
            <a:r>
              <a:rPr lang="sv-SE" baseline="0" dirty="0" smtClean="0"/>
              <a:t> början och bygger in den sociala kontrollen, dvs. det mänskliga ögat i samhället så skapar man den mest optimala formen av social kontroll. Misslyckas man med det så måste man sätta in stödåtgärder med syfte att förstärka den sociala kontrollen, ex. nattvandring, </a:t>
            </a:r>
            <a:r>
              <a:rPr lang="sv-SE" baseline="0" dirty="0" err="1" smtClean="0"/>
              <a:t>rondering</a:t>
            </a:r>
            <a:r>
              <a:rPr lang="sv-SE" baseline="0" dirty="0" smtClean="0"/>
              <a:t>. Får man inte till det så måste man dra till med den formella sociala kontrollen i form av väktare och polis. Den minst kvalitativa formen av social kontroll är Kameraövervakning. Men det betyder dock inte att den inte har effekt. Forskning visar att kameraövervakning har signifikant effekt om den används rätt. Viktigt att förstå att kameran endast är ett indirekt öga.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9</a:t>
            </a:fld>
            <a:endParaRPr lang="en-US" dirty="0"/>
          </a:p>
        </p:txBody>
      </p:sp>
    </p:spTree>
    <p:extLst>
      <p:ext uri="{BB962C8B-B14F-4D97-AF65-F5344CB8AC3E}">
        <p14:creationId xmlns:p14="http://schemas.microsoft.com/office/powerpoint/2010/main" val="27291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Bygger man rätt från</a:t>
            </a:r>
            <a:r>
              <a:rPr lang="sv-SE" baseline="0" dirty="0" smtClean="0"/>
              <a:t> början och bygger in den sociala kontrollen, dvs. det mänskliga ögat i samhället så skapar man den mest optimala formen av social kontroll. Misslyckas man med det så måste man sätta in stödåtgärder med syfte att förstärka den sociala kontrollen, ex. nattvandring, </a:t>
            </a:r>
            <a:r>
              <a:rPr lang="sv-SE" baseline="0" dirty="0" err="1" smtClean="0"/>
              <a:t>rondering</a:t>
            </a:r>
            <a:r>
              <a:rPr lang="sv-SE" baseline="0" dirty="0" smtClean="0"/>
              <a:t>. Får man inte till det så måste man dra till med den formella sociala kontrollen i form av väktare och polis. Den minst kvalitativa formen av social kontroll är Kameraövervakning. Men det betyder dock inte att den inte har effekt. Forskning visar att kameraövervakning har signifikant effekt om den används rätt. Viktigt att förstå att kameran endast är ett indirekt öga.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10</a:t>
            </a:fld>
            <a:endParaRPr lang="en-US" dirty="0"/>
          </a:p>
        </p:txBody>
      </p:sp>
    </p:spTree>
    <p:extLst>
      <p:ext uri="{BB962C8B-B14F-4D97-AF65-F5344CB8AC3E}">
        <p14:creationId xmlns:p14="http://schemas.microsoft.com/office/powerpoint/2010/main" val="710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Bygger man rätt från</a:t>
            </a:r>
            <a:r>
              <a:rPr lang="sv-SE" baseline="0" dirty="0" smtClean="0"/>
              <a:t> början och bygger in den sociala kontrollen, dvs. det mänskliga ögat i samhället så skapar man den mest optimala formen av social kontroll. Misslyckas man med det så måste man sätta in stödåtgärder med syfte att förstärka den sociala kontrollen, ex. nattvandring, </a:t>
            </a:r>
            <a:r>
              <a:rPr lang="sv-SE" baseline="0" dirty="0" err="1" smtClean="0"/>
              <a:t>rondering</a:t>
            </a:r>
            <a:r>
              <a:rPr lang="sv-SE" baseline="0" dirty="0" smtClean="0"/>
              <a:t>. Får man inte till det så måste man dra till med den formella sociala kontrollen i form av väktare och polis. Den minst kvalitativa formen av social kontroll är Kameraövervakning. Men det betyder dock inte att den inte har effekt. Forskning visar att kameraövervakning har signifikant effekt om den används rätt. Viktigt att förstå att kameran endast är ett indirekt öga.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11</a:t>
            </a:fld>
            <a:endParaRPr lang="en-US" dirty="0"/>
          </a:p>
        </p:txBody>
      </p:sp>
    </p:spTree>
    <p:extLst>
      <p:ext uri="{BB962C8B-B14F-4D97-AF65-F5344CB8AC3E}">
        <p14:creationId xmlns:p14="http://schemas.microsoft.com/office/powerpoint/2010/main" val="2148422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11" name="Bildobjekt 10" descr="Orange_va_ovre.png"/>
          <p:cNvPicPr>
            <a:picLocks noChangeAspect="1"/>
          </p:cNvPicPr>
          <p:nvPr userDrawn="1"/>
        </p:nvPicPr>
        <p:blipFill>
          <a:blip r:embed="rId2" cstate="print"/>
          <a:stretch>
            <a:fillRect/>
          </a:stretch>
        </p:blipFill>
        <p:spPr>
          <a:xfrm>
            <a:off x="251520" y="116632"/>
            <a:ext cx="1908000" cy="794743"/>
          </a:xfrm>
          <a:prstGeom prst="rect">
            <a:avLst/>
          </a:prstGeom>
        </p:spPr>
      </p:pic>
      <p:pic>
        <p:nvPicPr>
          <p:cNvPr id="8" name="Bildobjekt 7" descr="B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utan kvarnhjul">
    <p:spTree>
      <p:nvGrpSpPr>
        <p:cNvPr id="1" name=""/>
        <p:cNvGrpSpPr/>
        <p:nvPr/>
      </p:nvGrpSpPr>
      <p:grpSpPr>
        <a:xfrm>
          <a:off x="0" y="0"/>
          <a:ext cx="0" cy="0"/>
          <a:chOff x="0" y="0"/>
          <a:chExt cx="0" cy="0"/>
        </a:xfrm>
      </p:grpSpPr>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8" name="Rubrik 1"/>
          <p:cNvSpPr>
            <a:spLocks noGrp="1"/>
          </p:cNvSpPr>
          <p:nvPr>
            <p:ph type="title"/>
          </p:nvPr>
        </p:nvSpPr>
        <p:spPr>
          <a:xfrm>
            <a:off x="1130400" y="274638"/>
            <a:ext cx="7690072" cy="1130400"/>
          </a:xfrm>
        </p:spPr>
        <p:txBody>
          <a:bodyPr/>
          <a:lstStyle/>
          <a:p>
            <a:r>
              <a:rPr lang="sv-SE" noProof="0" smtClean="0"/>
              <a:t>Klicka här för att ändra format</a:t>
            </a:r>
            <a:endParaRPr lang="sv-SE" noProof="0"/>
          </a:p>
        </p:txBody>
      </p:sp>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noProof="0" smtClean="0"/>
              <a:t>Klicka här för att ändra format</a:t>
            </a:r>
            <a:endParaRPr lang="sv-SE" noProof="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noProof="0" smtClean="0"/>
              <a:t>Klicka här för att ändra format på bakgrundstexten</a:t>
            </a:r>
          </a:p>
        </p:txBody>
      </p:sp>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pic>
        <p:nvPicPr>
          <p:cNvPr id="11" name="Bildobjekt 10"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3" name="Bildobjekt 12"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2" name="Rubrik 1"/>
          <p:cNvSpPr>
            <a:spLocks noGrp="1"/>
          </p:cNvSpPr>
          <p:nvPr>
            <p:ph type="title"/>
          </p:nvPr>
        </p:nvSpPr>
        <p:spPr>
          <a:xfrm>
            <a:off x="1130400" y="274638"/>
            <a:ext cx="7762080" cy="1143000"/>
          </a:xfrm>
        </p:spPr>
        <p:txBody>
          <a:bodyPr/>
          <a:lstStyle>
            <a:lvl1pPr>
              <a:defRPr baseline="0"/>
            </a:lvl1pPr>
          </a:lstStyle>
          <a:p>
            <a:r>
              <a:rPr lang="sv-SE" noProof="0" smtClean="0"/>
              <a:t>Klicka här för att ändra format</a:t>
            </a:r>
            <a:endParaRPr lang="sv-SE" noProof="0"/>
          </a:p>
        </p:txBody>
      </p:sp>
      <p:sp>
        <p:nvSpPr>
          <p:cNvPr id="14"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15"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17"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pic>
        <p:nvPicPr>
          <p:cNvPr id="11" name="Bildobjekt 10"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Rubrik 1"/>
          <p:cNvSpPr>
            <a:spLocks noGrp="1"/>
          </p:cNvSpPr>
          <p:nvPr>
            <p:ph type="title"/>
          </p:nvPr>
        </p:nvSpPr>
        <p:spPr>
          <a:xfrm>
            <a:off x="1130400" y="273050"/>
            <a:ext cx="3081560" cy="1162050"/>
          </a:xfrm>
        </p:spPr>
        <p:txBody>
          <a:bodyPr anchor="b"/>
          <a:lstStyle>
            <a:lvl1pPr algn="l">
              <a:defRPr sz="2000" b="1" baseline="0"/>
            </a:lvl1pPr>
          </a:lstStyle>
          <a:p>
            <a:r>
              <a:rPr lang="sv-SE" noProof="0" smtClean="0"/>
              <a:t>Klicka här för att ändra format</a:t>
            </a:r>
            <a:endParaRPr lang="sv-SE" noProof="0"/>
          </a:p>
        </p:txBody>
      </p:sp>
      <p:sp>
        <p:nvSpPr>
          <p:cNvPr id="12"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3"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0" name="Bildobjekt 9"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10" name="Bildobjekt 9"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Rubrik 1"/>
          <p:cNvSpPr>
            <a:spLocks noGrp="1"/>
          </p:cNvSpPr>
          <p:nvPr>
            <p:ph type="title"/>
          </p:nvPr>
        </p:nvSpPr>
        <p:spPr>
          <a:xfrm>
            <a:off x="1130400" y="274638"/>
            <a:ext cx="7762080" cy="1143000"/>
          </a:xfrm>
        </p:spPr>
        <p:txBody>
          <a:bodyPr/>
          <a:lstStyle/>
          <a:p>
            <a:r>
              <a:rPr lang="sv-SE" noProof="0" smtClean="0"/>
              <a:t>Klicka här för att ändra format</a:t>
            </a:r>
            <a:endParaRPr lang="sv-SE" noProof="0"/>
          </a:p>
        </p:txBody>
      </p:sp>
      <p:sp>
        <p:nvSpPr>
          <p:cNvPr id="11" name="Platshållare för lodrät text 2"/>
          <p:cNvSpPr>
            <a:spLocks noGrp="1"/>
          </p:cNvSpPr>
          <p:nvPr>
            <p:ph type="body" orient="vert" idx="1"/>
          </p:nvPr>
        </p:nvSpPr>
        <p:spPr>
          <a:xfrm>
            <a:off x="1130400" y="1600200"/>
            <a:ext cx="7762080" cy="4525963"/>
          </a:xfrm>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2"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3"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noProof="0" smtClean="0"/>
              <a:t>Klicka här för att ändra format</a:t>
            </a:r>
            <a:endParaRPr lang="sv-SE" noProof="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02C28D3-1990-450F-B86D-54643D0185CF}" type="datetimeFigureOut">
              <a:rPr lang="sv-SE" smtClean="0"/>
              <a:t>2016-11-03</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88AEAB78-AE9D-46BF-B00B-4086380580D0}" type="slidenum">
              <a:rPr lang="sv-SE" smtClean="0"/>
              <a:t>‹#›</a:t>
            </a:fld>
            <a:endParaRPr lang="sv-SE"/>
          </a:p>
        </p:txBody>
      </p:sp>
    </p:spTree>
    <p:extLst>
      <p:ext uri="{BB962C8B-B14F-4D97-AF65-F5344CB8AC3E}">
        <p14:creationId xmlns:p14="http://schemas.microsoft.com/office/powerpoint/2010/main" val="135638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med kvarnhjul">
    <p:spTree>
      <p:nvGrpSpPr>
        <p:cNvPr id="1" name=""/>
        <p:cNvGrpSpPr/>
        <p:nvPr/>
      </p:nvGrpSpPr>
      <p:grpSpPr>
        <a:xfrm>
          <a:off x="0" y="0"/>
          <a:ext cx="0" cy="0"/>
          <a:chOff x="0" y="0"/>
          <a:chExt cx="0" cy="0"/>
        </a:xfrm>
      </p:grpSpPr>
      <p:pic>
        <p:nvPicPr>
          <p:cNvPr id="10" name="Bildobjekt 9"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12"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
        <p:nvSpPr>
          <p:cNvPr id="15"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kvarnhjul">
    <p:spTree>
      <p:nvGrpSpPr>
        <p:cNvPr id="1" name=""/>
        <p:cNvGrpSpPr/>
        <p:nvPr/>
      </p:nvGrpSpPr>
      <p:grpSpPr>
        <a:xfrm>
          <a:off x="0" y="0"/>
          <a:ext cx="0" cy="0"/>
          <a:chOff x="0" y="0"/>
          <a:chExt cx="0" cy="0"/>
        </a:xfrm>
      </p:grpSpPr>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11"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med kvarnhjul">
    <p:spTree>
      <p:nvGrpSpPr>
        <p:cNvPr id="1" name=""/>
        <p:cNvGrpSpPr/>
        <p:nvPr/>
      </p:nvGrpSpPr>
      <p:grpSpPr>
        <a:xfrm>
          <a:off x="0" y="0"/>
          <a:ext cx="0" cy="0"/>
          <a:chOff x="0" y="0"/>
          <a:chExt cx="0" cy="0"/>
        </a:xfrm>
      </p:grpSpPr>
      <p:pic>
        <p:nvPicPr>
          <p:cNvPr id="12" name="Bildobjekt 11"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3"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14"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5"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
        <p:nvSpPr>
          <p:cNvPr id="1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utan kvarnhjul">
    <p:spTree>
      <p:nvGrpSpPr>
        <p:cNvPr id="1" name=""/>
        <p:cNvGrpSpPr/>
        <p:nvPr/>
      </p:nvGrpSpPr>
      <p:grpSpPr>
        <a:xfrm>
          <a:off x="0" y="0"/>
          <a:ext cx="0" cy="0"/>
          <a:chOff x="0" y="0"/>
          <a:chExt cx="0" cy="0"/>
        </a:xfrm>
      </p:grpSpPr>
      <p:pic>
        <p:nvPicPr>
          <p:cNvPr id="10" name="Bildobjekt 9"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1"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12"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3"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
        <p:nvSpPr>
          <p:cNvPr id="15"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noProof="0" smtClean="0"/>
              <a:pPr/>
              <a:t>2016-11-03</a:t>
            </a:fld>
            <a:endParaRPr lang="sv-S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7" name="Bildobjekt 6"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noProof="0" smtClean="0"/>
              <a:pPr/>
              <a:t>2016-11-03</a:t>
            </a:fld>
            <a:endParaRPr lang="sv-S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och underrubrik med kvarnhjul">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noProof="0" smtClean="0"/>
              <a:t>Klicka här för att ändra format</a:t>
            </a:r>
            <a:endParaRPr lang="sv-SE" noProof="0"/>
          </a:p>
        </p:txBody>
      </p:sp>
      <p:sp>
        <p:nvSpPr>
          <p:cNvPr id="3" name="Underrubrik 2"/>
          <p:cNvSpPr>
            <a:spLocks noGrp="1"/>
          </p:cNvSpPr>
          <p:nvPr>
            <p:ph type="subTitle" idx="1"/>
          </p:nvPr>
        </p:nvSpPr>
        <p:spPr>
          <a:xfrm>
            <a:off x="683568"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Klicka här för att ändra format på underrubrik i bakgrunden</a:t>
            </a:r>
            <a:endParaRPr lang="sv-SE" noProof="0"/>
          </a:p>
        </p:txBody>
      </p:sp>
      <p:pic>
        <p:nvPicPr>
          <p:cNvPr id="13" name="Bildobjekt 12" descr="Orange_va_ovre.png"/>
          <p:cNvPicPr>
            <a:picLocks noChangeAspect="1"/>
          </p:cNvPicPr>
          <p:nvPr userDrawn="1"/>
        </p:nvPicPr>
        <p:blipFill>
          <a:blip r:embed="rId2" cstate="print"/>
          <a:stretch>
            <a:fillRect/>
          </a:stretch>
        </p:blipFill>
        <p:spPr>
          <a:xfrm>
            <a:off x="251520" y="116632"/>
            <a:ext cx="1674000" cy="697274"/>
          </a:xfrm>
          <a:prstGeom prst="rect">
            <a:avLst/>
          </a:prstGeom>
        </p:spPr>
      </p:pic>
      <p:pic>
        <p:nvPicPr>
          <p:cNvPr id="8" name="Bildobjekt 7" descr="B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med kvarnhjul">
    <p:spTree>
      <p:nvGrpSpPr>
        <p:cNvPr id="1" name=""/>
        <p:cNvGrpSpPr/>
        <p:nvPr/>
      </p:nvGrpSpPr>
      <p:grpSpPr>
        <a:xfrm>
          <a:off x="0" y="0"/>
          <a:ext cx="0" cy="0"/>
          <a:chOff x="0" y="0"/>
          <a:chExt cx="0" cy="0"/>
        </a:xfrm>
      </p:grpSpPr>
      <p:pic>
        <p:nvPicPr>
          <p:cNvPr id="9" name="Bildobjekt 8"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8" name="Rubrik 1"/>
          <p:cNvSpPr>
            <a:spLocks noGrp="1"/>
          </p:cNvSpPr>
          <p:nvPr>
            <p:ph type="title"/>
          </p:nvPr>
        </p:nvSpPr>
        <p:spPr>
          <a:xfrm>
            <a:off x="1130400" y="274638"/>
            <a:ext cx="7690072" cy="1130400"/>
          </a:xfrm>
        </p:spPr>
        <p:txBody>
          <a:bodyPr/>
          <a:lstStyle/>
          <a:p>
            <a:r>
              <a:rPr lang="sv-SE" noProof="0" smtClean="0"/>
              <a:t>Klicka här för att ändra format</a:t>
            </a:r>
            <a:endParaRPr lang="sv-SE" noProof="0"/>
          </a:p>
        </p:txBody>
      </p:sp>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2016-11-03</a:t>
            </a:fld>
            <a:endParaRPr lang="sv-SE" dirty="0"/>
          </a:p>
        </p:txBody>
      </p:sp>
      <p:pic>
        <p:nvPicPr>
          <p:cNvPr id="6" name="Bildobjekt 5"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noProof="0" smtClean="0"/>
              <a:t>Klicka här för att ändra format</a:t>
            </a:r>
            <a:endParaRPr lang="sv-SE" noProof="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2016-11-03</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4" r:id="rId5"/>
    <p:sldLayoutId id="2147483655" r:id="rId6"/>
    <p:sldLayoutId id="2147483675" r:id="rId7"/>
    <p:sldLayoutId id="2147483649" r:id="rId8"/>
    <p:sldLayoutId id="2147483654" r:id="rId9"/>
    <p:sldLayoutId id="2147483676" r:id="rId10"/>
    <p:sldLayoutId id="2147483651" r:id="rId11"/>
    <p:sldLayoutId id="2147483653" r:id="rId12"/>
    <p:sldLayoutId id="2147483656" r:id="rId13"/>
    <p:sldLayoutId id="2147483657" r:id="rId14"/>
    <p:sldLayoutId id="2147483658" r:id="rId15"/>
    <p:sldLayoutId id="2147483659" r:id="rId16"/>
    <p:sldLayoutId id="2147483677" r:id="rId17"/>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cvp.se/images/eye.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bygger ma</a:t>
            </a:r>
            <a:r>
              <a:rPr lang="sv-SE" dirty="0" smtClean="0"/>
              <a:t>n in trygghet och säkerhet i livsmiljön?</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457200" y="418654"/>
            <a:ext cx="8229600" cy="850106"/>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Vilken form</a:t>
            </a:r>
            <a:r>
              <a:rPr kumimoji="0" lang="sv-SE" sz="3200" b="1" i="0" u="none" strike="noStrike" kern="0" cap="none" spc="0" normalizeH="0" noProof="0" dirty="0" smtClean="0">
                <a:ln>
                  <a:noFill/>
                </a:ln>
                <a:solidFill>
                  <a:schemeClr val="tx1"/>
                </a:solidFill>
                <a:effectLst/>
                <a:uLnTx/>
                <a:uFillTx/>
                <a:latin typeface="Verdana" pitchFamily="34" charset="0"/>
                <a:ea typeface="+mn-ea"/>
                <a:cs typeface="+mn-cs"/>
              </a:rPr>
              <a:t> av social kontroll </a:t>
            </a: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ger störst förebyggande effekt?</a:t>
            </a:r>
          </a:p>
        </p:txBody>
      </p:sp>
      <p:pic>
        <p:nvPicPr>
          <p:cNvPr id="12290" name="Picture 2" descr="ormingecen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200" y="1484784"/>
            <a:ext cx="6898176" cy="518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13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457200" y="418654"/>
            <a:ext cx="8229600" cy="850106"/>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Vilken form</a:t>
            </a:r>
            <a:r>
              <a:rPr kumimoji="0" lang="sv-SE" sz="3200" b="1" i="0" u="none" strike="noStrike" kern="0" cap="none" spc="0" normalizeH="0" noProof="0" dirty="0" smtClean="0">
                <a:ln>
                  <a:noFill/>
                </a:ln>
                <a:solidFill>
                  <a:schemeClr val="tx1"/>
                </a:solidFill>
                <a:effectLst/>
                <a:uLnTx/>
                <a:uFillTx/>
                <a:latin typeface="Verdana" pitchFamily="34" charset="0"/>
                <a:ea typeface="+mn-ea"/>
                <a:cs typeface="+mn-cs"/>
              </a:rPr>
              <a:t> av social kontroll </a:t>
            </a: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ger störst förebyggande effekt?</a:t>
            </a:r>
          </a:p>
        </p:txBody>
      </p:sp>
      <p:pic>
        <p:nvPicPr>
          <p:cNvPr id="13316" name="Picture 4" descr="http://www.stockholmskyline.se/wp-content/uploads/Hammarby-Sj%C3%B6st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 y="1484784"/>
            <a:ext cx="4536504" cy="298542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tadsmagasinet.se/stockholm/wp-content/uploads/sites/3/2012/03/Restaurang-Goteborg-Hammarby-Sjost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96952"/>
            <a:ext cx="4620950" cy="2985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4788025" y="1427292"/>
            <a:ext cx="4404926" cy="1569660"/>
          </a:xfrm>
          <a:prstGeom prst="rect">
            <a:avLst/>
          </a:prstGeom>
          <a:noFill/>
        </p:spPr>
        <p:txBody>
          <a:bodyPr wrap="square" rtlCol="0">
            <a:spAutoFit/>
          </a:bodyPr>
          <a:lstStyle/>
          <a:p>
            <a:pPr lvl="0"/>
            <a:r>
              <a:rPr lang="sv-SE" sz="2400" dirty="0">
                <a:latin typeface="Gill Sans MT" panose="020B0502020104020203" pitchFamily="34" charset="0"/>
              </a:rPr>
              <a:t>Att kombinera bostäder, kontor, restauranger och affärer </a:t>
            </a:r>
            <a:r>
              <a:rPr lang="sv-SE" sz="2400" dirty="0" smtClean="0">
                <a:latin typeface="Gill Sans MT" panose="020B0502020104020203" pitchFamily="34" charset="0"/>
              </a:rPr>
              <a:t>bygger in ”det mänskliga ögat” under </a:t>
            </a:r>
            <a:r>
              <a:rPr lang="sv-SE" sz="2400" dirty="0">
                <a:latin typeface="Gill Sans MT" panose="020B0502020104020203" pitchFamily="34" charset="0"/>
              </a:rPr>
              <a:t>dygnets alla timmar. </a:t>
            </a:r>
          </a:p>
        </p:txBody>
      </p:sp>
      <p:sp>
        <p:nvSpPr>
          <p:cNvPr id="7" name="Rektangel 6"/>
          <p:cNvSpPr/>
          <p:nvPr/>
        </p:nvSpPr>
        <p:spPr>
          <a:xfrm>
            <a:off x="107504" y="4869160"/>
            <a:ext cx="4572000" cy="1200329"/>
          </a:xfrm>
          <a:prstGeom prst="rect">
            <a:avLst/>
          </a:prstGeom>
        </p:spPr>
        <p:txBody>
          <a:bodyPr>
            <a:spAutoFit/>
          </a:bodyPr>
          <a:lstStyle/>
          <a:p>
            <a:r>
              <a:rPr lang="sv-SE" sz="2400" dirty="0">
                <a:latin typeface="Gill Sans MT" panose="020B0502020104020203" pitchFamily="34" charset="0"/>
                <a:ea typeface="Calibri" panose="020F0502020204030204" pitchFamily="34" charset="0"/>
                <a:cs typeface="Times New Roman" panose="02020603050405020304" pitchFamily="18" charset="0"/>
              </a:rPr>
              <a:t>V</a:t>
            </a:r>
            <a:r>
              <a:rPr lang="sv-SE" sz="2400" dirty="0" smtClean="0">
                <a:latin typeface="Gill Sans MT" panose="020B0502020104020203" pitchFamily="34" charset="0"/>
                <a:ea typeface="Calibri" panose="020F0502020204030204" pitchFamily="34" charset="0"/>
                <a:cs typeface="Times New Roman" panose="02020603050405020304" pitchFamily="18" charset="0"/>
              </a:rPr>
              <a:t>ägarna </a:t>
            </a:r>
            <a:r>
              <a:rPr lang="sv-SE" sz="2400" dirty="0">
                <a:latin typeface="Gill Sans MT" panose="020B0502020104020203" pitchFamily="34" charset="0"/>
                <a:ea typeface="Calibri" panose="020F0502020204030204" pitchFamily="34" charset="0"/>
                <a:cs typeface="Times New Roman" panose="02020603050405020304" pitchFamily="18" charset="0"/>
              </a:rPr>
              <a:t>kombineras med gång, </a:t>
            </a:r>
            <a:r>
              <a:rPr lang="sv-SE" sz="2400" dirty="0" smtClean="0">
                <a:latin typeface="Gill Sans MT" panose="020B0502020104020203" pitchFamily="34" charset="0"/>
                <a:ea typeface="Calibri" panose="020F0502020204030204" pitchFamily="34" charset="0"/>
                <a:cs typeface="Times New Roman" panose="02020603050405020304" pitchFamily="18" charset="0"/>
              </a:rPr>
              <a:t>cykelvägar, spårväg och </a:t>
            </a:r>
            <a:r>
              <a:rPr lang="sv-SE" sz="2400" dirty="0">
                <a:latin typeface="Gill Sans MT" panose="020B0502020104020203" pitchFamily="34" charset="0"/>
                <a:ea typeface="Calibri" panose="020F0502020204030204" pitchFamily="34" charset="0"/>
                <a:cs typeface="Times New Roman" panose="02020603050405020304" pitchFamily="18" charset="0"/>
              </a:rPr>
              <a:t>parkeringsfickor </a:t>
            </a:r>
            <a:endParaRPr lang="sv-SE" sz="2400" dirty="0">
              <a:latin typeface="Gill Sans MT" panose="020B0502020104020203" pitchFamily="34" charset="0"/>
            </a:endParaRPr>
          </a:p>
        </p:txBody>
      </p:sp>
    </p:spTree>
    <p:extLst>
      <p:ext uri="{BB962C8B-B14F-4D97-AF65-F5344CB8AC3E}">
        <p14:creationId xmlns:p14="http://schemas.microsoft.com/office/powerpoint/2010/main" val="14563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title"/>
          </p:nvPr>
        </p:nvSpPr>
        <p:spPr/>
        <p:txBody>
          <a:bodyPr>
            <a:normAutofit fontScale="90000"/>
          </a:bodyPr>
          <a:lstStyle/>
          <a:p>
            <a:pPr eaLnBrk="1" hangingPunct="1"/>
            <a:r>
              <a:rPr lang="sv-SE" altLang="sv-SE" smtClean="0"/>
              <a:t/>
            </a:r>
            <a:br>
              <a:rPr lang="sv-SE" altLang="sv-SE" smtClean="0"/>
            </a:br>
            <a:endParaRPr lang="sv-SE" altLang="sv-SE" smtClean="0"/>
          </a:p>
        </p:txBody>
      </p:sp>
      <p:pic>
        <p:nvPicPr>
          <p:cNvPr id="3075" name="Platshållare för bild 7" descr="Antibrott.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581" r="3581"/>
          <a:stretch>
            <a:fillRect/>
          </a:stretch>
        </p:blipFill>
        <p:spPr>
          <a:xfrm>
            <a:off x="2487216" y="1000126"/>
            <a:ext cx="4537472" cy="3402806"/>
          </a:xfrm>
        </p:spPr>
      </p:pic>
      <p:sp>
        <p:nvSpPr>
          <p:cNvPr id="3076" name="Platshållare för text 6"/>
          <p:cNvSpPr>
            <a:spLocks noGrp="1"/>
          </p:cNvSpPr>
          <p:nvPr>
            <p:ph type="body" sz="half" idx="2"/>
          </p:nvPr>
        </p:nvSpPr>
        <p:spPr>
          <a:xfrm>
            <a:off x="2487217" y="4473178"/>
            <a:ext cx="4854178" cy="1013222"/>
          </a:xfrm>
        </p:spPr>
        <p:txBody>
          <a:bodyPr/>
          <a:lstStyle/>
          <a:p>
            <a:pPr eaLnBrk="1" hangingPunct="1"/>
            <a:r>
              <a:rPr lang="sv-SE" altLang="sv-SE" sz="1800" b="1"/>
              <a:t>Hur arbetar vi i Nacka idag med brottsförebyggande planering och hur kan det arbetet utvecklas och förbättras?</a:t>
            </a:r>
          </a:p>
        </p:txBody>
      </p:sp>
    </p:spTree>
    <p:extLst>
      <p:ext uri="{BB962C8B-B14F-4D97-AF65-F5344CB8AC3E}">
        <p14:creationId xmlns:p14="http://schemas.microsoft.com/office/powerpoint/2010/main" val="841156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a:xfrm>
            <a:off x="1928813" y="1156097"/>
            <a:ext cx="5829300" cy="1303734"/>
          </a:xfrm>
        </p:spPr>
        <p:txBody>
          <a:bodyPr>
            <a:normAutofit fontScale="90000"/>
          </a:bodyPr>
          <a:lstStyle/>
          <a:p>
            <a:r>
              <a:rPr lang="sv-SE" altLang="sv-SE" b="0" smtClean="0"/>
              <a:t>Projekt 2000-2001</a:t>
            </a:r>
            <a:r>
              <a:rPr lang="sv-SE" altLang="sv-SE" smtClean="0"/>
              <a:t/>
            </a:r>
            <a:br>
              <a:rPr lang="sv-SE" altLang="sv-SE" smtClean="0"/>
            </a:br>
            <a:r>
              <a:rPr lang="sv-SE" altLang="sv-SE" smtClean="0"/>
              <a:t>Brottsförebyggande åtgärder i fysisk planering</a:t>
            </a:r>
          </a:p>
        </p:txBody>
      </p:sp>
      <p:sp>
        <p:nvSpPr>
          <p:cNvPr id="4099" name="Platshållare för innehåll 2"/>
          <p:cNvSpPr>
            <a:spLocks noGrp="1"/>
          </p:cNvSpPr>
          <p:nvPr>
            <p:ph idx="1"/>
          </p:nvPr>
        </p:nvSpPr>
        <p:spPr>
          <a:xfrm>
            <a:off x="1928814" y="2665811"/>
            <a:ext cx="5956697" cy="2477690"/>
          </a:xfrm>
        </p:spPr>
        <p:txBody>
          <a:bodyPr>
            <a:normAutofit fontScale="77500" lnSpcReduction="20000"/>
          </a:bodyPr>
          <a:lstStyle/>
          <a:p>
            <a:r>
              <a:rPr lang="sv-SE" altLang="sv-SE" smtClean="0"/>
              <a:t>samverkansprojekt mellan M&amp;S och polisen</a:t>
            </a:r>
          </a:p>
          <a:p>
            <a:r>
              <a:rPr lang="sv-SE" altLang="sv-SE" smtClean="0"/>
              <a:t>öka kunskaperna om den fysiska utformningens betydelse för brottsbenägenheten</a:t>
            </a:r>
          </a:p>
          <a:p>
            <a:r>
              <a:rPr lang="sv-SE" altLang="sv-SE" smtClean="0"/>
              <a:t>föra en dialog mellan politiker, planerare, polis, fastighetsägare m.m.</a:t>
            </a:r>
          </a:p>
          <a:p>
            <a:r>
              <a:rPr lang="sv-SE" altLang="sv-SE" smtClean="0"/>
              <a:t>handledning i stadsbyggnadsprocessens olika skeden</a:t>
            </a:r>
          </a:p>
        </p:txBody>
      </p:sp>
    </p:spTree>
    <p:extLst>
      <p:ext uri="{BB962C8B-B14F-4D97-AF65-F5344CB8AC3E}">
        <p14:creationId xmlns:p14="http://schemas.microsoft.com/office/powerpoint/2010/main" val="3258681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2"/>
          <p:cNvSpPr>
            <a:spLocks noGrp="1"/>
          </p:cNvSpPr>
          <p:nvPr>
            <p:ph type="title"/>
          </p:nvPr>
        </p:nvSpPr>
        <p:spPr/>
        <p:txBody>
          <a:bodyPr/>
          <a:lstStyle/>
          <a:p>
            <a:pPr eaLnBrk="1" hangingPunct="1"/>
            <a:r>
              <a:rPr lang="sv-SE" altLang="sv-SE" smtClean="0"/>
              <a:t>Kommunstyrelsen 7 maj 2001</a:t>
            </a:r>
          </a:p>
        </p:txBody>
      </p:sp>
      <p:sp>
        <p:nvSpPr>
          <p:cNvPr id="5123" name="Platshållare för innehåll 6"/>
          <p:cNvSpPr>
            <a:spLocks noGrp="1"/>
          </p:cNvSpPr>
          <p:nvPr>
            <p:ph idx="1"/>
          </p:nvPr>
        </p:nvSpPr>
        <p:spPr>
          <a:xfrm>
            <a:off x="1928813" y="2057400"/>
            <a:ext cx="5829300" cy="3386138"/>
          </a:xfrm>
        </p:spPr>
        <p:txBody>
          <a:bodyPr/>
          <a:lstStyle/>
          <a:p>
            <a:pPr eaLnBrk="1" hangingPunct="1">
              <a:buFontTx/>
              <a:buNone/>
            </a:pPr>
            <a:r>
              <a:rPr lang="sv-SE" altLang="sv-SE" sz="1350" b="1"/>
              <a:t>§ 83	</a:t>
            </a:r>
          </a:p>
          <a:p>
            <a:pPr eaLnBrk="1" hangingPunct="1">
              <a:buFontTx/>
              <a:buNone/>
            </a:pPr>
            <a:r>
              <a:rPr lang="sv-SE" altLang="sv-SE" sz="1350"/>
              <a:t> </a:t>
            </a:r>
          </a:p>
          <a:p>
            <a:pPr eaLnBrk="1" hangingPunct="1">
              <a:buFontTx/>
              <a:buNone/>
            </a:pPr>
            <a:r>
              <a:rPr lang="sv-SE" altLang="sv-SE" sz="1350" b="1"/>
              <a:t>Brottsförebyggande åtgärder i fysisk planering</a:t>
            </a:r>
          </a:p>
          <a:p>
            <a:pPr eaLnBrk="1" hangingPunct="1">
              <a:buFontTx/>
              <a:buNone/>
            </a:pPr>
            <a:r>
              <a:rPr lang="sv-SE" altLang="sv-SE" sz="1350"/>
              <a:t> </a:t>
            </a:r>
          </a:p>
          <a:p>
            <a:pPr eaLnBrk="1" hangingPunct="1">
              <a:buFontTx/>
              <a:buNone/>
            </a:pPr>
            <a:r>
              <a:rPr lang="sv-SE" altLang="sv-SE" sz="1350" b="1"/>
              <a:t>	Beslut</a:t>
            </a:r>
          </a:p>
          <a:p>
            <a:pPr eaLnBrk="1" hangingPunct="1">
              <a:buFontTx/>
              <a:buNone/>
            </a:pPr>
            <a:r>
              <a:rPr lang="sv-SE" altLang="sv-SE" sz="1350"/>
              <a:t>	Kommunstyrelsen beslutar att i stadsbyggnadsprocessens olika skeden ska kommunen verka för att tryggheten och säkerheten ökar och brottslighen minskar i Nackas bebyggelsemiljöer genom att</a:t>
            </a:r>
          </a:p>
          <a:p>
            <a:pPr eaLnBrk="1" hangingPunct="1">
              <a:buFontTx/>
              <a:buNone/>
            </a:pPr>
            <a:r>
              <a:rPr lang="sv-SE" altLang="sv-SE" sz="1350"/>
              <a:t> </a:t>
            </a:r>
          </a:p>
          <a:p>
            <a:pPr eaLnBrk="1" hangingPunct="1"/>
            <a:r>
              <a:rPr lang="sv-SE" altLang="sv-SE" sz="1350"/>
              <a:t>brottsförebyggande aspekter beaktas i </a:t>
            </a:r>
            <a:r>
              <a:rPr lang="sv-SE" altLang="sv-SE" sz="1350" b="1"/>
              <a:t>översiktsplaner</a:t>
            </a:r>
            <a:r>
              <a:rPr lang="sv-SE" altLang="sv-SE" sz="1350"/>
              <a:t>,</a:t>
            </a:r>
          </a:p>
          <a:p>
            <a:pPr eaLnBrk="1" hangingPunct="1"/>
            <a:r>
              <a:rPr lang="sv-SE" altLang="sv-SE" sz="1350"/>
              <a:t>en brottsförebyggande analys görs i </a:t>
            </a:r>
            <a:r>
              <a:rPr lang="sv-SE" altLang="sv-SE" sz="1350" b="1"/>
              <a:t>detaljplaner</a:t>
            </a:r>
            <a:r>
              <a:rPr lang="sv-SE" altLang="sv-SE" sz="1350"/>
              <a:t>,</a:t>
            </a:r>
          </a:p>
          <a:p>
            <a:pPr eaLnBrk="1" hangingPunct="1"/>
            <a:r>
              <a:rPr lang="sv-SE" altLang="sv-SE" sz="1350"/>
              <a:t>information ges till fastighetsägare och exploatörer i </a:t>
            </a:r>
            <a:r>
              <a:rPr lang="sv-SE" altLang="sv-SE" sz="1350" b="1"/>
              <a:t>bygglov- och genomförandeskedet.</a:t>
            </a:r>
          </a:p>
        </p:txBody>
      </p:sp>
    </p:spTree>
    <p:extLst>
      <p:ext uri="{BB962C8B-B14F-4D97-AF65-F5344CB8AC3E}">
        <p14:creationId xmlns:p14="http://schemas.microsoft.com/office/powerpoint/2010/main" val="4871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pPr eaLnBrk="1" hangingPunct="1"/>
            <a:r>
              <a:rPr lang="sv-SE" altLang="sv-SE" sz="1800"/>
              <a:t>Översiktsplaner/övergripande planering</a:t>
            </a:r>
          </a:p>
        </p:txBody>
      </p:sp>
      <p:sp>
        <p:nvSpPr>
          <p:cNvPr id="6147" name="Platshållare för innehåll 2"/>
          <p:cNvSpPr>
            <a:spLocks noGrp="1"/>
          </p:cNvSpPr>
          <p:nvPr>
            <p:ph idx="1"/>
          </p:nvPr>
        </p:nvSpPr>
        <p:spPr/>
        <p:txBody>
          <a:bodyPr/>
          <a:lstStyle/>
          <a:p>
            <a:pPr eaLnBrk="1" hangingPunct="1">
              <a:buFontTx/>
              <a:buNone/>
            </a:pPr>
            <a:r>
              <a:rPr lang="sv-SE" altLang="sv-SE" sz="1500" b="1">
                <a:cs typeface="Times New Roman" panose="02020603050405020304" pitchFamily="18" charset="0"/>
              </a:rPr>
              <a:t>Huvudprinciper för brottsförebyggande planering</a:t>
            </a:r>
          </a:p>
          <a:p>
            <a:pPr eaLnBrk="1" hangingPunct="1">
              <a:buFontTx/>
              <a:buNone/>
            </a:pPr>
            <a:endParaRPr lang="sv-SE" altLang="sv-SE" smtClean="0">
              <a:cs typeface="Times New Roman" panose="02020603050405020304" pitchFamily="18" charset="0"/>
            </a:endParaRPr>
          </a:p>
          <a:p>
            <a:pPr eaLnBrk="1" hangingPunct="1"/>
            <a:r>
              <a:rPr lang="sv-SE" altLang="sv-SE" smtClean="0">
                <a:cs typeface="Times New Roman" panose="02020603050405020304" pitchFamily="18" charset="0"/>
              </a:rPr>
              <a:t>Nacka kommun ska vara av ett öppet samhälle med ett minimum av avspärrningar och organiserad övervakning.</a:t>
            </a:r>
          </a:p>
          <a:p>
            <a:pPr eaLnBrk="1" hangingPunct="1"/>
            <a:r>
              <a:rPr lang="sv-SE" altLang="sv-SE" smtClean="0">
                <a:cs typeface="Times New Roman" panose="02020603050405020304" pitchFamily="18" charset="0"/>
              </a:rPr>
              <a:t>Bebyggelseområden bör utformas med hög arkitektonisk kvalitet och omsorg om den yttre miljön. Estetiska värden främjar människors välbefinnande och trivsel liksom de främjar en ökad social kontroll.</a:t>
            </a:r>
          </a:p>
          <a:p>
            <a:pPr eaLnBrk="1" hangingPunct="1"/>
            <a:endParaRPr lang="sv-SE" altLang="sv-SE" smtClean="0"/>
          </a:p>
        </p:txBody>
      </p:sp>
    </p:spTree>
    <p:extLst>
      <p:ext uri="{BB962C8B-B14F-4D97-AF65-F5344CB8AC3E}">
        <p14:creationId xmlns:p14="http://schemas.microsoft.com/office/powerpoint/2010/main" val="151843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3" dur="500"/>
                                        <p:tgtEl>
                                          <p:spTgt spid="61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8"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normAutofit fontScale="90000"/>
          </a:bodyPr>
          <a:lstStyle/>
          <a:p>
            <a:pPr eaLnBrk="1" hangingPunct="1"/>
            <a:r>
              <a:rPr lang="sv-SE" altLang="sv-SE" sz="1500">
                <a:cs typeface="Times New Roman" panose="02020603050405020304" pitchFamily="18" charset="0"/>
              </a:rPr>
              <a:t>forts.</a:t>
            </a:r>
            <a:br>
              <a:rPr lang="sv-SE" altLang="sv-SE" sz="1500">
                <a:cs typeface="Times New Roman" panose="02020603050405020304" pitchFamily="18" charset="0"/>
              </a:rPr>
            </a:br>
            <a:r>
              <a:rPr lang="sv-SE" altLang="sv-SE" sz="1500">
                <a:cs typeface="Times New Roman" panose="02020603050405020304" pitchFamily="18" charset="0"/>
              </a:rPr>
              <a:t>Huvudprinciper för brottsförebyggande planering</a:t>
            </a:r>
            <a:br>
              <a:rPr lang="sv-SE" altLang="sv-SE" sz="1500">
                <a:cs typeface="Times New Roman" panose="02020603050405020304" pitchFamily="18" charset="0"/>
              </a:rPr>
            </a:br>
            <a:endParaRPr lang="sv-SE" altLang="sv-SE" sz="1500"/>
          </a:p>
        </p:txBody>
      </p:sp>
      <p:sp>
        <p:nvSpPr>
          <p:cNvPr id="7171" name="Platshållare för innehåll 2"/>
          <p:cNvSpPr>
            <a:spLocks noGrp="1"/>
          </p:cNvSpPr>
          <p:nvPr>
            <p:ph idx="1"/>
          </p:nvPr>
        </p:nvSpPr>
        <p:spPr>
          <a:xfrm>
            <a:off x="1928813" y="2057401"/>
            <a:ext cx="5829300" cy="3484960"/>
          </a:xfrm>
        </p:spPr>
        <p:txBody>
          <a:bodyPr>
            <a:normAutofit fontScale="77500" lnSpcReduction="20000"/>
          </a:bodyPr>
          <a:lstStyle/>
          <a:p>
            <a:pPr eaLnBrk="1" hangingPunct="1"/>
            <a:r>
              <a:rPr lang="sv-SE" altLang="sv-SE" smtClean="0">
                <a:cs typeface="Times New Roman" panose="02020603050405020304" pitchFamily="18" charset="0"/>
              </a:rPr>
              <a:t>Inom bebyggelseområden bör en blandning ske av bebyggelsetyper, användningssätt och trafikslag för att få levande livsmiljöer som befolkas så stor del av dygnet som möjligt.</a:t>
            </a:r>
          </a:p>
          <a:p>
            <a:pPr eaLnBrk="1" hangingPunct="1"/>
            <a:r>
              <a:rPr lang="sv-SE" altLang="sv-SE" smtClean="0">
                <a:cs typeface="Times New Roman" panose="02020603050405020304" pitchFamily="18" charset="0"/>
              </a:rPr>
              <a:t>Rörelser inom bebyggelseområden bör koncentreras till ett gemensamt huvudstråk för gående, cyklar, bilar och andra fordon för att människor ska få visuell kontakt mellan varandra.</a:t>
            </a:r>
          </a:p>
          <a:p>
            <a:pPr eaLnBrk="1" hangingPunct="1"/>
            <a:r>
              <a:rPr lang="sv-SE" altLang="sv-SE" smtClean="0">
                <a:cs typeface="Times New Roman" panose="02020603050405020304" pitchFamily="18" charset="0"/>
              </a:rPr>
              <a:t>Gränserna för privat och offentlig mark bör markeras i den yttre miljön för att tydliggöra ansvarsförhållanden.</a:t>
            </a:r>
          </a:p>
          <a:p>
            <a:pPr eaLnBrk="1" hangingPunct="1"/>
            <a:endParaRPr lang="sv-SE" altLang="sv-SE" smtClean="0"/>
          </a:p>
          <a:p>
            <a:pPr eaLnBrk="1" hangingPunct="1"/>
            <a:endParaRPr lang="sv-SE" altLang="sv-SE" smtClean="0"/>
          </a:p>
        </p:txBody>
      </p:sp>
    </p:spTree>
    <p:extLst>
      <p:ext uri="{BB962C8B-B14F-4D97-AF65-F5344CB8AC3E}">
        <p14:creationId xmlns:p14="http://schemas.microsoft.com/office/powerpoint/2010/main" val="1227979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normAutofit fontScale="90000"/>
          </a:bodyPr>
          <a:lstStyle/>
          <a:p>
            <a:pPr eaLnBrk="1" hangingPunct="1"/>
            <a:r>
              <a:rPr lang="sv-SE" altLang="sv-SE" sz="1500">
                <a:cs typeface="Times New Roman" panose="02020603050405020304" pitchFamily="18" charset="0"/>
              </a:rPr>
              <a:t>forts.</a:t>
            </a:r>
            <a:br>
              <a:rPr lang="sv-SE" altLang="sv-SE" sz="1500">
                <a:cs typeface="Times New Roman" panose="02020603050405020304" pitchFamily="18" charset="0"/>
              </a:rPr>
            </a:br>
            <a:r>
              <a:rPr lang="sv-SE" altLang="sv-SE" sz="1500">
                <a:cs typeface="Times New Roman" panose="02020603050405020304" pitchFamily="18" charset="0"/>
              </a:rPr>
              <a:t>Huvudprinciper för brottsförebyggande planering</a:t>
            </a:r>
            <a:br>
              <a:rPr lang="sv-SE" altLang="sv-SE" sz="1500">
                <a:cs typeface="Times New Roman" panose="02020603050405020304" pitchFamily="18" charset="0"/>
              </a:rPr>
            </a:br>
            <a:endParaRPr lang="sv-SE" altLang="sv-SE" sz="1500"/>
          </a:p>
        </p:txBody>
      </p:sp>
      <p:sp>
        <p:nvSpPr>
          <p:cNvPr id="8195" name="Platshållare för innehåll 2"/>
          <p:cNvSpPr>
            <a:spLocks noGrp="1"/>
          </p:cNvSpPr>
          <p:nvPr>
            <p:ph idx="1"/>
          </p:nvPr>
        </p:nvSpPr>
        <p:spPr/>
        <p:txBody>
          <a:bodyPr/>
          <a:lstStyle/>
          <a:p>
            <a:pPr eaLnBrk="1" hangingPunct="1"/>
            <a:r>
              <a:rPr lang="sv-SE" altLang="sv-SE" smtClean="0">
                <a:cs typeface="Times New Roman" panose="02020603050405020304" pitchFamily="18" charset="0"/>
              </a:rPr>
              <a:t>Överskådlighet och synlighet bör eftersträvas, framför allt längs huvudstråket och på platser där människor rör sig dagligen. En god belysning är viktig, både för att människor ska synas och se bra.</a:t>
            </a:r>
          </a:p>
          <a:p>
            <a:pPr eaLnBrk="1" hangingPunct="1"/>
            <a:r>
              <a:rPr lang="sv-SE" altLang="sv-SE" smtClean="0">
                <a:cs typeface="Times New Roman" panose="02020603050405020304" pitchFamily="18" charset="0"/>
              </a:rPr>
              <a:t>Konstruktioner och material i bebyggelse och yttre miljö bör väljas som underlättar skötsel och underhåll och inte inbjuder till skadegörelse. Eventuell skadegörelse eller skador som uppstår till följd av slitage bör åtgärdas snabbt.</a:t>
            </a:r>
            <a:endParaRPr lang="sv-SE" altLang="sv-SE" smtClean="0"/>
          </a:p>
          <a:p>
            <a:pPr eaLnBrk="1" hangingPunct="1"/>
            <a:endParaRPr lang="sv-SE" altLang="sv-SE" smtClean="0"/>
          </a:p>
          <a:p>
            <a:pPr eaLnBrk="1" hangingPunct="1"/>
            <a:endParaRPr lang="sv-SE" altLang="sv-SE" smtClean="0"/>
          </a:p>
          <a:p>
            <a:pPr eaLnBrk="1" hangingPunct="1"/>
            <a:endParaRPr lang="sv-SE" altLang="sv-SE" smtClean="0"/>
          </a:p>
        </p:txBody>
      </p:sp>
    </p:spTree>
    <p:extLst>
      <p:ext uri="{BB962C8B-B14F-4D97-AF65-F5344CB8AC3E}">
        <p14:creationId xmlns:p14="http://schemas.microsoft.com/office/powerpoint/2010/main" val="831586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628650" y="2250961"/>
            <a:ext cx="7886700" cy="3263504"/>
          </a:xfrm>
        </p:spPr>
        <p:txBody>
          <a:bodyPr/>
          <a:lstStyle/>
          <a:p>
            <a:endParaRPr lang="sv-SE" dirty="0"/>
          </a:p>
        </p:txBody>
      </p:sp>
      <p:pic>
        <p:nvPicPr>
          <p:cNvPr id="4" name="Bildobjekt 3"/>
          <p:cNvPicPr>
            <a:picLocks noChangeAspect="1"/>
          </p:cNvPicPr>
          <p:nvPr/>
        </p:nvPicPr>
        <p:blipFill>
          <a:blip r:embed="rId2"/>
          <a:stretch>
            <a:fillRect/>
          </a:stretch>
        </p:blipFill>
        <p:spPr>
          <a:xfrm>
            <a:off x="971600" y="0"/>
            <a:ext cx="7227629" cy="6755417"/>
          </a:xfrm>
          <a:prstGeom prst="rect">
            <a:avLst/>
          </a:prstGeom>
        </p:spPr>
      </p:pic>
    </p:spTree>
    <p:extLst>
      <p:ext uri="{BB962C8B-B14F-4D97-AF65-F5344CB8AC3E}">
        <p14:creationId xmlns:p14="http://schemas.microsoft.com/office/powerpoint/2010/main" val="180421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dirty="0" smtClean="0"/>
              <a:t>Antal brott kan variera mellan 0/km2 och 1000/km2</a:t>
            </a:r>
          </a:p>
          <a:p>
            <a:r>
              <a:rPr lang="sv-SE" dirty="0" smtClean="0"/>
              <a:t>Platsen har större betydelse för brottsligheten än exempelvis socioekonomiska faktorer</a:t>
            </a:r>
          </a:p>
          <a:p>
            <a:r>
              <a:rPr lang="sv-SE" dirty="0"/>
              <a:t>Införandet av en brottsförebyggande strategi i en litet högt kriminellt belastat område skapar ofta en minskning av brott i närliggande områden</a:t>
            </a:r>
          </a:p>
          <a:p>
            <a:pPr marL="0" indent="0">
              <a:buNone/>
            </a:pPr>
            <a:endParaRPr lang="sv-SE" dirty="0" smtClean="0"/>
          </a:p>
          <a:p>
            <a:pPr marL="0" indent="0" algn="ctr">
              <a:buNone/>
            </a:pPr>
            <a:r>
              <a:rPr lang="sv-SE" b="1" dirty="0" smtClean="0"/>
              <a:t>Dr. David </a:t>
            </a:r>
            <a:r>
              <a:rPr lang="sv-SE" b="1" dirty="0" err="1" smtClean="0"/>
              <a:t>Weisburd</a:t>
            </a:r>
            <a:r>
              <a:rPr lang="sv-SE" b="1" dirty="0" smtClean="0"/>
              <a:t>, vinnare av Stockholm Price in </a:t>
            </a:r>
            <a:r>
              <a:rPr lang="sv-SE" b="1" dirty="0" err="1"/>
              <a:t>C</a:t>
            </a:r>
            <a:r>
              <a:rPr lang="sv-SE" b="1" dirty="0" err="1" smtClean="0"/>
              <a:t>riminology</a:t>
            </a:r>
            <a:r>
              <a:rPr lang="sv-SE" b="1" dirty="0" smtClean="0"/>
              <a:t> 2010</a:t>
            </a:r>
            <a:endParaRPr lang="sv-SE" b="1" dirty="0"/>
          </a:p>
        </p:txBody>
      </p:sp>
    </p:spTree>
    <p:extLst>
      <p:ext uri="{BB962C8B-B14F-4D97-AF65-F5344CB8AC3E}">
        <p14:creationId xmlns:p14="http://schemas.microsoft.com/office/powerpoint/2010/main" val="36241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ye">
            <a:hlinkClick r:id="rId3"/>
          </p:cNvPr>
          <p:cNvPicPr>
            <a:picLocks noChangeAspect="1" noChangeArrowheads="1"/>
          </p:cNvPicPr>
          <p:nvPr/>
        </p:nvPicPr>
        <p:blipFill>
          <a:blip r:embed="rId4" cstate="print"/>
          <a:srcRect/>
          <a:stretch>
            <a:fillRect/>
          </a:stretch>
        </p:blipFill>
        <p:spPr bwMode="auto">
          <a:xfrm>
            <a:off x="4500563" y="2420938"/>
            <a:ext cx="4103687" cy="2755900"/>
          </a:xfrm>
          <a:prstGeom prst="rect">
            <a:avLst/>
          </a:prstGeom>
          <a:noFill/>
          <a:ln w="9525">
            <a:noFill/>
            <a:miter lim="800000"/>
            <a:headEnd/>
            <a:tailEnd/>
          </a:ln>
        </p:spPr>
      </p:pic>
      <p:sp>
        <p:nvSpPr>
          <p:cNvPr id="3" name="Rectangle 3"/>
          <p:cNvSpPr txBox="1">
            <a:spLocks noChangeArrowheads="1"/>
          </p:cNvSpPr>
          <p:nvPr/>
        </p:nvSpPr>
        <p:spPr>
          <a:xfrm>
            <a:off x="457200" y="274638"/>
            <a:ext cx="8229600" cy="1143000"/>
          </a:xfrm>
          <a:prstGeom prst="rect">
            <a:avLst/>
          </a:prstGeom>
          <a:solidFill>
            <a:srgbClr val="FFFFFF"/>
          </a:solidFill>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4000" b="1" i="0" u="none" strike="noStrike" kern="0" cap="none" spc="0" normalizeH="0" baseline="0" noProof="0" smtClean="0">
                <a:ln>
                  <a:noFill/>
                </a:ln>
                <a:solidFill>
                  <a:schemeClr val="tx1"/>
                </a:solidFill>
                <a:effectLst/>
                <a:uLnTx/>
                <a:uFillTx/>
                <a:latin typeface="Verdana" pitchFamily="34" charset="0"/>
                <a:ea typeface="+mn-ea"/>
                <a:cs typeface="+mn-cs"/>
              </a:rPr>
              <a:t>Olika typer av social kontroll</a:t>
            </a:r>
            <a:endParaRPr kumimoji="0" lang="sv-SE" sz="4000" b="1" i="0" u="none" strike="noStrike" kern="0" cap="none" spc="0" normalizeH="0" baseline="0" noProof="0" dirty="0" smtClean="0">
              <a:ln>
                <a:noFill/>
              </a:ln>
              <a:solidFill>
                <a:schemeClr val="tx1"/>
              </a:solidFill>
              <a:effectLst/>
              <a:uLnTx/>
              <a:uFillTx/>
              <a:latin typeface="Verdana" pitchFamily="34" charset="0"/>
              <a:ea typeface="+mn-ea"/>
              <a:cs typeface="+mn-cs"/>
            </a:endParaRPr>
          </a:p>
        </p:txBody>
      </p:sp>
      <p:sp>
        <p:nvSpPr>
          <p:cNvPr id="4" name="Rectangle 4"/>
          <p:cNvSpPr txBox="1">
            <a:spLocks noChangeArrowheads="1"/>
          </p:cNvSpPr>
          <p:nvPr/>
        </p:nvSpPr>
        <p:spPr>
          <a:xfrm>
            <a:off x="518666" y="2420888"/>
            <a:ext cx="4197350" cy="3230563"/>
          </a:xfrm>
          <a:prstGeom prst="rect">
            <a:avLst/>
          </a:prstGeom>
          <a:solidFill>
            <a:srgbClr val="FFFFFF"/>
          </a:solidFill>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v-SE" sz="2800" b="0" i="0" u="none" strike="noStrike" kern="0" cap="none" spc="0" normalizeH="0" baseline="0" noProof="0" dirty="0" smtClean="0">
                <a:ln>
                  <a:noFill/>
                </a:ln>
                <a:solidFill>
                  <a:schemeClr val="tx1"/>
                </a:solidFill>
                <a:effectLst/>
                <a:uLnTx/>
                <a:uFillTx/>
                <a:latin typeface="Gill Sans MT"/>
                <a:ea typeface="+mn-ea"/>
                <a:cs typeface="+mn-cs"/>
              </a:rPr>
              <a:t>Informell/Formell</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v-SE" sz="2800" b="0" i="0" u="none" strike="noStrike" kern="0" cap="none" spc="0" normalizeH="0" baseline="0" noProof="0" dirty="0" smtClean="0">
              <a:ln>
                <a:noFill/>
              </a:ln>
              <a:solidFill>
                <a:schemeClr val="tx1"/>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v-SE" sz="2800" b="0" i="0" u="none" strike="noStrike" kern="0" cap="none" spc="0" normalizeH="0" baseline="0" noProof="0" dirty="0" smtClean="0">
                <a:ln>
                  <a:noFill/>
                </a:ln>
                <a:solidFill>
                  <a:schemeClr val="tx1"/>
                </a:solidFill>
                <a:effectLst/>
                <a:uLnTx/>
                <a:uFillTx/>
                <a:latin typeface="Gill Sans MT"/>
                <a:ea typeface="+mn-ea"/>
                <a:cs typeface="+mn-cs"/>
              </a:rPr>
              <a:t>Vertikal/horisontell</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v-SE" sz="2800" b="0" i="0" u="none" strike="noStrike" kern="0" cap="none" spc="0" normalizeH="0" baseline="0" noProof="0" dirty="0" smtClean="0">
              <a:ln>
                <a:noFill/>
              </a:ln>
              <a:solidFill>
                <a:schemeClr val="tx1"/>
              </a:solidFill>
              <a:effectLst/>
              <a:uLnTx/>
              <a:uFillTx/>
              <a:latin typeface="Gill Sans MT"/>
              <a:ea typeface="+mn-ea"/>
              <a:cs typeface="+mn-cs"/>
            </a:endParaRPr>
          </a:p>
        </p:txBody>
      </p:sp>
    </p:spTree>
    <p:extLst>
      <p:ext uri="{BB962C8B-B14F-4D97-AF65-F5344CB8AC3E}">
        <p14:creationId xmlns:p14="http://schemas.microsoft.com/office/powerpoint/2010/main" val="29338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88640"/>
            <a:ext cx="8229600" cy="1143000"/>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000" b="1" i="0" u="none" strike="noStrike" kern="0" cap="none" spc="0" normalizeH="0" baseline="0" noProof="0" smtClean="0">
                <a:ln>
                  <a:noFill/>
                </a:ln>
                <a:solidFill>
                  <a:schemeClr val="tx1"/>
                </a:solidFill>
                <a:effectLst/>
                <a:uLnTx/>
                <a:uFillTx/>
                <a:latin typeface="Gill Sans MT"/>
                <a:ea typeface="+mn-ea"/>
                <a:cs typeface="+mn-cs"/>
              </a:rPr>
              <a:t>Informell social kontroll</a:t>
            </a:r>
            <a:endParaRPr kumimoji="0" lang="sv-SE" sz="3000" b="1" i="0" u="none" strike="noStrike" kern="0" cap="none" spc="0" normalizeH="0" baseline="0" noProof="0" dirty="0" smtClean="0">
              <a:ln>
                <a:noFill/>
              </a:ln>
              <a:solidFill>
                <a:schemeClr val="tx1"/>
              </a:solidFill>
              <a:effectLst/>
              <a:uLnTx/>
              <a:uFillTx/>
              <a:latin typeface="Gill Sans MT"/>
              <a:ea typeface="+mn-ea"/>
              <a:cs typeface="+mn-cs"/>
            </a:endParaRPr>
          </a:p>
        </p:txBody>
      </p:sp>
      <p:pic>
        <p:nvPicPr>
          <p:cNvPr id="3" name="Picture 4" descr="hassleholm_raa_0252"/>
          <p:cNvPicPr>
            <a:picLocks noChangeAspect="1" noChangeArrowheads="1"/>
          </p:cNvPicPr>
          <p:nvPr/>
        </p:nvPicPr>
        <p:blipFill>
          <a:blip r:embed="rId3" cstate="print"/>
          <a:srcRect/>
          <a:stretch>
            <a:fillRect/>
          </a:stretch>
        </p:blipFill>
        <p:spPr bwMode="auto">
          <a:xfrm>
            <a:off x="396875" y="1422127"/>
            <a:ext cx="8135938" cy="5337175"/>
          </a:xfrm>
          <a:prstGeom prst="rect">
            <a:avLst/>
          </a:prstGeom>
          <a:noFill/>
          <a:ln w="9525">
            <a:noFill/>
            <a:miter lim="800000"/>
            <a:headEnd/>
            <a:tailEnd/>
          </a:ln>
        </p:spPr>
      </p:pic>
    </p:spTree>
    <p:extLst>
      <p:ext uri="{BB962C8B-B14F-4D97-AF65-F5344CB8AC3E}">
        <p14:creationId xmlns:p14="http://schemas.microsoft.com/office/powerpoint/2010/main" val="333808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mparison_05_101"/>
          <p:cNvPicPr>
            <a:picLocks noChangeAspect="1" noChangeArrowheads="1"/>
          </p:cNvPicPr>
          <p:nvPr/>
        </p:nvPicPr>
        <p:blipFill>
          <a:blip r:embed="rId3" cstate="print"/>
          <a:srcRect/>
          <a:stretch>
            <a:fillRect/>
          </a:stretch>
        </p:blipFill>
        <p:spPr bwMode="auto">
          <a:xfrm>
            <a:off x="-46038" y="0"/>
            <a:ext cx="9190038" cy="6858000"/>
          </a:xfrm>
          <a:prstGeom prst="rect">
            <a:avLst/>
          </a:prstGeom>
          <a:noFill/>
          <a:ln w="9525">
            <a:noFill/>
            <a:miter lim="800000"/>
            <a:headEnd/>
            <a:tailEnd/>
          </a:ln>
        </p:spPr>
      </p:pic>
    </p:spTree>
    <p:extLst>
      <p:ext uri="{BB962C8B-B14F-4D97-AF65-F5344CB8AC3E}">
        <p14:creationId xmlns:p14="http://schemas.microsoft.com/office/powerpoint/2010/main" val="374112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000" b="1" i="0" u="none" strike="noStrike" kern="0" cap="none" spc="0" normalizeH="0" baseline="0" noProof="0" smtClean="0">
                <a:ln>
                  <a:noFill/>
                </a:ln>
                <a:solidFill>
                  <a:schemeClr val="tx1"/>
                </a:solidFill>
                <a:effectLst/>
                <a:uLnTx/>
                <a:uFillTx/>
                <a:latin typeface="Gill Sans MT"/>
                <a:ea typeface="+mn-ea"/>
                <a:cs typeface="+mn-cs"/>
              </a:rPr>
              <a:t>Formell social kontroll</a:t>
            </a:r>
            <a:endParaRPr kumimoji="0" lang="sv-SE" sz="3000" b="1" i="0" u="none" strike="noStrike" kern="0" cap="none" spc="0" normalizeH="0" baseline="0" noProof="0" dirty="0" smtClean="0">
              <a:ln>
                <a:noFill/>
              </a:ln>
              <a:solidFill>
                <a:schemeClr val="tx1"/>
              </a:solidFill>
              <a:effectLst/>
              <a:uLnTx/>
              <a:uFillTx/>
              <a:latin typeface="Gill Sans MT"/>
              <a:ea typeface="+mn-ea"/>
              <a:cs typeface="+mn-cs"/>
            </a:endParaRPr>
          </a:p>
        </p:txBody>
      </p:sp>
      <p:pic>
        <p:nvPicPr>
          <p:cNvPr id="3" name="Picture 7" descr="polis7_1177832635_5713712"/>
          <p:cNvPicPr>
            <a:picLocks noChangeAspect="1" noChangeArrowheads="1"/>
          </p:cNvPicPr>
          <p:nvPr/>
        </p:nvPicPr>
        <p:blipFill>
          <a:blip r:embed="rId3" cstate="print"/>
          <a:srcRect/>
          <a:stretch>
            <a:fillRect/>
          </a:stretch>
        </p:blipFill>
        <p:spPr bwMode="auto">
          <a:xfrm>
            <a:off x="4142005" y="940770"/>
            <a:ext cx="4785161" cy="2775461"/>
          </a:xfrm>
          <a:prstGeom prst="rect">
            <a:avLst/>
          </a:prstGeom>
          <a:noFill/>
          <a:ln w="9525">
            <a:noFill/>
            <a:miter lim="800000"/>
            <a:headEnd/>
            <a:tailEnd/>
          </a:ln>
        </p:spPr>
      </p:pic>
      <p:pic>
        <p:nvPicPr>
          <p:cNvPr id="4" name="Picture 9" descr="45371_331_220"/>
          <p:cNvPicPr>
            <a:picLocks noChangeAspect="1" noChangeArrowheads="1"/>
          </p:cNvPicPr>
          <p:nvPr/>
        </p:nvPicPr>
        <p:blipFill>
          <a:blip r:embed="rId4" cstate="print"/>
          <a:srcRect/>
          <a:stretch>
            <a:fillRect/>
          </a:stretch>
        </p:blipFill>
        <p:spPr bwMode="auto">
          <a:xfrm>
            <a:off x="181194" y="947121"/>
            <a:ext cx="4245724" cy="2855441"/>
          </a:xfrm>
          <a:prstGeom prst="rect">
            <a:avLst/>
          </a:prstGeom>
          <a:noFill/>
          <a:ln w="9525">
            <a:noFill/>
            <a:miter lim="800000"/>
            <a:headEnd/>
            <a:tailEnd/>
          </a:ln>
        </p:spPr>
      </p:pic>
      <p:pic>
        <p:nvPicPr>
          <p:cNvPr id="5" name="Picture 13" descr="NBO_sthlm_09_2008X_212"/>
          <p:cNvPicPr>
            <a:picLocks noChangeAspect="1" noChangeArrowheads="1"/>
          </p:cNvPicPr>
          <p:nvPr/>
        </p:nvPicPr>
        <p:blipFill>
          <a:blip r:embed="rId5" cstate="print"/>
          <a:srcRect/>
          <a:stretch>
            <a:fillRect/>
          </a:stretch>
        </p:blipFill>
        <p:spPr bwMode="auto">
          <a:xfrm>
            <a:off x="195481" y="3552208"/>
            <a:ext cx="4245725" cy="3120905"/>
          </a:xfrm>
          <a:prstGeom prst="rect">
            <a:avLst/>
          </a:prstGeom>
          <a:noFill/>
          <a:ln w="9525">
            <a:noFill/>
            <a:miter lim="800000"/>
            <a:headEnd/>
            <a:tailEnd/>
          </a:ln>
        </p:spPr>
      </p:pic>
      <p:pic>
        <p:nvPicPr>
          <p:cNvPr id="6" name="Picture 15" descr="510_11092020FotostationNattvandring_i_Alsike_12"/>
          <p:cNvPicPr>
            <a:picLocks noChangeAspect="1" noChangeArrowheads="1"/>
          </p:cNvPicPr>
          <p:nvPr/>
        </p:nvPicPr>
        <p:blipFill>
          <a:blip r:embed="rId6" cstate="print"/>
          <a:srcRect/>
          <a:stretch>
            <a:fillRect/>
          </a:stretch>
        </p:blipFill>
        <p:spPr bwMode="auto">
          <a:xfrm>
            <a:off x="4143593" y="3539508"/>
            <a:ext cx="4783459" cy="3134519"/>
          </a:xfrm>
          <a:prstGeom prst="rect">
            <a:avLst/>
          </a:prstGeom>
          <a:noFill/>
          <a:ln w="9525">
            <a:noFill/>
            <a:miter lim="800000"/>
            <a:headEnd/>
            <a:tailEnd/>
          </a:ln>
        </p:spPr>
      </p:pic>
    </p:spTree>
    <p:extLst>
      <p:ext uri="{BB962C8B-B14F-4D97-AF65-F5344CB8AC3E}">
        <p14:creationId xmlns:p14="http://schemas.microsoft.com/office/powerpoint/2010/main" val="72803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457200" y="418654"/>
            <a:ext cx="8229600" cy="850106"/>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Vilken form</a:t>
            </a:r>
            <a:r>
              <a:rPr kumimoji="0" lang="sv-SE" sz="3200" b="1" i="0" u="none" strike="noStrike" kern="0" cap="none" spc="0" normalizeH="0" noProof="0" dirty="0" smtClean="0">
                <a:ln>
                  <a:noFill/>
                </a:ln>
                <a:solidFill>
                  <a:schemeClr val="tx1"/>
                </a:solidFill>
                <a:effectLst/>
                <a:uLnTx/>
                <a:uFillTx/>
                <a:latin typeface="Verdana" pitchFamily="34" charset="0"/>
                <a:ea typeface="+mn-ea"/>
                <a:cs typeface="+mn-cs"/>
              </a:rPr>
              <a:t> av social kontroll </a:t>
            </a: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ger störst förebyggande effekt?</a:t>
            </a:r>
          </a:p>
        </p:txBody>
      </p:sp>
      <p:sp>
        <p:nvSpPr>
          <p:cNvPr id="3" name="Platshållare för innehåll 2"/>
          <p:cNvSpPr txBox="1">
            <a:spLocks/>
          </p:cNvSpPr>
          <p:nvPr/>
        </p:nvSpPr>
        <p:spPr>
          <a:xfrm>
            <a:off x="418120" y="1652526"/>
            <a:ext cx="8229600" cy="5052838"/>
          </a:xfrm>
          <a:prstGeom prst="rect">
            <a:avLst/>
          </a:prstGeom>
          <a:noFill/>
        </p:spPr>
        <p:txBody>
          <a:bodyPr/>
          <a:lstStyle/>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Ett samhälle som skapar arenor för socialisering och informell social kontroll genom det sätt det byggs på.</a:t>
            </a: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Nattvandring, </a:t>
            </a:r>
            <a:r>
              <a:rPr kumimoji="0" lang="sv-SE" sz="2400" i="0" u="none" strike="noStrike" kern="0" cap="none" spc="0" normalizeH="0" baseline="0" noProof="0" dirty="0" err="1"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rondering</a:t>
            </a:r>
            <a:r>
              <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 etc. med högt inslag av relationsskapande.</a:t>
            </a: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Formell social kontroll i utövat av vakter eller poliser med högt inslag av anonymitet.</a:t>
            </a: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sv-SE" sz="2400" i="0" u="none" strike="noStrike" kern="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Verdana" pitchFamily="34" charset="0"/>
                <a:ea typeface="+mn-ea"/>
                <a:cs typeface="+mn-cs"/>
              </a:rPr>
              <a:t>Kameror</a:t>
            </a:r>
          </a:p>
        </p:txBody>
      </p:sp>
    </p:spTree>
    <p:extLst>
      <p:ext uri="{BB962C8B-B14F-4D97-AF65-F5344CB8AC3E}">
        <p14:creationId xmlns:p14="http://schemas.microsoft.com/office/powerpoint/2010/main" val="3335424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457200" y="418654"/>
            <a:ext cx="8229600" cy="850106"/>
          </a:xfrm>
          <a:prstGeom prst="rect">
            <a:avLst/>
          </a:prstGeom>
        </p:spPr>
        <p:txBody>
          <a:bodyPr anchor="t"/>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Vilken form</a:t>
            </a:r>
            <a:r>
              <a:rPr kumimoji="0" lang="sv-SE" sz="3200" b="1" i="0" u="none" strike="noStrike" kern="0" cap="none" spc="0" normalizeH="0" noProof="0" dirty="0" smtClean="0">
                <a:ln>
                  <a:noFill/>
                </a:ln>
                <a:solidFill>
                  <a:schemeClr val="tx1"/>
                </a:solidFill>
                <a:effectLst/>
                <a:uLnTx/>
                <a:uFillTx/>
                <a:latin typeface="Verdana" pitchFamily="34" charset="0"/>
                <a:ea typeface="+mn-ea"/>
                <a:cs typeface="+mn-cs"/>
              </a:rPr>
              <a:t> av social kontroll </a:t>
            </a:r>
            <a:r>
              <a:rPr kumimoji="0" lang="sv-SE" sz="3200" b="1" i="0" u="none" strike="noStrike" kern="0" cap="none" spc="0" normalizeH="0" baseline="0" noProof="0" dirty="0" smtClean="0">
                <a:ln>
                  <a:noFill/>
                </a:ln>
                <a:solidFill>
                  <a:schemeClr val="tx1"/>
                </a:solidFill>
                <a:effectLst/>
                <a:uLnTx/>
                <a:uFillTx/>
                <a:latin typeface="Verdana" pitchFamily="34" charset="0"/>
                <a:ea typeface="+mn-ea"/>
                <a:cs typeface="+mn-cs"/>
              </a:rPr>
              <a:t>ger störst förebyggande effekt?</a:t>
            </a:r>
          </a:p>
        </p:txBody>
      </p:sp>
      <p:pic>
        <p:nvPicPr>
          <p:cNvPr id="13314" name="Picture 2" descr="http://listitsweden.se/files/2013/05/flygv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44514"/>
            <a:ext cx="7310908" cy="44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4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blått kvarnhjul och orange logotyp</Template>
  <TotalTime>67</TotalTime>
  <Words>935</Words>
  <Application>Microsoft Office PowerPoint</Application>
  <PresentationFormat>Bildspel på skärmen (4:3)</PresentationFormat>
  <Paragraphs>68</Paragraphs>
  <Slides>17</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Gill Sans MT</vt:lpstr>
      <vt:lpstr>Times New Roman</vt:lpstr>
      <vt:lpstr>Verdana</vt:lpstr>
      <vt:lpstr>Office-tema</vt:lpstr>
      <vt:lpstr>Hur bygger man in trygghet och säkerhet i livsmiljön?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t:lpstr>
      <vt:lpstr>Projekt 2000-2001 Brottsförebyggande åtgärder i fysisk planering</vt:lpstr>
      <vt:lpstr>Kommunstyrelsen 7 maj 2001</vt:lpstr>
      <vt:lpstr>Översiktsplaner/övergripande planering</vt:lpstr>
      <vt:lpstr>forts. Huvudprinciper för brottsförebyggande planering </vt:lpstr>
      <vt:lpstr>forts. Huvudprinciper för brottsförebyggande planering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Landström Jan</dc:creator>
  <cp:lastModifiedBy>Landström Jan</cp:lastModifiedBy>
  <cp:revision>7</cp:revision>
  <dcterms:created xsi:type="dcterms:W3CDTF">2016-11-03T10:05:18Z</dcterms:created>
  <dcterms:modified xsi:type="dcterms:W3CDTF">2016-11-03T11:33:19Z</dcterms:modified>
</cp:coreProperties>
</file>