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71" r:id="rId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llanmörkt forma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81" autoAdjust="0"/>
    <p:restoredTop sz="94660"/>
  </p:normalViewPr>
  <p:slideViewPr>
    <p:cSldViewPr>
      <p:cViewPr varScale="1">
        <p:scale>
          <a:sx n="95" d="100"/>
          <a:sy n="95" d="100"/>
        </p:scale>
        <p:origin x="807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51E55-D8AC-480B-8273-C4EFE9693A3F}" type="datetimeFigureOut">
              <a:rPr lang="en-US" smtClean="0"/>
              <a:pPr/>
              <a:t>2/20/2017</a:t>
            </a:fld>
            <a:endParaRPr lang="en-US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4190D-61C8-49E5-A1E7-0EC313CC35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989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Gron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2000" y="116632"/>
            <a:ext cx="1908000" cy="794743"/>
          </a:xfrm>
          <a:prstGeom prst="rect">
            <a:avLst/>
          </a:prstGeom>
        </p:spPr>
      </p:pic>
      <p:pic>
        <p:nvPicPr>
          <p:cNvPr id="9" name="Bildobjekt 8" descr="Lila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2017-02-20</a:t>
            </a:fld>
            <a:endParaRPr lang="sv-SE" dirty="0"/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726964" y="1925960"/>
            <a:ext cx="7690072" cy="1143000"/>
          </a:xfrm>
        </p:spPr>
        <p:txBody>
          <a:bodyPr>
            <a:normAutofit/>
          </a:bodyPr>
          <a:lstStyle>
            <a:lvl1pPr algn="ctr">
              <a:defRPr sz="3600" baseline="0"/>
            </a:lvl1pPr>
          </a:lstStyle>
          <a:p>
            <a:r>
              <a:rPr lang="sv-SE" noProof="0"/>
              <a:t>Klicka här för att ändra format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pic>
        <p:nvPicPr>
          <p:cNvPr id="9" name="Bildobjekt 8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2017-02-20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50" b="1" cap="all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745232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B95ED81E-9016-49F4-820C-D74A308CDA4B}" type="datetime1">
              <a:rPr lang="sv-SE" smtClean="0"/>
              <a:pPr/>
              <a:t>2017-02-20</a:t>
            </a:fld>
            <a:endParaRPr lang="sv-SE" dirty="0"/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69168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130400" y="1535113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130400" y="2174875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148064" y="1556792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148064" y="2204864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pic>
        <p:nvPicPr>
          <p:cNvPr id="13" name="Bildobjekt 12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2017-02-20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3050"/>
            <a:ext cx="3081560" cy="1162050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499992" y="273050"/>
            <a:ext cx="4392488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130400" y="1435100"/>
            <a:ext cx="308156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1" name="Bildobjekt 10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2017-02-20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35696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835696" y="620688"/>
            <a:ext cx="544299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noProof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835696" y="5373216"/>
            <a:ext cx="5486400" cy="804862"/>
          </a:xfrm>
        </p:spPr>
        <p:txBody>
          <a:bodyPr/>
          <a:lstStyle>
            <a:lvl1pPr marL="0" indent="0">
              <a:buNone/>
              <a:defRPr sz="1400" spc="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/>
              <a:t>Klicka här för att ändra format på bakgrundstexten</a:t>
            </a:r>
          </a:p>
        </p:txBody>
      </p:sp>
      <p:pic>
        <p:nvPicPr>
          <p:cNvPr id="10" name="Bildobjekt 9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2017-02-20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130400" y="1600200"/>
            <a:ext cx="7762080" cy="4525963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pic>
        <p:nvPicPr>
          <p:cNvPr id="10" name="Bildobjekt 9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2017-02-20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pic>
        <p:nvPicPr>
          <p:cNvPr id="9" name="Bildobjekt 8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2017-02-20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2017-02-20</a:t>
            </a:fld>
            <a:endParaRPr lang="sv-SE" dirty="0"/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Bildobjekt 9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pic>
        <p:nvPicPr>
          <p:cNvPr id="9" name="Bildobjekt 8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  <a:endParaRPr lang="sv-SE" noProof="0" dirty="0"/>
          </a:p>
        </p:txBody>
      </p:sp>
      <p:pic>
        <p:nvPicPr>
          <p:cNvPr id="9" name="Bildobjekt 8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2017-02-20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pic>
        <p:nvPicPr>
          <p:cNvPr id="12" name="Bildobjekt 11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4" name="Bildobjekt 13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2017-02-20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pic>
        <p:nvPicPr>
          <p:cNvPr id="12" name="Bildobjekt 11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2017-02-20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pic>
        <p:nvPicPr>
          <p:cNvPr id="7" name="Bildobjekt 6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2017-02-20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2017-02-20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och under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Gron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2000" y="116632"/>
            <a:ext cx="1908000" cy="794743"/>
          </a:xfrm>
          <a:prstGeom prst="rect">
            <a:avLst/>
          </a:prstGeom>
        </p:spPr>
      </p:pic>
      <p:pic>
        <p:nvPicPr>
          <p:cNvPr id="11" name="Bildobjekt 10" descr="Lila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2017-02-20</a:t>
            </a:fld>
            <a:endParaRPr lang="sv-SE" dirty="0"/>
          </a:p>
        </p:txBody>
      </p:sp>
      <p:sp>
        <p:nvSpPr>
          <p:cNvPr id="12" name="Rubrik 1"/>
          <p:cNvSpPr>
            <a:spLocks noGrp="1"/>
          </p:cNvSpPr>
          <p:nvPr>
            <p:ph type="ctrTitle"/>
          </p:nvPr>
        </p:nvSpPr>
        <p:spPr>
          <a:xfrm>
            <a:off x="685800" y="2160000"/>
            <a:ext cx="7772400" cy="1470025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 lang="en-US" sz="3600" b="1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3" name="Underrubrik 2"/>
          <p:cNvSpPr>
            <a:spLocks noGrp="1"/>
          </p:cNvSpPr>
          <p:nvPr>
            <p:ph type="subTitle" idx="1"/>
          </p:nvPr>
        </p:nvSpPr>
        <p:spPr>
          <a:xfrm>
            <a:off x="683568" y="3933056"/>
            <a:ext cx="4136504" cy="175260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lang="en-US" sz="2400" b="0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pic>
        <p:nvPicPr>
          <p:cNvPr id="9" name="Bildobjekt 8" descr="Gron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2017-02-20</a:t>
            </a:fld>
            <a:endParaRPr lang="sv-SE" dirty="0"/>
          </a:p>
        </p:txBody>
      </p:sp>
      <p:pic>
        <p:nvPicPr>
          <p:cNvPr id="7" name="Bildobjekt 6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-10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7D52571D-F6E9-4E55-9072-6039233C3AA6}" type="datetime1">
              <a:rPr lang="sv-SE" smtClean="0"/>
              <a:pPr/>
              <a:t>2017-02-20</a:t>
            </a:fld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403648" y="6356350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73" r:id="rId3"/>
    <p:sldLayoutId id="2147483652" r:id="rId4"/>
    <p:sldLayoutId id="2147483676" r:id="rId5"/>
    <p:sldLayoutId id="2147483655" r:id="rId6"/>
    <p:sldLayoutId id="2147483675" r:id="rId7"/>
    <p:sldLayoutId id="2147483649" r:id="rId8"/>
    <p:sldLayoutId id="2147483654" r:id="rId9"/>
    <p:sldLayoutId id="2147483677" r:id="rId10"/>
    <p:sldLayoutId id="2147483651" r:id="rId11"/>
    <p:sldLayoutId id="2147483653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marL="0" algn="l" defTabSz="914400" rtl="0" eaLnBrk="1" latinLnBrk="0" hangingPunct="1">
        <a:lnSpc>
          <a:spcPts val="4000"/>
        </a:lnSpc>
        <a:spcBef>
          <a:spcPts val="0"/>
        </a:spcBef>
        <a:spcAft>
          <a:spcPts val="0"/>
        </a:spcAft>
        <a:buNone/>
        <a:defRPr lang="en-US" sz="3000" b="1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24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2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6964" y="1916832"/>
            <a:ext cx="7690072" cy="1143000"/>
          </a:xfrm>
        </p:spPr>
        <p:txBody>
          <a:bodyPr/>
          <a:lstStyle/>
          <a:p>
            <a:r>
              <a:rPr lang="sv-SE" dirty="0"/>
              <a:t>Fokusområden BRÅ 2017-2019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 </a:t>
            </a:r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4891976"/>
              </p:ext>
            </p:extLst>
          </p:nvPr>
        </p:nvGraphicFramePr>
        <p:xfrm>
          <a:off x="683568" y="476672"/>
          <a:ext cx="7762876" cy="61722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940719">
                  <a:extLst>
                    <a:ext uri="{9D8B030D-6E8A-4147-A177-3AD203B41FA5}">
                      <a16:colId xmlns:a16="http://schemas.microsoft.com/office/drawing/2014/main" val="918382273"/>
                    </a:ext>
                  </a:extLst>
                </a:gridCol>
                <a:gridCol w="1940719">
                  <a:extLst>
                    <a:ext uri="{9D8B030D-6E8A-4147-A177-3AD203B41FA5}">
                      <a16:colId xmlns:a16="http://schemas.microsoft.com/office/drawing/2014/main" val="2753026962"/>
                    </a:ext>
                  </a:extLst>
                </a:gridCol>
                <a:gridCol w="1940719">
                  <a:extLst>
                    <a:ext uri="{9D8B030D-6E8A-4147-A177-3AD203B41FA5}">
                      <a16:colId xmlns:a16="http://schemas.microsoft.com/office/drawing/2014/main" val="1486554895"/>
                    </a:ext>
                  </a:extLst>
                </a:gridCol>
                <a:gridCol w="1940719">
                  <a:extLst>
                    <a:ext uri="{9D8B030D-6E8A-4147-A177-3AD203B41FA5}">
                      <a16:colId xmlns:a16="http://schemas.microsoft.com/office/drawing/2014/main" val="4185519448"/>
                    </a:ext>
                  </a:extLst>
                </a:gridCol>
              </a:tblGrid>
              <a:tr h="288032">
                <a:tc gridSpan="4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Ungdomar och narkotika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215703"/>
                  </a:ext>
                </a:extLst>
              </a:tr>
              <a:tr h="2712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Fokusområde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Indikator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Målvärde 2017, 2018,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Exempel på aktiviteter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8060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Gott</a:t>
                      </a:r>
                      <a:r>
                        <a:rPr lang="sv-SE" sz="1100" baseline="0" dirty="0"/>
                        <a:t> förbyggande arbete mot missbruk av  narkotika.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Antal ungdomar som </a:t>
                      </a:r>
                      <a:r>
                        <a:rPr lang="sv-SE" sz="11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missbrukar narkotika </a:t>
                      </a:r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ska minska.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Missbruk av narkotika skall minska med 5 %</a:t>
                      </a:r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per år.</a:t>
                      </a:r>
                    </a:p>
                    <a:p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Information, föreläsningar, enkäter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781117"/>
                  </a:ext>
                </a:extLst>
              </a:tr>
              <a:tr h="244832">
                <a:tc gridSpan="4">
                  <a:txBody>
                    <a:bodyPr/>
                    <a:lstStyle/>
                    <a:p>
                      <a:r>
                        <a:rPr lang="sv-SE" sz="1400" dirty="0"/>
                        <a:t>Inbrott</a:t>
                      </a:r>
                      <a:r>
                        <a:rPr lang="sv-SE" sz="1400" baseline="0" dirty="0"/>
                        <a:t> i bostad</a:t>
                      </a:r>
                      <a:endParaRPr lang="sv-SE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0932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God samverkan med lokala arbetsgrupper, boenden och polis för att förebygga  inbrott i bostad.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Minskat antal inbrott i bostad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Minskning med 5 </a:t>
                      </a:r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 per 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Grannsamverkan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Samverkan med fastighetsbolag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Riktade insatser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459010"/>
                  </a:ext>
                </a:extLst>
              </a:tr>
              <a:tr h="261456">
                <a:tc gridSpan="4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Trygghet i livsmiljön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4908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Livsmiljön upplevs som trygg och säker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Medborgarna upplevelse av trygghet i livsmiljön ska öka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Trygghetsindex:</a:t>
                      </a:r>
                      <a:r>
                        <a:rPr lang="sv-SE" sz="1100" baseline="0" dirty="0"/>
                        <a:t> 1,40 år 2018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Trygghetsvandringar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Beakta trygghet i stadsplaneringen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161618"/>
                  </a:ext>
                </a:extLst>
              </a:tr>
              <a:tr h="298400">
                <a:tc gridSpan="4"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Brottsoffer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80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Brottsutsatta får adekvat stöd, skydd och hjälp.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Brottsoffer som anser att de får stöd och hjälp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sv-SE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% av de brottsoffer som för stöd och hjälp är nöjda med det.</a:t>
                      </a:r>
                      <a:endParaRPr lang="sv-SE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Brottsofferstödjare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Huskurage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437531"/>
                  </a:ext>
                </a:extLst>
              </a:tr>
              <a:tr h="286960">
                <a:tc gridSpan="4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Ungdomar i riskzon (våldsbejakande extremism)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3512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Hög kunskap och förmåga samt god samverkan för att motverka ungdomar radikaliseras</a:t>
                      </a:r>
                      <a:r>
                        <a:rPr lang="sv-SE" sz="11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eller hamnar i grov kriminalitet.</a:t>
                      </a:r>
                      <a:endParaRPr lang="sv-S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Ungdomar i riskzon ska inte hamna i </a:t>
                      </a:r>
                      <a:r>
                        <a:rPr lang="sv-SE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grov kriminalitet eller</a:t>
                      </a:r>
                      <a:r>
                        <a:rPr lang="sv-S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dras till våldsbejakande extremism.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Stödinsatser leder till att 70 % av</a:t>
                      </a:r>
                      <a:r>
                        <a:rPr lang="sv-SE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ungdomar i riskzon inte radikaliseras eller hamnar i grov kriminalitet.</a:t>
                      </a:r>
                      <a:endParaRPr lang="sv-SE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Fortbildning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Samverkan mellan kommun, polis och civilsamhälle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Stödinsatser</a:t>
                      </a:r>
                      <a:r>
                        <a:rPr lang="sv-SE" sz="11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för ungdomar i riskzon</a:t>
                      </a:r>
                      <a:endParaRPr lang="sv-S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6554112"/>
                  </a:ext>
                </a:extLst>
              </a:tr>
              <a:tr h="251896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Trafik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sv-SE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91999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Hög</a:t>
                      </a:r>
                      <a:r>
                        <a:rPr lang="sv-SE" sz="1100" baseline="0" dirty="0"/>
                        <a:t> trafiksäkerhet på kommunens gator och vägar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Sänkt</a:t>
                      </a:r>
                      <a:r>
                        <a:rPr lang="sv-SE" sz="1100" baseline="0" dirty="0"/>
                        <a:t> medelhastighet på Saltsjöbadsleden och </a:t>
                      </a:r>
                      <a:r>
                        <a:rPr lang="sv-SE" sz="1100" baseline="0"/>
                        <a:t>utanför skolor.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Minskning</a:t>
                      </a:r>
                      <a:r>
                        <a:rPr lang="sv-SE" sz="1100" baseline="0" dirty="0"/>
                        <a:t> med </a:t>
                      </a:r>
                      <a:r>
                        <a:rPr lang="sv-SE" sz="1100" dirty="0"/>
                        <a:t>5 %</a:t>
                      </a:r>
                      <a:r>
                        <a:rPr lang="sv-SE" sz="1100" baseline="0" dirty="0"/>
                        <a:t> per år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Hastighetskontroller</a:t>
                      </a:r>
                    </a:p>
                    <a:p>
                      <a:r>
                        <a:rPr lang="sv-SE" sz="1100" dirty="0"/>
                        <a:t>Information</a:t>
                      </a:r>
                      <a:r>
                        <a:rPr lang="sv-SE" sz="1100" baseline="0" dirty="0"/>
                        <a:t> till medborgare</a:t>
                      </a:r>
                      <a:endParaRPr lang="sv-S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1024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095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acka, ny version">
      <a:dk1>
        <a:sysClr val="windowText" lastClr="000000"/>
      </a:dk1>
      <a:lt1>
        <a:sysClr val="window" lastClr="FFFFFF"/>
      </a:lt1>
      <a:dk2>
        <a:srgbClr val="0F65B8"/>
      </a:dk2>
      <a:lt2>
        <a:srgbClr val="EEECE1"/>
      </a:lt2>
      <a:accent1>
        <a:srgbClr val="97AC1E"/>
      </a:accent1>
      <a:accent2>
        <a:srgbClr val="83449D"/>
      </a:accent2>
      <a:accent3>
        <a:srgbClr val="F07717"/>
      </a:accent3>
      <a:accent4>
        <a:srgbClr val="0F65B8"/>
      </a:accent4>
      <a:accent5>
        <a:srgbClr val="C0DE3D"/>
      </a:accent5>
      <a:accent6>
        <a:srgbClr val="BD0012"/>
      </a:accent6>
      <a:hlink>
        <a:srgbClr val="0F65B8"/>
      </a:hlink>
      <a:folHlink>
        <a:srgbClr val="BD00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lnSpc>
            <a:spcPts val="4000"/>
          </a:lnSpc>
          <a:defRPr sz="2400" kern="0" dirty="0" err="1">
            <a:latin typeface="Gill Sans M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Nacka PP mall, lila kvarnhjul och grön logotyp</Template>
  <TotalTime>8802</TotalTime>
  <Words>246</Words>
  <Application>Microsoft Office PowerPoint</Application>
  <PresentationFormat>Bildspel på skärmen (4:3)</PresentationFormat>
  <Paragraphs>43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Gill Sans MT</vt:lpstr>
      <vt:lpstr>Office-tema</vt:lpstr>
      <vt:lpstr>Fokusområden BRÅ 2017-2019</vt:lpstr>
      <vt:lpstr>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Bohman Mats</dc:creator>
  <cp:lastModifiedBy>Bohman Mats</cp:lastModifiedBy>
  <cp:revision>59</cp:revision>
  <dcterms:created xsi:type="dcterms:W3CDTF">2016-04-04T16:50:01Z</dcterms:created>
  <dcterms:modified xsi:type="dcterms:W3CDTF">2017-02-20T09:21:21Z</dcterms:modified>
</cp:coreProperties>
</file>