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6"/>
    <p:sldMasterId id="2147483692" r:id="rId7"/>
    <p:sldMasterId id="2147483698" r:id="rId8"/>
  </p:sldMasterIdLst>
  <p:notesMasterIdLst>
    <p:notesMasterId r:id="rId20"/>
  </p:notesMasterIdLst>
  <p:handoutMasterIdLst>
    <p:handoutMasterId r:id="rId21"/>
  </p:handoutMasterIdLst>
  <p:sldIdLst>
    <p:sldId id="256" r:id="rId9"/>
    <p:sldId id="258" r:id="rId10"/>
    <p:sldId id="274" r:id="rId11"/>
    <p:sldId id="275" r:id="rId12"/>
    <p:sldId id="297" r:id="rId13"/>
    <p:sldId id="303" r:id="rId14"/>
    <p:sldId id="281" r:id="rId15"/>
    <p:sldId id="293" r:id="rId16"/>
    <p:sldId id="294" r:id="rId17"/>
    <p:sldId id="296" r:id="rId18"/>
    <p:sldId id="298" r:id="rId19"/>
  </p:sldIdLst>
  <p:sldSz cx="9144000" cy="6858000" type="screen4x3"/>
  <p:notesSz cx="6794500" cy="9906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7326" autoAdjust="0"/>
  </p:normalViewPr>
  <p:slideViewPr>
    <p:cSldViewPr>
      <p:cViewPr varScale="1">
        <p:scale>
          <a:sx n="83" d="100"/>
          <a:sy n="83" d="100"/>
        </p:scale>
        <p:origin x="-172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plotArea>
      <c:layout/>
      <c:barChart>
        <c:barDir val="col"/>
        <c:grouping val="clustered"/>
        <c:ser>
          <c:idx val="0"/>
          <c:order val="0"/>
          <c:tx>
            <c:strRef>
              <c:f>Blad1!$C$2</c:f>
              <c:strCache>
                <c:ptCount val="1"/>
                <c:pt idx="0">
                  <c:v>flerbostadshus</c:v>
                </c:pt>
              </c:strCache>
            </c:strRef>
          </c:tx>
          <c:cat>
            <c:strRef>
              <c:f>Blad1!$D$1:$G$1</c:f>
              <c:strCache>
                <c:ptCount val="4"/>
                <c:pt idx="0">
                  <c:v>Värmdö</c:v>
                </c:pt>
                <c:pt idx="1">
                  <c:v>Stockholm</c:v>
                </c:pt>
                <c:pt idx="2">
                  <c:v>Nacka</c:v>
                </c:pt>
                <c:pt idx="3">
                  <c:v>Lidingö</c:v>
                </c:pt>
              </c:strCache>
            </c:strRef>
          </c:cat>
          <c:val>
            <c:numRef>
              <c:f>Blad1!$D$2:$G$2</c:f>
              <c:numCache>
                <c:formatCode>General</c:formatCode>
                <c:ptCount val="4"/>
                <c:pt idx="0">
                  <c:v>0.2886362231971823</c:v>
                </c:pt>
                <c:pt idx="1">
                  <c:v>0.9014665362281119</c:v>
                </c:pt>
                <c:pt idx="2">
                  <c:v>0.60271343657542065</c:v>
                </c:pt>
                <c:pt idx="3">
                  <c:v>0.63590007725985198</c:v>
                </c:pt>
              </c:numCache>
            </c:numRef>
          </c:val>
        </c:ser>
        <c:ser>
          <c:idx val="1"/>
          <c:order val="1"/>
          <c:tx>
            <c:strRef>
              <c:f>Blad1!$C$3</c:f>
              <c:strCache>
                <c:ptCount val="1"/>
                <c:pt idx="0">
                  <c:v>småhus</c:v>
                </c:pt>
              </c:strCache>
            </c:strRef>
          </c:tx>
          <c:cat>
            <c:strRef>
              <c:f>Blad1!$D$1:$G$1</c:f>
              <c:strCache>
                <c:ptCount val="4"/>
                <c:pt idx="0">
                  <c:v>Värmdö</c:v>
                </c:pt>
                <c:pt idx="1">
                  <c:v>Stockholm</c:v>
                </c:pt>
                <c:pt idx="2">
                  <c:v>Nacka</c:v>
                </c:pt>
                <c:pt idx="3">
                  <c:v>Lidingö</c:v>
                </c:pt>
              </c:strCache>
            </c:strRef>
          </c:cat>
          <c:val>
            <c:numRef>
              <c:f>Blad1!$D$3:$G$3</c:f>
              <c:numCache>
                <c:formatCode>General</c:formatCode>
                <c:ptCount val="4"/>
                <c:pt idx="0">
                  <c:v>0.71136377680281759</c:v>
                </c:pt>
                <c:pt idx="1">
                  <c:v>9.8533463771888374E-2</c:v>
                </c:pt>
                <c:pt idx="2">
                  <c:v>0.39728656342458168</c:v>
                </c:pt>
                <c:pt idx="3">
                  <c:v>0.36409992274014935</c:v>
                </c:pt>
              </c:numCache>
            </c:numRef>
          </c:val>
        </c:ser>
        <c:axId val="198817280"/>
        <c:axId val="198818816"/>
      </c:barChart>
      <c:catAx>
        <c:axId val="198817280"/>
        <c:scaling>
          <c:orientation val="minMax"/>
        </c:scaling>
        <c:axPos val="b"/>
        <c:tickLblPos val="nextTo"/>
        <c:crossAx val="198818816"/>
        <c:crosses val="autoZero"/>
        <c:auto val="1"/>
        <c:lblAlgn val="ctr"/>
        <c:lblOffset val="100"/>
      </c:catAx>
      <c:valAx>
        <c:axId val="198818816"/>
        <c:scaling>
          <c:orientation val="minMax"/>
        </c:scaling>
        <c:axPos val="l"/>
        <c:majorGridlines/>
        <c:numFmt formatCode="General" sourceLinked="1"/>
        <c:tickLblPos val="nextTo"/>
        <c:crossAx val="19881728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plotArea>
      <c:layout/>
      <c:barChart>
        <c:barDir val="col"/>
        <c:grouping val="clustered"/>
        <c:ser>
          <c:idx val="0"/>
          <c:order val="0"/>
          <c:tx>
            <c:strRef>
              <c:f>Blad2!$B$1</c:f>
              <c:strCache>
                <c:ptCount val="1"/>
                <c:pt idx="0">
                  <c:v>2004</c:v>
                </c:pt>
              </c:strCache>
            </c:strRef>
          </c:tx>
          <c:cat>
            <c:strRef>
              <c:f>Blad2!$A$2:$A$6</c:f>
              <c:strCache>
                <c:ptCount val="5"/>
                <c:pt idx="0">
                  <c:v>Värmdö</c:v>
                </c:pt>
                <c:pt idx="1">
                  <c:v>Stockholm</c:v>
                </c:pt>
                <c:pt idx="2">
                  <c:v>Nacka</c:v>
                </c:pt>
                <c:pt idx="3">
                  <c:v>Lidingö</c:v>
                </c:pt>
                <c:pt idx="4">
                  <c:v>Totalt (Sverige)</c:v>
                </c:pt>
              </c:strCache>
            </c:strRef>
          </c:cat>
          <c:val>
            <c:numRef>
              <c:f>Blad2!$B$2:$B$6</c:f>
              <c:numCache>
                <c:formatCode>General</c:formatCode>
                <c:ptCount val="5"/>
                <c:pt idx="0">
                  <c:v>780</c:v>
                </c:pt>
                <c:pt idx="1">
                  <c:v>670</c:v>
                </c:pt>
                <c:pt idx="2">
                  <c:v>855</c:v>
                </c:pt>
                <c:pt idx="3" formatCode="#,##0">
                  <c:v>1199</c:v>
                </c:pt>
                <c:pt idx="4">
                  <c:v>417</c:v>
                </c:pt>
              </c:numCache>
            </c:numRef>
          </c:val>
        </c:ser>
        <c:ser>
          <c:idx val="1"/>
          <c:order val="1"/>
          <c:tx>
            <c:strRef>
              <c:f>Blad2!$C$1</c:f>
              <c:strCache>
                <c:ptCount val="1"/>
                <c:pt idx="0">
                  <c:v>2005</c:v>
                </c:pt>
              </c:strCache>
            </c:strRef>
          </c:tx>
          <c:cat>
            <c:strRef>
              <c:f>Blad2!$A$2:$A$6</c:f>
              <c:strCache>
                <c:ptCount val="5"/>
                <c:pt idx="0">
                  <c:v>Värmdö</c:v>
                </c:pt>
                <c:pt idx="1">
                  <c:v>Stockholm</c:v>
                </c:pt>
                <c:pt idx="2">
                  <c:v>Nacka</c:v>
                </c:pt>
                <c:pt idx="3">
                  <c:v>Lidingö</c:v>
                </c:pt>
                <c:pt idx="4">
                  <c:v>Totalt (Sverige)</c:v>
                </c:pt>
              </c:strCache>
            </c:strRef>
          </c:cat>
          <c:val>
            <c:numRef>
              <c:f>Blad2!$C$2:$C$6</c:f>
              <c:numCache>
                <c:formatCode>General</c:formatCode>
                <c:ptCount val="5"/>
                <c:pt idx="0">
                  <c:v>872</c:v>
                </c:pt>
                <c:pt idx="1">
                  <c:v>743</c:v>
                </c:pt>
                <c:pt idx="2">
                  <c:v>942</c:v>
                </c:pt>
                <c:pt idx="3" formatCode="#,##0">
                  <c:v>1303</c:v>
                </c:pt>
                <c:pt idx="4">
                  <c:v>473</c:v>
                </c:pt>
              </c:numCache>
            </c:numRef>
          </c:val>
        </c:ser>
        <c:ser>
          <c:idx val="2"/>
          <c:order val="2"/>
          <c:tx>
            <c:strRef>
              <c:f>Blad2!$D$1</c:f>
              <c:strCache>
                <c:ptCount val="1"/>
                <c:pt idx="0">
                  <c:v>2006</c:v>
                </c:pt>
              </c:strCache>
            </c:strRef>
          </c:tx>
          <c:cat>
            <c:strRef>
              <c:f>Blad2!$A$2:$A$6</c:f>
              <c:strCache>
                <c:ptCount val="5"/>
                <c:pt idx="0">
                  <c:v>Värmdö</c:v>
                </c:pt>
                <c:pt idx="1">
                  <c:v>Stockholm</c:v>
                </c:pt>
                <c:pt idx="2">
                  <c:v>Nacka</c:v>
                </c:pt>
                <c:pt idx="3">
                  <c:v>Lidingö</c:v>
                </c:pt>
                <c:pt idx="4">
                  <c:v>Totalt (Sverige)</c:v>
                </c:pt>
              </c:strCache>
            </c:strRef>
          </c:cat>
          <c:val>
            <c:numRef>
              <c:f>Blad2!$D$2:$D$6</c:f>
              <c:numCache>
                <c:formatCode>General</c:formatCode>
                <c:ptCount val="5"/>
                <c:pt idx="0">
                  <c:v>965</c:v>
                </c:pt>
                <c:pt idx="1">
                  <c:v>834</c:v>
                </c:pt>
                <c:pt idx="2" formatCode="#,##0">
                  <c:v>1067</c:v>
                </c:pt>
                <c:pt idx="3" formatCode="#,##0">
                  <c:v>1469</c:v>
                </c:pt>
                <c:pt idx="4">
                  <c:v>528</c:v>
                </c:pt>
              </c:numCache>
            </c:numRef>
          </c:val>
        </c:ser>
        <c:axId val="266704768"/>
        <c:axId val="266706304"/>
      </c:barChart>
      <c:catAx>
        <c:axId val="266704768"/>
        <c:scaling>
          <c:orientation val="minMax"/>
        </c:scaling>
        <c:axPos val="b"/>
        <c:tickLblPos val="nextTo"/>
        <c:crossAx val="266706304"/>
        <c:crosses val="autoZero"/>
        <c:auto val="1"/>
        <c:lblAlgn val="ctr"/>
        <c:lblOffset val="100"/>
      </c:catAx>
      <c:valAx>
        <c:axId val="266706304"/>
        <c:scaling>
          <c:orientation val="minMax"/>
        </c:scaling>
        <c:axPos val="l"/>
        <c:majorGridlines/>
        <c:numFmt formatCode="General" sourceLinked="1"/>
        <c:tickLblPos val="nextTo"/>
        <c:crossAx val="26670476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46C02-5017-4B3D-9E3C-DDA18F720725}" type="datetimeFigureOut">
              <a:rPr lang="sv-SE" smtClean="0"/>
              <a:t>2012-11-22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DEEF9-85DF-4290-AA04-D665C2DEDEBF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D944FC5-5C0B-4CF4-B274-FE431DAB7E3B}" type="datetimeFigureOut">
              <a:rPr lang="sv-SE"/>
              <a:pPr>
                <a:defRPr/>
              </a:pPr>
              <a:t>2012-11-20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DCA5A59-60BA-4B2F-B4DF-9520E12143B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CA5A59-60BA-4B2F-B4DF-9520E12143B2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CA5A59-60BA-4B2F-B4DF-9520E12143B2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7"/>
          <p:cNvSpPr>
            <a:spLocks noGrp="1"/>
          </p:cNvSpPr>
          <p:nvPr>
            <p:ph type="title"/>
          </p:nvPr>
        </p:nvSpPr>
        <p:spPr bwMode="auto">
          <a:xfrm>
            <a:off x="285720" y="357166"/>
            <a:ext cx="2571768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smtClean="0"/>
              <a:t>Klicka här för att ändra format</a:t>
            </a:r>
            <a:endParaRPr lang="sv-SE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772400" cy="1036800"/>
          </a:xfrm>
        </p:spPr>
        <p:txBody>
          <a:bodyPr/>
          <a:lstStyle>
            <a:lvl1pPr>
              <a:defRPr b="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4348" y="1571612"/>
            <a:ext cx="7632000" cy="4248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None/>
              <a:defRPr sz="1800" baseline="0"/>
            </a:lvl1pPr>
            <a:lvl2pPr>
              <a:spcBef>
                <a:spcPts val="24"/>
              </a:spcBef>
              <a:defRPr sz="1600"/>
            </a:lvl2pPr>
            <a:lvl3pPr>
              <a:spcBef>
                <a:spcPts val="24"/>
              </a:spcBef>
              <a:defRPr sz="1600"/>
            </a:lvl3pPr>
            <a:lvl4pPr>
              <a:spcBef>
                <a:spcPts val="24"/>
              </a:spcBef>
              <a:defRPr sz="1600"/>
            </a:lvl4pPr>
            <a:lvl5pPr>
              <a:spcBef>
                <a:spcPts val="24"/>
              </a:spcBef>
              <a:defRPr sz="1600"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4348" y="1467016"/>
            <a:ext cx="7632000" cy="4248000"/>
          </a:xfrm>
        </p:spPr>
        <p:txBody>
          <a:bodyPr/>
          <a:lstStyle>
            <a:lvl1pPr marL="273600" marR="0" indent="-273600" algn="l" defTabSz="914400" rtl="0" eaLnBrk="0" fontAlgn="base" latinLnBrk="0" hangingPunct="0">
              <a:lnSpc>
                <a:spcPts val="2200"/>
              </a:lnSpc>
              <a:spcBef>
                <a:spcPts val="4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>
                <a:tab pos="266700" algn="l"/>
              </a:tabLst>
              <a:defRPr sz="1800"/>
            </a:lvl1pPr>
            <a:lvl2pPr>
              <a:spcBef>
                <a:spcPts val="24"/>
              </a:spcBef>
              <a:defRPr sz="1600"/>
            </a:lvl2pPr>
            <a:lvl3pPr>
              <a:spcBef>
                <a:spcPts val="24"/>
              </a:spcBef>
              <a:defRPr sz="1600"/>
            </a:lvl3pPr>
            <a:lvl4pPr>
              <a:spcBef>
                <a:spcPts val="24"/>
              </a:spcBef>
              <a:defRPr sz="1600"/>
            </a:lvl4pPr>
            <a:lvl5pPr>
              <a:spcBef>
                <a:spcPts val="24"/>
              </a:spcBef>
              <a:defRPr sz="1600"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0"/>
            <a:endParaRPr lang="sv-SE" dirty="0" smtClean="0"/>
          </a:p>
          <a:p>
            <a:pPr lvl="0"/>
            <a:endParaRPr lang="sv-SE" dirty="0" smtClean="0"/>
          </a:p>
          <a:p>
            <a:pPr lvl="0"/>
            <a:endParaRPr lang="sv-SE" dirty="0" smtClean="0"/>
          </a:p>
          <a:p>
            <a:pPr lvl="0"/>
            <a:endParaRPr lang="sv-SE" dirty="0" smtClean="0"/>
          </a:p>
          <a:p>
            <a:pPr lvl="0"/>
            <a:endParaRPr lang="sv-SE" dirty="0" smtClean="0"/>
          </a:p>
          <a:p>
            <a:pPr lvl="0"/>
            <a:endParaRPr lang="sv-SE" dirty="0" smtClean="0"/>
          </a:p>
          <a:p>
            <a:pPr lvl="0"/>
            <a:endParaRPr lang="sv-SE" dirty="0" smtClean="0"/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772400" cy="1036800"/>
          </a:xfrm>
        </p:spPr>
        <p:txBody>
          <a:bodyPr/>
          <a:lstStyle>
            <a:lvl1pPr>
              <a:defRPr b="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772400" cy="1036800"/>
          </a:xfrm>
        </p:spPr>
        <p:txBody>
          <a:bodyPr/>
          <a:lstStyle>
            <a:lvl1pPr>
              <a:defRPr b="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,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726214" y="1428736"/>
            <a:ext cx="7632000" cy="4248000"/>
          </a:xfrm>
        </p:spPr>
        <p:txBody>
          <a:bodyPr/>
          <a:lstStyle>
            <a:lvl1pPr marL="355600" indent="-355600">
              <a:tabLst>
                <a:tab pos="355600" algn="l"/>
              </a:tabLst>
              <a:defRPr/>
            </a:lvl1pPr>
            <a:lvl2pPr>
              <a:tabLst/>
              <a:defRPr/>
            </a:lvl2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772400" cy="1036800"/>
          </a:xfrm>
        </p:spPr>
        <p:txBody>
          <a:bodyPr/>
          <a:lstStyle>
            <a:lvl1pPr>
              <a:defRPr b="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3336925" y="6423025"/>
            <a:ext cx="2895600" cy="358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/>
        </p:nvPicPr>
        <p:blipFill>
          <a:blip r:embed="rId3" cstate="print"/>
          <a:srcRect l="12184" t="423" b="2805"/>
          <a:stretch>
            <a:fillRect/>
          </a:stretch>
        </p:blipFill>
        <p:spPr bwMode="auto">
          <a:xfrm>
            <a:off x="142875" y="144463"/>
            <a:ext cx="2854325" cy="658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Platshållare för rubrik 7"/>
          <p:cNvSpPr>
            <a:spLocks noGrp="1"/>
          </p:cNvSpPr>
          <p:nvPr>
            <p:ph type="title"/>
          </p:nvPr>
        </p:nvSpPr>
        <p:spPr bwMode="auto">
          <a:xfrm>
            <a:off x="285750" y="357188"/>
            <a:ext cx="2571750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ange rubrik</a:t>
            </a:r>
          </a:p>
        </p:txBody>
      </p:sp>
      <p:pic>
        <p:nvPicPr>
          <p:cNvPr id="1028" name="Picture 36" descr="TRAFIKVERKET_LOGO_till_ppt-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0" y="3829050"/>
            <a:ext cx="5541963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 descr="TRAFIKVERKET_sidfot_till_ppt-ma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175375"/>
            <a:ext cx="914241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2052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142875" y="6357938"/>
            <a:ext cx="5715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5E55BCC4-9021-43E7-9BBD-E82810A68DB0}" type="slidenum">
              <a:rPr lang="sv-SE" sz="80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500063" y="6357938"/>
            <a:ext cx="100012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077D8C2F-A12E-42C7-9D8C-6FAF3C5D08E3}" type="datetime1">
              <a:rPr lang="sv-SE" sz="800">
                <a:solidFill>
                  <a:schemeClr val="bg1"/>
                </a:solidFill>
              </a:rPr>
              <a:pPr>
                <a:defRPr/>
              </a:pPr>
              <a:t>2012-11-22</a:t>
            </a:fld>
            <a:endParaRPr lang="sv-SE" sz="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703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3" descr="bottenstrip_rod_toning ljustillmork"/>
          <p:cNvPicPr>
            <a:picLocks noChangeAspect="1" noChangeArrowheads="1"/>
          </p:cNvPicPr>
          <p:nvPr/>
        </p:nvPicPr>
        <p:blipFill>
          <a:blip r:embed="rId6" cstate="print"/>
          <a:srcRect l="3429" r="2547"/>
          <a:stretch>
            <a:fillRect/>
          </a:stretch>
        </p:blipFill>
        <p:spPr bwMode="auto">
          <a:xfrm>
            <a:off x="0" y="6169025"/>
            <a:ext cx="91440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414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2052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711325"/>
            <a:ext cx="8229600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88925" y="6448425"/>
            <a:ext cx="42862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EEA9C268-27BE-4411-B000-F391086D33DA}" type="slidenum">
              <a:rPr lang="sv-SE" sz="80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sv-SE" sz="800" dirty="0">
              <a:solidFill>
                <a:prstClr val="white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555625" y="6448425"/>
            <a:ext cx="750888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077D8C2F-A12E-42C7-9D8C-6FAF3C5D08E3}" type="datetime1">
              <a:rPr lang="sv-SE" sz="800">
                <a:solidFill>
                  <a:prstClr val="white"/>
                </a:solidFill>
              </a:rPr>
              <a:pPr>
                <a:defRPr/>
              </a:pPr>
              <a:t>2012-11-22</a:t>
            </a:fld>
            <a:endParaRPr lang="sv-SE" sz="800" dirty="0">
              <a:solidFill>
                <a:prstClr val="white"/>
              </a:solidFill>
            </a:endParaRP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6925" y="6423025"/>
            <a:ext cx="28956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v-SE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ubrik 1"/>
          <p:cNvSpPr>
            <a:spLocks noGrp="1"/>
          </p:cNvSpPr>
          <p:nvPr>
            <p:ph type="title"/>
          </p:nvPr>
        </p:nvSpPr>
        <p:spPr>
          <a:xfrm>
            <a:off x="285750" y="357188"/>
            <a:ext cx="2571750" cy="3287836"/>
          </a:xfrm>
        </p:spPr>
        <p:txBody>
          <a:bodyPr/>
          <a:lstStyle/>
          <a:p>
            <a:r>
              <a:rPr lang="sv-SE" dirty="0" smtClean="0">
                <a:latin typeface="Arial" charset="0"/>
                <a:cs typeface="Arial" charset="0"/>
              </a:rPr>
              <a:t>Åtgärdsvalsstudie -</a:t>
            </a:r>
            <a:br>
              <a:rPr lang="sv-SE" dirty="0" smtClean="0">
                <a:latin typeface="Arial" charset="0"/>
                <a:cs typeface="Arial" charset="0"/>
              </a:rPr>
            </a:br>
            <a:r>
              <a:rPr lang="sv-SE" dirty="0" smtClean="0">
                <a:latin typeface="Arial" charset="0"/>
                <a:cs typeface="Arial" charset="0"/>
              </a:rPr>
              <a:t>Tillgänglighet för Stockholm, Nacka, Värmdö och Lidingö</a:t>
            </a:r>
            <a:br>
              <a:rPr lang="sv-SE" dirty="0" smtClean="0">
                <a:latin typeface="Arial" charset="0"/>
                <a:cs typeface="Arial" charset="0"/>
              </a:rPr>
            </a:br>
            <a:r>
              <a:rPr lang="sv-SE" dirty="0" smtClean="0">
                <a:latin typeface="Arial" charset="0"/>
                <a:cs typeface="Arial" charset="0"/>
              </a:rPr>
              <a:t/>
            </a:r>
            <a:br>
              <a:rPr lang="sv-SE" dirty="0" smtClean="0">
                <a:latin typeface="Arial" charset="0"/>
                <a:cs typeface="Arial" charset="0"/>
              </a:rPr>
            </a:br>
            <a:r>
              <a:rPr lang="sv-SE" dirty="0" smtClean="0">
                <a:latin typeface="Arial" charset="0"/>
                <a:cs typeface="Arial" charset="0"/>
              </a:rPr>
              <a:t>SL</a:t>
            </a:r>
            <a:r>
              <a:rPr lang="sv-SE" dirty="0" smtClean="0">
                <a:latin typeface="Arial" charset="0"/>
                <a:cs typeface="Arial" charset="0"/>
              </a:rPr>
              <a:t/>
            </a:r>
            <a:br>
              <a:rPr lang="sv-SE" dirty="0" smtClean="0">
                <a:latin typeface="Arial" charset="0"/>
                <a:cs typeface="Arial" charset="0"/>
              </a:rPr>
            </a:br>
            <a:r>
              <a:rPr lang="sv-SE" dirty="0" smtClean="0">
                <a:latin typeface="Arial" charset="0"/>
                <a:cs typeface="Arial" charset="0"/>
              </a:rPr>
              <a:t>20121122</a:t>
            </a:r>
            <a:br>
              <a:rPr lang="sv-SE" dirty="0" smtClean="0">
                <a:latin typeface="Arial" charset="0"/>
                <a:cs typeface="Arial" charset="0"/>
              </a:rPr>
            </a:br>
            <a:r>
              <a:rPr lang="sv-SE" dirty="0" smtClean="0">
                <a:latin typeface="Arial" charset="0"/>
                <a:cs typeface="Arial" charset="0"/>
              </a:rPr>
              <a:t/>
            </a:r>
            <a:br>
              <a:rPr lang="sv-SE" dirty="0" smtClean="0">
                <a:latin typeface="Arial" charset="0"/>
                <a:cs typeface="Arial" charset="0"/>
              </a:rPr>
            </a:br>
            <a:r>
              <a:rPr lang="sv-SE" dirty="0" smtClean="0">
                <a:latin typeface="Arial" charset="0"/>
                <a:cs typeface="Arial" charset="0"/>
              </a:rPr>
              <a:t>Riggert Anderson </a:t>
            </a:r>
            <a:r>
              <a:rPr lang="sv-SE" dirty="0" smtClean="0">
                <a:latin typeface="Arial" charset="0"/>
                <a:cs typeface="Arial" charset="0"/>
              </a:rPr>
              <a:t/>
            </a:r>
            <a:br>
              <a:rPr lang="sv-SE" dirty="0" smtClean="0">
                <a:latin typeface="Arial" charset="0"/>
                <a:cs typeface="Arial" charset="0"/>
              </a:rPr>
            </a:br>
            <a:r>
              <a:rPr lang="sv-SE" dirty="0" smtClean="0">
                <a:latin typeface="Arial" charset="0"/>
                <a:cs typeface="Arial" charset="0"/>
              </a:rPr>
              <a:t/>
            </a:r>
            <a:br>
              <a:rPr lang="sv-SE" dirty="0" smtClean="0">
                <a:latin typeface="Arial" charset="0"/>
                <a:cs typeface="Arial" charset="0"/>
              </a:rPr>
            </a:br>
            <a:r>
              <a:rPr lang="sv-SE" dirty="0" smtClean="0">
                <a:latin typeface="Arial" charset="0"/>
                <a:cs typeface="Arial" charset="0"/>
              </a:rPr>
              <a:t/>
            </a:r>
            <a:br>
              <a:rPr lang="sv-SE" dirty="0" smtClean="0">
                <a:latin typeface="Arial" charset="0"/>
                <a:cs typeface="Arial" charset="0"/>
              </a:rPr>
            </a:br>
            <a:endParaRPr lang="sv-SE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74938">
            <a:off x="5014756" y="494742"/>
            <a:ext cx="3864843" cy="571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50574">
            <a:off x="754751" y="512759"/>
            <a:ext cx="4015655" cy="527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714348" y="2348880"/>
            <a:ext cx="7632000" cy="33661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v-SE" dirty="0" smtClean="0">
                <a:latin typeface="Arial" charset="0"/>
                <a:cs typeface="Arial" charset="0"/>
              </a:rPr>
              <a:t>deltagande organisationer ställer sig bakom</a:t>
            </a:r>
          </a:p>
          <a:p>
            <a:pPr>
              <a:lnSpc>
                <a:spcPct val="150000"/>
              </a:lnSpc>
            </a:pPr>
            <a:r>
              <a:rPr lang="sv-SE" dirty="0" smtClean="0">
                <a:latin typeface="Arial" charset="0"/>
                <a:cs typeface="Arial" charset="0"/>
              </a:rPr>
              <a:t>skapar gemensam förståelse kring nuläge, problembild och framtid</a:t>
            </a:r>
          </a:p>
          <a:p>
            <a:pPr>
              <a:lnSpc>
                <a:spcPct val="150000"/>
              </a:lnSpc>
            </a:pPr>
            <a:r>
              <a:rPr lang="sv-SE" dirty="0" smtClean="0">
                <a:latin typeface="Arial" charset="0"/>
                <a:cs typeface="Arial" charset="0"/>
              </a:rPr>
              <a:t>behandlar alla fyra stegen enligt fyrstegsprincipen</a:t>
            </a:r>
          </a:p>
          <a:p>
            <a:pPr>
              <a:lnSpc>
                <a:spcPct val="150000"/>
              </a:lnSpc>
            </a:pPr>
            <a:r>
              <a:rPr lang="sv-SE" dirty="0" smtClean="0">
                <a:latin typeface="Arial" charset="0"/>
                <a:cs typeface="Arial" charset="0"/>
              </a:rPr>
              <a:t>utgör ett underlag för fortsatt planering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Arial" charset="0"/>
                <a:cs typeface="Arial" charset="0"/>
              </a:rPr>
              <a:t>Målsättningen </a:t>
            </a:r>
            <a:r>
              <a:rPr lang="sv-SE" dirty="0" smtClean="0">
                <a:latin typeface="Arial" charset="0"/>
                <a:cs typeface="Arial" charset="0"/>
              </a:rPr>
              <a:t>är en åtgärdsvalsstudie som 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Arial" charset="0"/>
                <a:cs typeface="Arial" charset="0"/>
              </a:rPr>
              <a:t> Inledning </a:t>
            </a:r>
            <a:endParaRPr lang="sv-SE" sz="1800" dirty="0" smtClean="0">
              <a:latin typeface="Arial" charset="0"/>
              <a:cs typeface="Arial" charset="0"/>
            </a:endParaRPr>
          </a:p>
        </p:txBody>
      </p:sp>
      <p:grpSp>
        <p:nvGrpSpPr>
          <p:cNvPr id="8" name="Grupp 7"/>
          <p:cNvGrpSpPr/>
          <p:nvPr/>
        </p:nvGrpSpPr>
        <p:grpSpPr>
          <a:xfrm>
            <a:off x="4788024" y="3501008"/>
            <a:ext cx="4217277" cy="2686375"/>
            <a:chOff x="3275856" y="2132856"/>
            <a:chExt cx="5729445" cy="4054527"/>
          </a:xfrm>
        </p:grpSpPr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75856" y="2132856"/>
              <a:ext cx="5729445" cy="4054527"/>
            </a:xfrm>
            <a:prstGeom prst="rect">
              <a:avLst/>
            </a:prstGeom>
          </p:spPr>
        </p:pic>
        <p:sp>
          <p:nvSpPr>
            <p:cNvPr id="6" name="Frihandsfigur 5"/>
            <p:cNvSpPr/>
            <p:nvPr/>
          </p:nvSpPr>
          <p:spPr bwMode="auto">
            <a:xfrm>
              <a:off x="4788024" y="3140968"/>
              <a:ext cx="4176464" cy="1800200"/>
            </a:xfrm>
            <a:custGeom>
              <a:avLst/>
              <a:gdLst>
                <a:gd name="connsiteX0" fmla="*/ 1700048 w 5431220"/>
                <a:gd name="connsiteY0" fmla="*/ 26276 h 3255579"/>
                <a:gd name="connsiteX1" fmla="*/ 1069427 w 5431220"/>
                <a:gd name="connsiteY1" fmla="*/ 89338 h 3255579"/>
                <a:gd name="connsiteX2" fmla="*/ 738352 w 5431220"/>
                <a:gd name="connsiteY2" fmla="*/ 562303 h 3255579"/>
                <a:gd name="connsiteX3" fmla="*/ 407276 w 5431220"/>
                <a:gd name="connsiteY3" fmla="*/ 2186152 h 3255579"/>
                <a:gd name="connsiteX4" fmla="*/ 486103 w 5431220"/>
                <a:gd name="connsiteY4" fmla="*/ 3005959 h 3255579"/>
                <a:gd name="connsiteX5" fmla="*/ 3323896 w 5431220"/>
                <a:gd name="connsiteY5" fmla="*/ 3116317 h 3255579"/>
                <a:gd name="connsiteX6" fmla="*/ 5184227 w 5431220"/>
                <a:gd name="connsiteY6" fmla="*/ 2170386 h 3255579"/>
                <a:gd name="connsiteX7" fmla="*/ 4805855 w 5431220"/>
                <a:gd name="connsiteY7" fmla="*/ 767255 h 3255579"/>
                <a:gd name="connsiteX8" fmla="*/ 2819400 w 5431220"/>
                <a:gd name="connsiteY8" fmla="*/ 152400 h 3255579"/>
                <a:gd name="connsiteX9" fmla="*/ 1636986 w 5431220"/>
                <a:gd name="connsiteY9" fmla="*/ 10510 h 325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31220" h="3255579">
                  <a:moveTo>
                    <a:pt x="1700048" y="26276"/>
                  </a:moveTo>
                  <a:cubicBezTo>
                    <a:pt x="1464879" y="13138"/>
                    <a:pt x="1229710" y="0"/>
                    <a:pt x="1069427" y="89338"/>
                  </a:cubicBezTo>
                  <a:cubicBezTo>
                    <a:pt x="909144" y="178676"/>
                    <a:pt x="848710" y="212834"/>
                    <a:pt x="738352" y="562303"/>
                  </a:cubicBezTo>
                  <a:cubicBezTo>
                    <a:pt x="627994" y="911772"/>
                    <a:pt x="449317" y="1778876"/>
                    <a:pt x="407276" y="2186152"/>
                  </a:cubicBezTo>
                  <a:cubicBezTo>
                    <a:pt x="365235" y="2593428"/>
                    <a:pt x="0" y="2850932"/>
                    <a:pt x="486103" y="3005959"/>
                  </a:cubicBezTo>
                  <a:cubicBezTo>
                    <a:pt x="972206" y="3160986"/>
                    <a:pt x="2540875" y="3255579"/>
                    <a:pt x="3323896" y="3116317"/>
                  </a:cubicBezTo>
                  <a:cubicBezTo>
                    <a:pt x="4106917" y="2977055"/>
                    <a:pt x="4937234" y="2561896"/>
                    <a:pt x="5184227" y="2170386"/>
                  </a:cubicBezTo>
                  <a:cubicBezTo>
                    <a:pt x="5431220" y="1778876"/>
                    <a:pt x="5199993" y="1103586"/>
                    <a:pt x="4805855" y="767255"/>
                  </a:cubicBezTo>
                  <a:cubicBezTo>
                    <a:pt x="4411717" y="430924"/>
                    <a:pt x="3347545" y="278524"/>
                    <a:pt x="2819400" y="152400"/>
                  </a:cubicBezTo>
                  <a:cubicBezTo>
                    <a:pt x="2291255" y="26276"/>
                    <a:pt x="1964120" y="18393"/>
                    <a:pt x="1636986" y="10510"/>
                  </a:cubicBezTo>
                </a:path>
              </a:pathLst>
            </a:custGeom>
            <a:noFill/>
            <a:ln w="85725">
              <a:solidFill>
                <a:srgbClr val="C00000"/>
              </a:solidFill>
              <a:prstDash val="dash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DINPro-Regular" pitchFamily="50" charset="0"/>
              </a:endParaRPr>
            </a:p>
          </p:txBody>
        </p:sp>
      </p:grpSp>
      <p:sp>
        <p:nvSpPr>
          <p:cNvPr id="4098" name="Platshållare för innehåll 1"/>
          <p:cNvSpPr>
            <a:spLocks noGrp="1"/>
          </p:cNvSpPr>
          <p:nvPr>
            <p:ph idx="1"/>
          </p:nvPr>
        </p:nvSpPr>
        <p:spPr>
          <a:xfrm>
            <a:off x="714348" y="1467016"/>
            <a:ext cx="3929660" cy="4554272"/>
          </a:xfrm>
          <a:solidFill>
            <a:srgbClr val="FFFFFF">
              <a:alpha val="50000"/>
            </a:srgbClr>
          </a:solidFill>
        </p:spPr>
        <p:txBody>
          <a:bodyPr>
            <a:normAutofit/>
          </a:bodyPr>
          <a:lstStyle/>
          <a:p>
            <a:pPr marL="273050" indent="-273050"/>
            <a:r>
              <a:rPr lang="sv-SE" sz="1500" dirty="0" smtClean="0">
                <a:latin typeface="Arial" charset="0"/>
                <a:cs typeface="Arial" charset="0"/>
              </a:rPr>
              <a:t>Uppdraget är att ta fram en trafikslagsövergripande förberedande studie s.k. åtgärdsvalsstudie</a:t>
            </a:r>
          </a:p>
          <a:p>
            <a:pPr marL="273050" indent="-273050"/>
            <a:endParaRPr lang="sv-SE" sz="1500" dirty="0" smtClean="0">
              <a:latin typeface="Arial" charset="0"/>
              <a:cs typeface="Arial" charset="0"/>
            </a:endParaRPr>
          </a:p>
          <a:p>
            <a:pPr marL="273050" indent="-273050"/>
            <a:r>
              <a:rPr lang="sv-SE" sz="1500" dirty="0" smtClean="0">
                <a:latin typeface="Arial" charset="0"/>
                <a:cs typeface="Arial" charset="0"/>
              </a:rPr>
              <a:t>Samarbete </a:t>
            </a:r>
            <a:r>
              <a:rPr lang="sv-SE" sz="1500" dirty="0" smtClean="0">
                <a:latin typeface="Arial" charset="0"/>
                <a:cs typeface="Arial" charset="0"/>
              </a:rPr>
              <a:t>mellan </a:t>
            </a:r>
          </a:p>
          <a:p>
            <a:pPr marL="741363" lvl="1" indent="-273050">
              <a:spcBef>
                <a:spcPts val="25"/>
              </a:spcBef>
              <a:tabLst>
                <a:tab pos="266700" algn="l"/>
              </a:tabLst>
            </a:pPr>
            <a:r>
              <a:rPr lang="sv-SE" sz="1500" dirty="0" smtClean="0">
                <a:latin typeface="Arial" charset="0"/>
                <a:cs typeface="Arial" charset="0"/>
              </a:rPr>
              <a:t>Stockholms stad</a:t>
            </a:r>
          </a:p>
          <a:p>
            <a:pPr marL="741363" lvl="1" indent="-273050">
              <a:spcBef>
                <a:spcPts val="25"/>
              </a:spcBef>
              <a:tabLst>
                <a:tab pos="266700" algn="l"/>
              </a:tabLst>
            </a:pPr>
            <a:r>
              <a:rPr lang="sv-SE" sz="1500" dirty="0" smtClean="0">
                <a:latin typeface="Arial" charset="0"/>
                <a:cs typeface="Arial" charset="0"/>
              </a:rPr>
              <a:t>Nacka kommun</a:t>
            </a:r>
          </a:p>
          <a:p>
            <a:pPr marL="741363" lvl="1" indent="-273050">
              <a:spcBef>
                <a:spcPts val="25"/>
              </a:spcBef>
              <a:tabLst>
                <a:tab pos="266700" algn="l"/>
              </a:tabLst>
            </a:pPr>
            <a:r>
              <a:rPr lang="sv-SE" sz="1500" dirty="0" smtClean="0">
                <a:latin typeface="Arial" charset="0"/>
                <a:cs typeface="Arial" charset="0"/>
              </a:rPr>
              <a:t>Värmdö kommun</a:t>
            </a:r>
          </a:p>
          <a:p>
            <a:pPr marL="741363" lvl="1" indent="-273050">
              <a:spcBef>
                <a:spcPts val="25"/>
              </a:spcBef>
              <a:tabLst>
                <a:tab pos="266700" algn="l"/>
              </a:tabLst>
            </a:pPr>
            <a:r>
              <a:rPr lang="sv-SE" sz="1500" dirty="0" smtClean="0">
                <a:latin typeface="Arial" charset="0"/>
                <a:cs typeface="Arial" charset="0"/>
              </a:rPr>
              <a:t>Lidingö stad</a:t>
            </a:r>
          </a:p>
          <a:p>
            <a:pPr marL="741363" lvl="1" indent="-273050">
              <a:spcBef>
                <a:spcPts val="25"/>
              </a:spcBef>
              <a:tabLst>
                <a:tab pos="266700" algn="l"/>
              </a:tabLst>
            </a:pPr>
            <a:r>
              <a:rPr lang="sv-SE" sz="1500" dirty="0" smtClean="0">
                <a:latin typeface="Arial" charset="0"/>
                <a:cs typeface="Arial" charset="0"/>
              </a:rPr>
              <a:t>Länsstyrelsen Stockholms län</a:t>
            </a:r>
          </a:p>
          <a:p>
            <a:pPr marL="741363" lvl="1" indent="-273050">
              <a:spcBef>
                <a:spcPts val="25"/>
              </a:spcBef>
              <a:tabLst>
                <a:tab pos="266700" algn="l"/>
              </a:tabLst>
            </a:pPr>
            <a:r>
              <a:rPr lang="sv-SE" sz="1500" dirty="0" smtClean="0">
                <a:latin typeface="Arial" charset="0"/>
                <a:cs typeface="Arial" charset="0"/>
              </a:rPr>
              <a:t>Storstockholms lokaltrafik</a:t>
            </a:r>
          </a:p>
          <a:p>
            <a:pPr marL="741363" lvl="1" indent="-273050">
              <a:spcBef>
                <a:spcPts val="25"/>
              </a:spcBef>
              <a:tabLst>
                <a:tab pos="266700" algn="l"/>
              </a:tabLst>
            </a:pPr>
            <a:r>
              <a:rPr lang="sv-SE" sz="1500" dirty="0" smtClean="0">
                <a:latin typeface="Arial" charset="0"/>
                <a:cs typeface="Arial" charset="0"/>
              </a:rPr>
              <a:t>Trafikverket</a:t>
            </a:r>
          </a:p>
          <a:p>
            <a:pPr marL="273050" indent="-273050"/>
            <a:endParaRPr lang="sv-SE" sz="1500" dirty="0" smtClean="0">
              <a:latin typeface="Arial" charset="0"/>
              <a:cs typeface="Arial" charset="0"/>
            </a:endParaRPr>
          </a:p>
          <a:p>
            <a:pPr marL="273050" indent="-273050"/>
            <a:endParaRPr lang="sv-SE" sz="1500" dirty="0" smtClean="0">
              <a:latin typeface="Arial" charset="0"/>
              <a:cs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7536" y="692696"/>
            <a:ext cx="4176464" cy="2637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Förberedande studie innan den fysiska planeringen  </a:t>
            </a:r>
          </a:p>
          <a:p>
            <a:endParaRPr lang="sv-SE" dirty="0" smtClean="0"/>
          </a:p>
          <a:p>
            <a:r>
              <a:rPr lang="sv-SE" dirty="0" smtClean="0"/>
              <a:t>Åtgärdsvalsstudien skall vara trafikslagsövergripande </a:t>
            </a:r>
          </a:p>
          <a:p>
            <a:endParaRPr lang="sv-SE" dirty="0" smtClean="0"/>
          </a:p>
          <a:p>
            <a:r>
              <a:rPr lang="sv-SE" dirty="0" smtClean="0"/>
              <a:t>Åtgärdsvalsstudien skall genomföras enligt fyrstegsprincipen</a:t>
            </a:r>
          </a:p>
          <a:p>
            <a:pPr>
              <a:buFont typeface="Wingdings" pitchFamily="2" charset="2"/>
              <a:buChar char="ü"/>
            </a:pPr>
            <a:r>
              <a:rPr lang="sv-SE" sz="1200" b="1" dirty="0" smtClean="0"/>
              <a:t>Steg </a:t>
            </a:r>
            <a:r>
              <a:rPr lang="sv-SE" sz="1200" b="1" dirty="0" smtClean="0"/>
              <a:t>1</a:t>
            </a:r>
            <a:r>
              <a:rPr lang="sv-SE" sz="1200" dirty="0" smtClean="0"/>
              <a:t> – </a:t>
            </a:r>
            <a:r>
              <a:rPr lang="sv-SE" sz="1200" b="1" dirty="0" smtClean="0"/>
              <a:t>Tänk </a:t>
            </a:r>
            <a:r>
              <a:rPr lang="sv-SE" sz="1200" b="1" dirty="0" smtClean="0"/>
              <a:t>om ; Steg </a:t>
            </a:r>
            <a:r>
              <a:rPr lang="sv-SE" sz="1200" b="1" dirty="0" smtClean="0"/>
              <a:t>2</a:t>
            </a:r>
            <a:r>
              <a:rPr lang="sv-SE" sz="1200" dirty="0" smtClean="0"/>
              <a:t> – </a:t>
            </a:r>
            <a:r>
              <a:rPr lang="sv-SE" sz="1200" b="1" dirty="0" smtClean="0"/>
              <a:t>Optimera ;</a:t>
            </a:r>
            <a:r>
              <a:rPr lang="sv-SE" sz="1200" b="1" dirty="0" smtClean="0"/>
              <a:t> Steg 3</a:t>
            </a:r>
            <a:r>
              <a:rPr lang="sv-SE" sz="1200" dirty="0" smtClean="0"/>
              <a:t> – </a:t>
            </a:r>
            <a:r>
              <a:rPr lang="sv-SE" sz="1200" b="1" dirty="0" smtClean="0"/>
              <a:t>Bygg </a:t>
            </a:r>
            <a:r>
              <a:rPr lang="sv-SE" sz="1200" b="1" dirty="0" smtClean="0"/>
              <a:t>om ; </a:t>
            </a:r>
            <a:r>
              <a:rPr lang="sv-SE" sz="1200" b="1" dirty="0" smtClean="0"/>
              <a:t>Steg 4</a:t>
            </a:r>
            <a:r>
              <a:rPr lang="sv-SE" sz="1200" dirty="0" smtClean="0"/>
              <a:t> – </a:t>
            </a:r>
            <a:r>
              <a:rPr lang="sv-SE" sz="1200" b="1" dirty="0" smtClean="0"/>
              <a:t>Bygg nytt</a:t>
            </a:r>
            <a:endParaRPr lang="sv-SE" sz="1200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r>
              <a:rPr lang="sv-SE" dirty="0" smtClean="0"/>
              <a:t>Arbetssätt   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är en åtgärdsvalsstudie? </a:t>
            </a:r>
            <a:endParaRPr lang="sv-SE" dirty="0"/>
          </a:p>
        </p:txBody>
      </p:sp>
      <p:sp>
        <p:nvSpPr>
          <p:cNvPr id="4" name="Femhörning 3"/>
          <p:cNvSpPr/>
          <p:nvPr/>
        </p:nvSpPr>
        <p:spPr>
          <a:xfrm>
            <a:off x="755576" y="5157192"/>
            <a:ext cx="1655380" cy="835573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dirty="0" smtClean="0">
                <a:solidFill>
                  <a:prstClr val="black"/>
                </a:solidFill>
              </a:rPr>
              <a:t>Initiera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Femhörning 4"/>
          <p:cNvSpPr/>
          <p:nvPr/>
        </p:nvSpPr>
        <p:spPr>
          <a:xfrm>
            <a:off x="2555776" y="5157192"/>
            <a:ext cx="1655380" cy="835573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dirty="0" smtClean="0">
                <a:solidFill>
                  <a:prstClr val="black"/>
                </a:solidFill>
              </a:rPr>
              <a:t>Förstå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Femhörning 5"/>
          <p:cNvSpPr/>
          <p:nvPr/>
        </p:nvSpPr>
        <p:spPr>
          <a:xfrm>
            <a:off x="4572000" y="5157192"/>
            <a:ext cx="1655380" cy="835573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v-SE" dirty="0" smtClean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v-SE" dirty="0" smtClean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dirty="0" smtClean="0">
                <a:solidFill>
                  <a:prstClr val="black"/>
                </a:solidFill>
              </a:rPr>
              <a:t>Pröva			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7" name="Femhörning 6"/>
          <p:cNvSpPr/>
          <p:nvPr/>
        </p:nvSpPr>
        <p:spPr>
          <a:xfrm>
            <a:off x="6516216" y="5157192"/>
            <a:ext cx="2322787" cy="835573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dirty="0" smtClean="0">
                <a:solidFill>
                  <a:prstClr val="black"/>
                </a:solidFill>
              </a:rPr>
              <a:t>Rekommendera</a:t>
            </a:r>
            <a:endParaRPr lang="sv-S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7" name="AutoShape 13"/>
          <p:cNvCxnSpPr>
            <a:cxnSpLocks noChangeShapeType="1"/>
          </p:cNvCxnSpPr>
          <p:nvPr/>
        </p:nvCxnSpPr>
        <p:spPr bwMode="auto">
          <a:xfrm>
            <a:off x="5290914" y="4758655"/>
            <a:ext cx="0" cy="2762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669634" y="1321718"/>
            <a:ext cx="2621280" cy="4340225"/>
            <a:chOff x="3492" y="5367"/>
            <a:chExt cx="4128" cy="6834"/>
          </a:xfrm>
        </p:grpSpPr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 flipV="1">
              <a:off x="4900" y="10159"/>
              <a:ext cx="555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>
              <a:off x="5014" y="11746"/>
              <a:ext cx="39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042" name="AutoShape 18"/>
            <p:cNvCxnSpPr>
              <a:cxnSpLocks noChangeShapeType="1"/>
            </p:cNvCxnSpPr>
            <p:nvPr/>
          </p:nvCxnSpPr>
          <p:spPr bwMode="auto">
            <a:xfrm>
              <a:off x="5790" y="5367"/>
              <a:ext cx="0" cy="3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3" name="AutoShape 19"/>
            <p:cNvCxnSpPr>
              <a:cxnSpLocks noChangeShapeType="1"/>
            </p:cNvCxnSpPr>
            <p:nvPr/>
          </p:nvCxnSpPr>
          <p:spPr bwMode="auto">
            <a:xfrm>
              <a:off x="7620" y="11730"/>
              <a:ext cx="0" cy="47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4" name="AutoShape 20"/>
            <p:cNvCxnSpPr>
              <a:cxnSpLocks noChangeShapeType="1"/>
            </p:cNvCxnSpPr>
            <p:nvPr/>
          </p:nvCxnSpPr>
          <p:spPr bwMode="auto">
            <a:xfrm>
              <a:off x="3492" y="11976"/>
              <a:ext cx="1" cy="2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1045" name="AutoShape 21"/>
          <p:cNvCxnSpPr>
            <a:cxnSpLocks noChangeShapeType="1"/>
          </p:cNvCxnSpPr>
          <p:nvPr/>
        </p:nvCxnSpPr>
        <p:spPr bwMode="auto">
          <a:xfrm>
            <a:off x="2668364" y="5026943"/>
            <a:ext cx="1588" cy="142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46" name="AutoShape 22"/>
          <p:cNvCxnSpPr>
            <a:cxnSpLocks noChangeShapeType="1"/>
          </p:cNvCxnSpPr>
          <p:nvPr/>
        </p:nvCxnSpPr>
        <p:spPr bwMode="auto">
          <a:xfrm>
            <a:off x="5290914" y="3896643"/>
            <a:ext cx="0" cy="142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47" name="AutoShape 23"/>
          <p:cNvCxnSpPr>
            <a:cxnSpLocks noChangeShapeType="1"/>
          </p:cNvCxnSpPr>
          <p:nvPr/>
        </p:nvCxnSpPr>
        <p:spPr bwMode="auto">
          <a:xfrm>
            <a:off x="2669952" y="3896643"/>
            <a:ext cx="1587" cy="142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187624" y="764704"/>
            <a:ext cx="5600700" cy="5572125"/>
            <a:chOff x="1410" y="5835"/>
            <a:chExt cx="8820" cy="8776"/>
          </a:xfrm>
        </p:grpSpPr>
        <p:sp>
          <p:nvSpPr>
            <p:cNvPr id="1049" name="AutoShape 25"/>
            <p:cNvSpPr>
              <a:spLocks noChangeArrowheads="1"/>
            </p:cNvSpPr>
            <p:nvPr/>
          </p:nvSpPr>
          <p:spPr bwMode="auto">
            <a:xfrm>
              <a:off x="1425" y="5835"/>
              <a:ext cx="8715" cy="149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1000"/>
                </a:spcAft>
              </a:pPr>
              <a:r>
                <a:rPr lang="sv-SE" sz="1100" smtClean="0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Utpekad funktion i regional och/eller nationell systemanalys, alternativt i regionalt kollektivtrafikförsörjningsprogram eller översiktsplan</a:t>
              </a:r>
              <a:r>
                <a:rPr lang="sv-SE" sz="1100" smtClean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.</a:t>
              </a:r>
              <a:br>
                <a:rPr lang="sv-SE" sz="1100" smtClean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</a:br>
              <a:r>
                <a:rPr lang="sv-SE" sz="1100" smtClean="0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Här kan även anges avgränsning av lämplig geografisk omfattning av behövliga åtgärdsvalsstudier.</a:t>
              </a:r>
              <a:endParaRPr lang="sv-SE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AutoShape 26"/>
            <p:cNvSpPr>
              <a:spLocks noChangeArrowheads="1"/>
            </p:cNvSpPr>
            <p:nvPr/>
          </p:nvSpPr>
          <p:spPr bwMode="auto">
            <a:xfrm>
              <a:off x="1425" y="7637"/>
              <a:ext cx="8715" cy="83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1000"/>
                </a:spcAft>
              </a:pPr>
              <a:r>
                <a:rPr lang="sv-SE" sz="1100" smtClean="0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Åtgärdsvalsstudie</a:t>
              </a:r>
              <a:br>
                <a:rPr lang="sv-SE" sz="1100" smtClean="0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</a:br>
              <a:r>
                <a:rPr lang="sv-SE" sz="1100" smtClean="0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Ev. förenklad tillämpning</a:t>
              </a:r>
              <a:endParaRPr lang="sv-SE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AutoShape 27"/>
            <p:cNvSpPr>
              <a:spLocks noChangeArrowheads="1"/>
            </p:cNvSpPr>
            <p:nvPr/>
          </p:nvSpPr>
          <p:spPr bwMode="auto">
            <a:xfrm>
              <a:off x="1455" y="9135"/>
              <a:ext cx="8715" cy="85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1000"/>
                </a:spcAft>
              </a:pPr>
              <a:r>
                <a:rPr lang="sv-SE" sz="1100" smtClean="0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Åtgärdsbank (databas) med förslag till åtgärder/projekt. </a:t>
              </a:r>
              <a:r>
                <a:rPr lang="sv-SE" sz="1100" smtClean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/>
              </a:r>
              <a:br>
                <a:rPr lang="sv-SE" sz="1100" smtClean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</a:br>
              <a:r>
                <a:rPr lang="sv-SE" sz="1100" smtClean="0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Underlag som fylls på med resultat från åtgärdsvalsstudier</a:t>
              </a:r>
              <a:endParaRPr lang="sv-SE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AutoShape 28"/>
            <p:cNvSpPr>
              <a:spLocks noChangeArrowheads="1"/>
            </p:cNvSpPr>
            <p:nvPr/>
          </p:nvSpPr>
          <p:spPr bwMode="auto">
            <a:xfrm>
              <a:off x="1965" y="10270"/>
              <a:ext cx="7845" cy="100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sv-SE" sz="1100" dirty="0" smtClean="0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Rullande åtgärdsplan</a:t>
              </a:r>
              <a:r>
                <a:rPr lang="sv-SE" sz="1100" dirty="0" smtClean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	</a:t>
              </a:r>
              <a:r>
                <a:rPr lang="sv-SE" sz="1100" dirty="0" smtClean="0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Program</a:t>
              </a:r>
              <a:r>
                <a:rPr lang="sv-SE" sz="1100" dirty="0" smtClean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		</a:t>
              </a:r>
              <a:r>
                <a:rPr lang="sv-SE" sz="1100" dirty="0" smtClean="0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Verksamhetsplan</a:t>
              </a:r>
            </a:p>
            <a:p>
              <a:pPr>
                <a:spcAft>
                  <a:spcPts val="1000"/>
                </a:spcAft>
              </a:pPr>
              <a:r>
                <a:rPr lang="sv-SE" sz="1100" dirty="0" smtClean="0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Lång</a:t>
              </a:r>
              <a:r>
                <a:rPr lang="sv-SE" sz="1100" dirty="0" smtClean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		M</a:t>
              </a:r>
              <a:r>
                <a:rPr lang="sv-SE" sz="1100" dirty="0" smtClean="0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edel</a:t>
              </a:r>
              <a:r>
                <a:rPr lang="sv-SE" sz="1100" dirty="0" smtClean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		K</a:t>
              </a:r>
              <a:r>
                <a:rPr lang="sv-SE" sz="1100" dirty="0" smtClean="0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ort sikt</a:t>
              </a:r>
              <a:endParaRPr lang="sv-S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AutoShape 29"/>
            <p:cNvSpPr>
              <a:spLocks noChangeArrowheads="1"/>
            </p:cNvSpPr>
            <p:nvPr/>
          </p:nvSpPr>
          <p:spPr bwMode="auto">
            <a:xfrm>
              <a:off x="5685" y="11685"/>
              <a:ext cx="4200" cy="100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1000"/>
                </a:spcAft>
              </a:pPr>
              <a:r>
                <a:rPr lang="sv-SE" sz="1100" smtClean="0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Detaljerad planering av </a:t>
              </a:r>
              <a:r>
                <a:rPr lang="sv-SE" sz="1100" smtClean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/>
              </a:r>
              <a:br>
                <a:rPr lang="sv-SE" sz="1100" smtClean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</a:br>
              <a:r>
                <a:rPr lang="sv-SE" sz="1100" smtClean="0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”icke-fysiska” åtgärder</a:t>
              </a:r>
              <a:endParaRPr lang="sv-SE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AutoShape 30"/>
            <p:cNvSpPr>
              <a:spLocks noChangeArrowheads="1"/>
            </p:cNvSpPr>
            <p:nvPr/>
          </p:nvSpPr>
          <p:spPr bwMode="auto">
            <a:xfrm>
              <a:off x="1410" y="8494"/>
              <a:ext cx="8820" cy="608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10800" rIns="91440" bIns="1080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1000"/>
                </a:spcAft>
              </a:pPr>
              <a:r>
                <a:rPr lang="sv-SE" sz="1100" dirty="0" smtClean="0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Beslut om fortsatt hantering</a:t>
              </a:r>
              <a:endParaRPr lang="sv-S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AutoShape 31"/>
            <p:cNvSpPr>
              <a:spLocks noChangeArrowheads="1"/>
            </p:cNvSpPr>
            <p:nvPr/>
          </p:nvSpPr>
          <p:spPr bwMode="auto">
            <a:xfrm>
              <a:off x="5730" y="13149"/>
              <a:ext cx="4200" cy="56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1000"/>
                </a:spcAft>
              </a:pPr>
              <a:r>
                <a:rPr lang="sv-SE" sz="1100" smtClean="0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Genomförande</a:t>
              </a:r>
              <a:endParaRPr lang="sv-SE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6" name="AutoShape 32"/>
            <p:cNvSpPr>
              <a:spLocks noChangeArrowheads="1"/>
            </p:cNvSpPr>
            <p:nvPr/>
          </p:nvSpPr>
          <p:spPr bwMode="auto">
            <a:xfrm>
              <a:off x="1635" y="13424"/>
              <a:ext cx="3705" cy="50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1000"/>
                </a:spcAft>
              </a:pPr>
              <a:r>
                <a:rPr lang="sv-SE" sz="1100" smtClean="0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Genomförande</a:t>
              </a:r>
              <a:endParaRPr lang="sv-SE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AutoShape 33"/>
            <p:cNvSpPr>
              <a:spLocks noChangeArrowheads="1"/>
            </p:cNvSpPr>
            <p:nvPr/>
          </p:nvSpPr>
          <p:spPr bwMode="auto">
            <a:xfrm>
              <a:off x="1515" y="14161"/>
              <a:ext cx="8715" cy="45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1000"/>
                </a:spcAft>
              </a:pPr>
              <a:r>
                <a:rPr lang="sv-SE" sz="1100" smtClean="0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Uppföljning</a:t>
              </a:r>
              <a:endParaRPr lang="sv-SE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AutoShape 34"/>
            <p:cNvSpPr>
              <a:spLocks noChangeArrowheads="1"/>
            </p:cNvSpPr>
            <p:nvPr/>
          </p:nvSpPr>
          <p:spPr bwMode="auto">
            <a:xfrm>
              <a:off x="1635" y="11643"/>
              <a:ext cx="3495" cy="150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1000"/>
                </a:spcAft>
              </a:pPr>
              <a:r>
                <a:rPr lang="sv-SE" sz="1100" dirty="0" smtClean="0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Planering o projektering av fysiska åtgärder inkl särskilda processer </a:t>
              </a:r>
              <a:r>
                <a:rPr lang="sv-SE" sz="1100" dirty="0" err="1" smtClean="0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enl</a:t>
              </a:r>
              <a:r>
                <a:rPr lang="sv-SE" sz="1100" dirty="0" smtClean="0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 väglagen och lagen om byggande av järnväg</a:t>
              </a:r>
              <a:endParaRPr lang="sv-S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059" name="AutoShape 35"/>
          <p:cNvCxnSpPr>
            <a:cxnSpLocks noChangeShapeType="1"/>
          </p:cNvCxnSpPr>
          <p:nvPr/>
        </p:nvCxnSpPr>
        <p:spPr bwMode="auto">
          <a:xfrm>
            <a:off x="5220072" y="3356992"/>
            <a:ext cx="0" cy="142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60" name="AutoShape 36"/>
          <p:cNvCxnSpPr>
            <a:cxnSpLocks noChangeShapeType="1"/>
          </p:cNvCxnSpPr>
          <p:nvPr/>
        </p:nvCxnSpPr>
        <p:spPr bwMode="auto">
          <a:xfrm>
            <a:off x="2627784" y="3356992"/>
            <a:ext cx="1587" cy="142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6" name="textruta 25"/>
          <p:cNvSpPr txBox="1"/>
          <p:nvPr/>
        </p:nvSpPr>
        <p:spPr>
          <a:xfrm>
            <a:off x="611560" y="260648"/>
            <a:ext cx="5099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smtClean="0"/>
              <a:t>ÅTGÄRDSVALSSTUDIE – var i processen </a:t>
            </a:r>
            <a:endParaRPr lang="sv-SE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4375" y="1466850"/>
            <a:ext cx="7632700" cy="424815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buFont typeface="Arial" charset="0"/>
              <a:buNone/>
              <a:defRPr/>
            </a:pPr>
            <a:r>
              <a:rPr lang="sv-SE" dirty="0" smtClean="0"/>
              <a:t>Vi har:</a:t>
            </a:r>
          </a:p>
          <a:p>
            <a:pPr>
              <a:lnSpc>
                <a:spcPct val="120000"/>
              </a:lnSpc>
              <a:defRPr/>
            </a:pPr>
            <a:r>
              <a:rPr lang="sv-SE" dirty="0" smtClean="0"/>
              <a:t>etablerat en arbetsgrupp med representanter för deltagande organisationer</a:t>
            </a:r>
          </a:p>
          <a:p>
            <a:pPr>
              <a:lnSpc>
                <a:spcPct val="120000"/>
              </a:lnSpc>
              <a:defRPr/>
            </a:pPr>
            <a:r>
              <a:rPr lang="sv-SE" dirty="0" smtClean="0"/>
              <a:t>samlat underlagsmaterial kring tidigare studier (nulägesbild)</a:t>
            </a:r>
          </a:p>
          <a:p>
            <a:pPr>
              <a:lnSpc>
                <a:spcPct val="120000"/>
              </a:lnSpc>
              <a:defRPr/>
            </a:pPr>
            <a:r>
              <a:rPr lang="sv-SE" dirty="0" smtClean="0"/>
              <a:t>formulerat en problembild</a:t>
            </a:r>
          </a:p>
          <a:p>
            <a:pPr>
              <a:lnSpc>
                <a:spcPct val="120000"/>
              </a:lnSpc>
              <a:defRPr/>
            </a:pPr>
            <a:r>
              <a:rPr lang="sv-SE" dirty="0" smtClean="0"/>
              <a:t>jobbat med gemensam vision och mål</a:t>
            </a:r>
          </a:p>
          <a:p>
            <a:pPr>
              <a:lnSpc>
                <a:spcPct val="120000"/>
              </a:lnSpc>
              <a:defRPr/>
            </a:pPr>
            <a:r>
              <a:rPr lang="sv-SE" dirty="0" smtClean="0"/>
              <a:t>identifierat åtgärder enligt fyrstegsprincipens alla steg</a:t>
            </a:r>
          </a:p>
          <a:p>
            <a:pPr>
              <a:lnSpc>
                <a:spcPct val="120000"/>
              </a:lnSpc>
              <a:buFont typeface="Arial" charset="0"/>
              <a:buNone/>
              <a:defRPr/>
            </a:pPr>
            <a:r>
              <a:rPr lang="sv-SE" dirty="0" smtClean="0"/>
              <a:t>Vi kommer att:</a:t>
            </a:r>
          </a:p>
          <a:p>
            <a:pPr>
              <a:lnSpc>
                <a:spcPct val="120000"/>
              </a:lnSpc>
              <a:defRPr/>
            </a:pPr>
            <a:r>
              <a:rPr lang="sv-SE" dirty="0" smtClean="0"/>
              <a:t>värdera effekterna av framtagna åtgärder</a:t>
            </a:r>
          </a:p>
          <a:p>
            <a:pPr>
              <a:lnSpc>
                <a:spcPct val="120000"/>
              </a:lnSpc>
              <a:defRPr/>
            </a:pPr>
            <a:r>
              <a:rPr lang="sv-SE" dirty="0" smtClean="0"/>
              <a:t>göra en prioritering av åtgärder</a:t>
            </a:r>
          </a:p>
          <a:p>
            <a:pPr>
              <a:lnSpc>
                <a:spcPct val="120000"/>
              </a:lnSpc>
              <a:defRPr/>
            </a:pPr>
            <a:r>
              <a:rPr lang="sv-SE" dirty="0" smtClean="0"/>
              <a:t>konsekvensbeskriva åtgärder</a:t>
            </a:r>
          </a:p>
          <a:p>
            <a:pPr>
              <a:lnSpc>
                <a:spcPct val="120000"/>
              </a:lnSpc>
              <a:defRPr/>
            </a:pPr>
            <a:r>
              <a:rPr lang="sv-SE" dirty="0" smtClean="0"/>
              <a:t>dokumentera i en rapport i januari 2013</a:t>
            </a:r>
          </a:p>
        </p:txBody>
      </p:sp>
      <p:sp>
        <p:nvSpPr>
          <p:cNvPr id="5123" name="Rubrik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72400" cy="1036638"/>
          </a:xfrm>
        </p:spPr>
        <p:txBody>
          <a:bodyPr/>
          <a:lstStyle/>
          <a:p>
            <a:r>
              <a:rPr lang="sv-SE" dirty="0" smtClean="0">
                <a:latin typeface="Arial" charset="0"/>
                <a:cs typeface="Arial" charset="0"/>
              </a:rPr>
              <a:t>Status </a:t>
            </a:r>
            <a:r>
              <a:rPr lang="sv-SE" dirty="0" smtClean="0">
                <a:latin typeface="Arial" charset="0"/>
                <a:cs typeface="Arial" charset="0"/>
              </a:rPr>
              <a:t>för projektet</a:t>
            </a:r>
          </a:p>
        </p:txBody>
      </p:sp>
      <p:sp>
        <p:nvSpPr>
          <p:cNvPr id="4" name="Höger 3"/>
          <p:cNvSpPr/>
          <p:nvPr/>
        </p:nvSpPr>
        <p:spPr>
          <a:xfrm>
            <a:off x="5148064" y="4437112"/>
            <a:ext cx="3672408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/>
          <p:cNvSpPr txBox="1"/>
          <p:nvPr/>
        </p:nvSpPr>
        <p:spPr>
          <a:xfrm>
            <a:off x="4788024" y="5085184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Start</a:t>
            </a:r>
          </a:p>
          <a:p>
            <a:r>
              <a:rPr lang="sv-SE" sz="1200" dirty="0" smtClean="0"/>
              <a:t>Aug 2012</a:t>
            </a:r>
            <a:endParaRPr lang="sv-SE" sz="1200" dirty="0"/>
          </a:p>
        </p:txBody>
      </p:sp>
      <p:sp>
        <p:nvSpPr>
          <p:cNvPr id="6" name="textruta 5"/>
          <p:cNvSpPr txBox="1"/>
          <p:nvPr/>
        </p:nvSpPr>
        <p:spPr>
          <a:xfrm>
            <a:off x="7956376" y="5085184"/>
            <a:ext cx="81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Slut</a:t>
            </a:r>
          </a:p>
          <a:p>
            <a:r>
              <a:rPr lang="sv-SE" sz="1200" dirty="0" smtClean="0"/>
              <a:t>Jan 2013</a:t>
            </a:r>
            <a:endParaRPr lang="sv-SE" sz="1200" dirty="0"/>
          </a:p>
        </p:txBody>
      </p:sp>
      <p:sp>
        <p:nvSpPr>
          <p:cNvPr id="9" name="textruta 8"/>
          <p:cNvSpPr txBox="1"/>
          <p:nvPr/>
        </p:nvSpPr>
        <p:spPr>
          <a:xfrm>
            <a:off x="5436096" y="4221088"/>
            <a:ext cx="1223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Mål och nuläge</a:t>
            </a:r>
          </a:p>
          <a:p>
            <a:r>
              <a:rPr lang="sv-SE" sz="1200" dirty="0" smtClean="0"/>
              <a:t>Sep - Okt</a:t>
            </a:r>
            <a:endParaRPr lang="sv-SE" sz="1200" dirty="0"/>
          </a:p>
        </p:txBody>
      </p:sp>
      <p:sp>
        <p:nvSpPr>
          <p:cNvPr id="10" name="textruta 9"/>
          <p:cNvSpPr txBox="1"/>
          <p:nvPr/>
        </p:nvSpPr>
        <p:spPr>
          <a:xfrm>
            <a:off x="6372200" y="5085184"/>
            <a:ext cx="985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Åtgärder </a:t>
            </a:r>
            <a:br>
              <a:rPr lang="sv-SE" sz="1200" dirty="0" smtClean="0"/>
            </a:br>
            <a:r>
              <a:rPr lang="sv-SE" sz="1200" dirty="0" smtClean="0"/>
              <a:t>och effekter</a:t>
            </a:r>
          </a:p>
          <a:p>
            <a:r>
              <a:rPr lang="sv-SE" sz="1200" dirty="0" smtClean="0"/>
              <a:t>Okt - Nov</a:t>
            </a:r>
            <a:endParaRPr lang="sv-SE" sz="1200" dirty="0"/>
          </a:p>
        </p:txBody>
      </p:sp>
      <p:sp>
        <p:nvSpPr>
          <p:cNvPr id="11" name="textruta 10"/>
          <p:cNvSpPr txBox="1"/>
          <p:nvPr/>
        </p:nvSpPr>
        <p:spPr>
          <a:xfrm>
            <a:off x="7092280" y="4221088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Redovisning</a:t>
            </a:r>
          </a:p>
          <a:p>
            <a:r>
              <a:rPr lang="sv-SE" sz="1200" dirty="0" smtClean="0"/>
              <a:t>Nov - Dec</a:t>
            </a:r>
            <a:endParaRPr lang="sv-SE" sz="1200" dirty="0"/>
          </a:p>
        </p:txBody>
      </p:sp>
      <p:cxnSp>
        <p:nvCxnSpPr>
          <p:cNvPr id="17" name="Rak 16"/>
          <p:cNvCxnSpPr/>
          <p:nvPr/>
        </p:nvCxnSpPr>
        <p:spPr>
          <a:xfrm flipH="1" flipV="1">
            <a:off x="7308304" y="4509120"/>
            <a:ext cx="724" cy="705271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objekt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597" y="907349"/>
            <a:ext cx="3805679" cy="245789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82476" y="0"/>
            <a:ext cx="8229600" cy="1143000"/>
          </a:xfrm>
        </p:spPr>
        <p:txBody>
          <a:bodyPr/>
          <a:lstStyle/>
          <a:p>
            <a:r>
              <a:rPr lang="sv-SE" dirty="0" smtClean="0"/>
              <a:t>Problembild - förutsättningar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395536" y="844966"/>
            <a:ext cx="8136904" cy="51845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/>
          </a:p>
        </p:txBody>
      </p:sp>
      <p:cxnSp>
        <p:nvCxnSpPr>
          <p:cNvPr id="9" name="Rak pil 8"/>
          <p:cNvCxnSpPr/>
          <p:nvPr/>
        </p:nvCxnSpPr>
        <p:spPr>
          <a:xfrm flipV="1">
            <a:off x="1702263" y="2357134"/>
            <a:ext cx="205441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>
            <a:off x="1577901" y="2285126"/>
            <a:ext cx="288032" cy="72008"/>
          </a:xfrm>
          <a:prstGeom prst="straightConnector1">
            <a:avLst/>
          </a:prstGeom>
          <a:ln w="44450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pil 10"/>
          <p:cNvCxnSpPr/>
          <p:nvPr/>
        </p:nvCxnSpPr>
        <p:spPr>
          <a:xfrm flipV="1">
            <a:off x="1619672" y="1543412"/>
            <a:ext cx="288032" cy="216024"/>
          </a:xfrm>
          <a:prstGeom prst="straightConnector1">
            <a:avLst/>
          </a:prstGeom>
          <a:ln w="44450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ihandsfigur 14"/>
          <p:cNvSpPr/>
          <p:nvPr/>
        </p:nvSpPr>
        <p:spPr>
          <a:xfrm>
            <a:off x="1547664" y="1277014"/>
            <a:ext cx="1104957" cy="670036"/>
          </a:xfrm>
          <a:custGeom>
            <a:avLst/>
            <a:gdLst>
              <a:gd name="connsiteX0" fmla="*/ 8033 w 1104957"/>
              <a:gd name="connsiteY0" fmla="*/ 66679 h 670036"/>
              <a:gd name="connsiteX1" fmla="*/ 93758 w 1104957"/>
              <a:gd name="connsiteY1" fmla="*/ 4 h 670036"/>
              <a:gd name="connsiteX2" fmla="*/ 417608 w 1104957"/>
              <a:gd name="connsiteY2" fmla="*/ 69854 h 670036"/>
              <a:gd name="connsiteX3" fmla="*/ 649383 w 1104957"/>
              <a:gd name="connsiteY3" fmla="*/ 69854 h 670036"/>
              <a:gd name="connsiteX4" fmla="*/ 773208 w 1104957"/>
              <a:gd name="connsiteY4" fmla="*/ 136529 h 670036"/>
              <a:gd name="connsiteX5" fmla="*/ 1062133 w 1104957"/>
              <a:gd name="connsiteY5" fmla="*/ 165104 h 670036"/>
              <a:gd name="connsiteX6" fmla="*/ 1093883 w 1104957"/>
              <a:gd name="connsiteY6" fmla="*/ 307979 h 670036"/>
              <a:gd name="connsiteX7" fmla="*/ 966883 w 1104957"/>
              <a:gd name="connsiteY7" fmla="*/ 342904 h 670036"/>
              <a:gd name="connsiteX8" fmla="*/ 884333 w 1104957"/>
              <a:gd name="connsiteY8" fmla="*/ 571504 h 670036"/>
              <a:gd name="connsiteX9" fmla="*/ 665258 w 1104957"/>
              <a:gd name="connsiteY9" fmla="*/ 669929 h 670036"/>
              <a:gd name="connsiteX10" fmla="*/ 309658 w 1104957"/>
              <a:gd name="connsiteY10" fmla="*/ 555629 h 670036"/>
              <a:gd name="connsiteX11" fmla="*/ 150908 w 1104957"/>
              <a:gd name="connsiteY11" fmla="*/ 304804 h 670036"/>
              <a:gd name="connsiteX12" fmla="*/ 77883 w 1104957"/>
              <a:gd name="connsiteY12" fmla="*/ 174629 h 670036"/>
              <a:gd name="connsiteX13" fmla="*/ 11208 w 1104957"/>
              <a:gd name="connsiteY13" fmla="*/ 123829 h 670036"/>
              <a:gd name="connsiteX14" fmla="*/ 8033 w 1104957"/>
              <a:gd name="connsiteY14" fmla="*/ 66679 h 67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4957" h="670036">
                <a:moveTo>
                  <a:pt x="8033" y="66679"/>
                </a:moveTo>
                <a:cubicBezTo>
                  <a:pt x="21791" y="46041"/>
                  <a:pt x="25496" y="-525"/>
                  <a:pt x="93758" y="4"/>
                </a:cubicBezTo>
                <a:cubicBezTo>
                  <a:pt x="162020" y="533"/>
                  <a:pt x="325004" y="58212"/>
                  <a:pt x="417608" y="69854"/>
                </a:cubicBezTo>
                <a:cubicBezTo>
                  <a:pt x="510212" y="81496"/>
                  <a:pt x="590116" y="58741"/>
                  <a:pt x="649383" y="69854"/>
                </a:cubicBezTo>
                <a:cubicBezTo>
                  <a:pt x="708650" y="80967"/>
                  <a:pt x="704416" y="120654"/>
                  <a:pt x="773208" y="136529"/>
                </a:cubicBezTo>
                <a:cubicBezTo>
                  <a:pt x="842000" y="152404"/>
                  <a:pt x="1008687" y="136529"/>
                  <a:pt x="1062133" y="165104"/>
                </a:cubicBezTo>
                <a:cubicBezTo>
                  <a:pt x="1115579" y="193679"/>
                  <a:pt x="1109758" y="278346"/>
                  <a:pt x="1093883" y="307979"/>
                </a:cubicBezTo>
                <a:cubicBezTo>
                  <a:pt x="1078008" y="337612"/>
                  <a:pt x="1001808" y="298983"/>
                  <a:pt x="966883" y="342904"/>
                </a:cubicBezTo>
                <a:cubicBezTo>
                  <a:pt x="931958" y="386825"/>
                  <a:pt x="934604" y="517000"/>
                  <a:pt x="884333" y="571504"/>
                </a:cubicBezTo>
                <a:cubicBezTo>
                  <a:pt x="834062" y="626008"/>
                  <a:pt x="761037" y="672575"/>
                  <a:pt x="665258" y="669929"/>
                </a:cubicBezTo>
                <a:cubicBezTo>
                  <a:pt x="569479" y="667283"/>
                  <a:pt x="395383" y="616483"/>
                  <a:pt x="309658" y="555629"/>
                </a:cubicBezTo>
                <a:cubicBezTo>
                  <a:pt x="223933" y="494775"/>
                  <a:pt x="189537" y="368304"/>
                  <a:pt x="150908" y="304804"/>
                </a:cubicBezTo>
                <a:cubicBezTo>
                  <a:pt x="112279" y="241304"/>
                  <a:pt x="101166" y="204791"/>
                  <a:pt x="77883" y="174629"/>
                </a:cubicBezTo>
                <a:cubicBezTo>
                  <a:pt x="54600" y="144467"/>
                  <a:pt x="22320" y="144466"/>
                  <a:pt x="11208" y="123829"/>
                </a:cubicBezTo>
                <a:cubicBezTo>
                  <a:pt x="96" y="103192"/>
                  <a:pt x="-5725" y="87317"/>
                  <a:pt x="8033" y="66679"/>
                </a:cubicBezTo>
                <a:close/>
              </a:path>
            </a:pathLst>
          </a:custGeom>
          <a:solidFill>
            <a:srgbClr val="C00000">
              <a:alpha val="40000"/>
            </a:srgb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Frihandsfigur 19"/>
          <p:cNvSpPr/>
          <p:nvPr/>
        </p:nvSpPr>
        <p:spPr>
          <a:xfrm>
            <a:off x="1763688" y="1503618"/>
            <a:ext cx="2304256" cy="1061286"/>
          </a:xfrm>
          <a:custGeom>
            <a:avLst/>
            <a:gdLst>
              <a:gd name="connsiteX0" fmla="*/ 11659 w 2424158"/>
              <a:gd name="connsiteY0" fmla="*/ 806717 h 1035399"/>
              <a:gd name="connsiteX1" fmla="*/ 91034 w 2424158"/>
              <a:gd name="connsiteY1" fmla="*/ 698767 h 1035399"/>
              <a:gd name="connsiteX2" fmla="*/ 373609 w 2424158"/>
              <a:gd name="connsiteY2" fmla="*/ 660667 h 1035399"/>
              <a:gd name="connsiteX3" fmla="*/ 884784 w 2424158"/>
              <a:gd name="connsiteY3" fmla="*/ 292367 h 1035399"/>
              <a:gd name="connsiteX4" fmla="*/ 1310234 w 2424158"/>
              <a:gd name="connsiteY4" fmla="*/ 16142 h 1035399"/>
              <a:gd name="connsiteX5" fmla="*/ 2081759 w 2424158"/>
              <a:gd name="connsiteY5" fmla="*/ 76467 h 1035399"/>
              <a:gd name="connsiteX6" fmla="*/ 2421484 w 2424158"/>
              <a:gd name="connsiteY6" fmla="*/ 438417 h 1035399"/>
              <a:gd name="connsiteX7" fmla="*/ 2202409 w 2424158"/>
              <a:gd name="connsiteY7" fmla="*/ 943242 h 1035399"/>
              <a:gd name="connsiteX8" fmla="*/ 1557884 w 2424158"/>
              <a:gd name="connsiteY8" fmla="*/ 892442 h 1035399"/>
              <a:gd name="connsiteX9" fmla="*/ 1240384 w 2424158"/>
              <a:gd name="connsiteY9" fmla="*/ 1035317 h 1035399"/>
              <a:gd name="connsiteX10" fmla="*/ 310109 w 2424158"/>
              <a:gd name="connsiteY10" fmla="*/ 911492 h 1035399"/>
              <a:gd name="connsiteX11" fmla="*/ 11659 w 2424158"/>
              <a:gd name="connsiteY11" fmla="*/ 806717 h 103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24158" h="1035399">
                <a:moveTo>
                  <a:pt x="11659" y="806717"/>
                </a:moveTo>
                <a:cubicBezTo>
                  <a:pt x="-24854" y="771263"/>
                  <a:pt x="30709" y="723109"/>
                  <a:pt x="91034" y="698767"/>
                </a:cubicBezTo>
                <a:cubicBezTo>
                  <a:pt x="151359" y="674425"/>
                  <a:pt x="241317" y="728400"/>
                  <a:pt x="373609" y="660667"/>
                </a:cubicBezTo>
                <a:cubicBezTo>
                  <a:pt x="505901" y="592934"/>
                  <a:pt x="728680" y="399788"/>
                  <a:pt x="884784" y="292367"/>
                </a:cubicBezTo>
                <a:cubicBezTo>
                  <a:pt x="1040888" y="184946"/>
                  <a:pt x="1110738" y="52125"/>
                  <a:pt x="1310234" y="16142"/>
                </a:cubicBezTo>
                <a:cubicBezTo>
                  <a:pt x="1509730" y="-19841"/>
                  <a:pt x="1896551" y="6088"/>
                  <a:pt x="2081759" y="76467"/>
                </a:cubicBezTo>
                <a:cubicBezTo>
                  <a:pt x="2266967" y="146846"/>
                  <a:pt x="2401376" y="293954"/>
                  <a:pt x="2421484" y="438417"/>
                </a:cubicBezTo>
                <a:cubicBezTo>
                  <a:pt x="2441592" y="582879"/>
                  <a:pt x="2346342" y="867571"/>
                  <a:pt x="2202409" y="943242"/>
                </a:cubicBezTo>
                <a:cubicBezTo>
                  <a:pt x="2058476" y="1018913"/>
                  <a:pt x="1718222" y="877096"/>
                  <a:pt x="1557884" y="892442"/>
                </a:cubicBezTo>
                <a:cubicBezTo>
                  <a:pt x="1397547" y="907788"/>
                  <a:pt x="1448346" y="1032142"/>
                  <a:pt x="1240384" y="1035317"/>
                </a:cubicBezTo>
                <a:cubicBezTo>
                  <a:pt x="1032422" y="1038492"/>
                  <a:pt x="515426" y="949592"/>
                  <a:pt x="310109" y="911492"/>
                </a:cubicBezTo>
                <a:cubicBezTo>
                  <a:pt x="104792" y="873392"/>
                  <a:pt x="48172" y="842171"/>
                  <a:pt x="11659" y="806717"/>
                </a:cubicBezTo>
                <a:close/>
              </a:path>
            </a:pathLst>
          </a:custGeom>
          <a:solidFill>
            <a:srgbClr val="C00000">
              <a:alpha val="40000"/>
            </a:srgb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16" name="Diagram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97740370"/>
              </p:ext>
            </p:extLst>
          </p:nvPr>
        </p:nvGraphicFramePr>
        <p:xfrm>
          <a:off x="506810" y="3502676"/>
          <a:ext cx="3777158" cy="227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ruta 2"/>
          <p:cNvSpPr txBox="1"/>
          <p:nvPr/>
        </p:nvSpPr>
        <p:spPr>
          <a:xfrm>
            <a:off x="467544" y="5775626"/>
            <a:ext cx="16369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 smtClean="0"/>
              <a:t>Källa SCB, siffror från 2011</a:t>
            </a:r>
            <a:endParaRPr lang="sv-SE" sz="1050" dirty="0"/>
          </a:p>
        </p:txBody>
      </p:sp>
      <p:pic>
        <p:nvPicPr>
          <p:cNvPr id="14" name="Bildobjekt 13" descr="O:\112403\Dokument\GIS\Exporterade kartor\2012-10-02\Folkmängd Stockhol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97" r="25554"/>
          <a:stretch/>
        </p:blipFill>
        <p:spPr bwMode="auto">
          <a:xfrm>
            <a:off x="5508104" y="908720"/>
            <a:ext cx="2538144" cy="26492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17" name="Diagram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84786272"/>
              </p:ext>
            </p:extLst>
          </p:nvPr>
        </p:nvGraphicFramePr>
        <p:xfrm>
          <a:off x="5004048" y="3789040"/>
          <a:ext cx="2880320" cy="2365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ruta 17"/>
          <p:cNvSpPr txBox="1"/>
          <p:nvPr/>
        </p:nvSpPr>
        <p:spPr>
          <a:xfrm>
            <a:off x="7020272" y="3140968"/>
            <a:ext cx="1021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Befolkning</a:t>
            </a:r>
            <a:endParaRPr lang="sv-SE" sz="1400" dirty="0"/>
          </a:p>
        </p:txBody>
      </p:sp>
      <p:sp>
        <p:nvSpPr>
          <p:cNvPr id="19" name="Rektangel 18"/>
          <p:cNvSpPr/>
          <p:nvPr/>
        </p:nvSpPr>
        <p:spPr>
          <a:xfrm>
            <a:off x="899592" y="2924944"/>
            <a:ext cx="23423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 smtClean="0"/>
              <a:t>Geografiska förutsättningar</a:t>
            </a:r>
          </a:p>
        </p:txBody>
      </p:sp>
    </p:spTree>
    <p:extLst>
      <p:ext uri="{BB962C8B-B14F-4D97-AF65-F5344CB8AC3E}">
        <p14:creationId xmlns:p14="http://schemas.microsoft.com/office/powerpoint/2010/main" xmlns="" val="285320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ruta 21"/>
          <p:cNvSpPr txBox="1"/>
          <p:nvPr/>
        </p:nvSpPr>
        <p:spPr>
          <a:xfrm>
            <a:off x="5436096" y="3861048"/>
            <a:ext cx="3312368" cy="2053976"/>
          </a:xfrm>
          <a:prstGeom prst="rect">
            <a:avLst/>
          </a:prstGeom>
          <a:solidFill>
            <a:schemeClr val="bg1">
              <a:lumMod val="65000"/>
              <a:alpha val="10000"/>
            </a:schemeClr>
          </a:solidFill>
          <a:ln w="28575">
            <a:solidFill>
              <a:srgbClr val="92D050"/>
            </a:solidFill>
          </a:ln>
        </p:spPr>
        <p:txBody>
          <a:bodyPr wrap="square" rtlCol="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sv-SE" sz="1400" dirty="0" smtClean="0">
                <a:solidFill>
                  <a:srgbClr val="000000"/>
                </a:solidFill>
                <a:latin typeface="Gill Sans MT" pitchFamily="34" charset="0"/>
              </a:rPr>
              <a:t>Hänsynsmål</a:t>
            </a:r>
            <a:endParaRPr lang="sv-SE" sz="1400" dirty="0">
              <a:solidFill>
                <a:srgbClr val="000000"/>
              </a:solidFill>
              <a:latin typeface="Gill Sans MT" pitchFamily="34" charset="0"/>
            </a:endParaRPr>
          </a:p>
          <a:p>
            <a:pPr algn="ctr">
              <a:spcBef>
                <a:spcPct val="50000"/>
              </a:spcBef>
            </a:pPr>
            <a:endParaRPr lang="sv-SE" sz="1400" dirty="0" smtClean="0">
              <a:solidFill>
                <a:srgbClr val="000000"/>
              </a:solidFill>
              <a:latin typeface="Gill Sans MT" pitchFamily="34" charset="0"/>
            </a:endParaRPr>
          </a:p>
          <a:p>
            <a:pPr algn="ctr">
              <a:spcBef>
                <a:spcPct val="50000"/>
              </a:spcBef>
            </a:pPr>
            <a:endParaRPr lang="sv-SE" sz="1400" dirty="0">
              <a:solidFill>
                <a:srgbClr val="000000"/>
              </a:solidFill>
              <a:latin typeface="Gill Sans MT" pitchFamily="34" charset="0"/>
            </a:endParaRPr>
          </a:p>
          <a:p>
            <a:pPr algn="ctr">
              <a:spcBef>
                <a:spcPct val="50000"/>
              </a:spcBef>
            </a:pPr>
            <a:endParaRPr lang="sv-SE" sz="1400" dirty="0" smtClean="0">
              <a:solidFill>
                <a:srgbClr val="000000"/>
              </a:solidFill>
              <a:latin typeface="Gill Sans MT" pitchFamily="34" charset="0"/>
            </a:endParaRPr>
          </a:p>
          <a:p>
            <a:pPr algn="ctr">
              <a:spcBef>
                <a:spcPct val="50000"/>
              </a:spcBef>
            </a:pPr>
            <a:endParaRPr lang="sv-SE" sz="1400" dirty="0">
              <a:solidFill>
                <a:srgbClr val="000000"/>
              </a:solidFill>
              <a:latin typeface="Gill Sans MT" pitchFamily="34" charset="0"/>
            </a:endParaRPr>
          </a:p>
          <a:p>
            <a:pPr algn="ctr">
              <a:spcBef>
                <a:spcPct val="50000"/>
              </a:spcBef>
            </a:pPr>
            <a:endParaRPr lang="sv-SE" sz="1400" dirty="0" smtClean="0">
              <a:solidFill>
                <a:srgbClr val="000000"/>
              </a:solidFill>
              <a:latin typeface="Gill Sans MT" pitchFamily="34" charset="0"/>
            </a:endParaRPr>
          </a:p>
          <a:p>
            <a:pPr algn="ctr">
              <a:spcBef>
                <a:spcPct val="50000"/>
              </a:spcBef>
            </a:pPr>
            <a:endParaRPr lang="sv-SE" sz="1400" dirty="0">
              <a:solidFill>
                <a:srgbClr val="000000"/>
              </a:solidFill>
              <a:latin typeface="Gill Sans MT" pitchFamily="34" charset="0"/>
            </a:endParaRPr>
          </a:p>
          <a:p>
            <a:pPr algn="ctr">
              <a:spcBef>
                <a:spcPct val="50000"/>
              </a:spcBef>
            </a:pPr>
            <a:endParaRPr lang="sv-SE" sz="1400" dirty="0" smtClean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1" name="textruta 20"/>
          <p:cNvSpPr txBox="1"/>
          <p:nvPr/>
        </p:nvSpPr>
        <p:spPr>
          <a:xfrm>
            <a:off x="467544" y="3861047"/>
            <a:ext cx="4896544" cy="2053977"/>
          </a:xfrm>
          <a:prstGeom prst="rect">
            <a:avLst/>
          </a:prstGeom>
          <a:solidFill>
            <a:srgbClr val="CCFFFF">
              <a:alpha val="10000"/>
            </a:srgbClr>
          </a:solidFill>
          <a:ln w="28575">
            <a:solidFill>
              <a:srgbClr val="00B0F0"/>
            </a:solidFill>
          </a:ln>
        </p:spPr>
        <p:txBody>
          <a:bodyPr wrap="square" rtlCol="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sv-SE" sz="1400" dirty="0" smtClean="0">
                <a:solidFill>
                  <a:srgbClr val="000000"/>
                </a:solidFill>
                <a:latin typeface="Gill Sans MT" pitchFamily="34" charset="0"/>
              </a:rPr>
              <a:t>Funktionsmål</a:t>
            </a:r>
            <a:endParaRPr lang="sv-SE" sz="1400" dirty="0">
              <a:solidFill>
                <a:srgbClr val="000000"/>
              </a:solidFill>
              <a:latin typeface="Gill Sans MT" pitchFamily="34" charset="0"/>
            </a:endParaRPr>
          </a:p>
          <a:p>
            <a:pPr algn="ctr">
              <a:spcBef>
                <a:spcPct val="50000"/>
              </a:spcBef>
            </a:pPr>
            <a:endParaRPr lang="sv-SE" sz="1400" dirty="0" smtClean="0">
              <a:solidFill>
                <a:srgbClr val="000000"/>
              </a:solidFill>
              <a:latin typeface="Gill Sans MT" pitchFamily="34" charset="0"/>
            </a:endParaRPr>
          </a:p>
          <a:p>
            <a:pPr algn="ctr">
              <a:spcBef>
                <a:spcPct val="50000"/>
              </a:spcBef>
            </a:pPr>
            <a:endParaRPr lang="sv-SE" sz="1400" dirty="0">
              <a:solidFill>
                <a:srgbClr val="000000"/>
              </a:solidFill>
              <a:latin typeface="Gill Sans MT" pitchFamily="34" charset="0"/>
            </a:endParaRPr>
          </a:p>
          <a:p>
            <a:pPr algn="ctr">
              <a:spcBef>
                <a:spcPct val="50000"/>
              </a:spcBef>
            </a:pPr>
            <a:endParaRPr lang="sv-SE" sz="1400" dirty="0" smtClean="0">
              <a:solidFill>
                <a:srgbClr val="000000"/>
              </a:solidFill>
              <a:latin typeface="Gill Sans MT" pitchFamily="34" charset="0"/>
            </a:endParaRPr>
          </a:p>
          <a:p>
            <a:pPr algn="ctr">
              <a:spcBef>
                <a:spcPct val="50000"/>
              </a:spcBef>
            </a:pPr>
            <a:endParaRPr lang="sv-SE" sz="1400" dirty="0">
              <a:solidFill>
                <a:srgbClr val="000000"/>
              </a:solidFill>
              <a:latin typeface="Gill Sans MT" pitchFamily="34" charset="0"/>
            </a:endParaRPr>
          </a:p>
          <a:p>
            <a:pPr algn="ctr">
              <a:spcBef>
                <a:spcPct val="50000"/>
              </a:spcBef>
            </a:pPr>
            <a:endParaRPr lang="sv-SE" sz="1400" dirty="0" smtClean="0">
              <a:solidFill>
                <a:srgbClr val="000000"/>
              </a:solidFill>
              <a:latin typeface="Gill Sans MT" pitchFamily="34" charset="0"/>
            </a:endParaRPr>
          </a:p>
          <a:p>
            <a:pPr algn="ctr">
              <a:spcBef>
                <a:spcPct val="50000"/>
              </a:spcBef>
            </a:pPr>
            <a:endParaRPr lang="sv-SE" sz="1400" dirty="0">
              <a:solidFill>
                <a:srgbClr val="000000"/>
              </a:solidFill>
              <a:latin typeface="Gill Sans MT" pitchFamily="34" charset="0"/>
            </a:endParaRPr>
          </a:p>
          <a:p>
            <a:pPr algn="ctr">
              <a:spcBef>
                <a:spcPct val="50000"/>
              </a:spcBef>
            </a:pPr>
            <a:endParaRPr lang="sv-SE" sz="1400" dirty="0" smtClean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 idx="4294967295"/>
          </p:nvPr>
        </p:nvSpPr>
        <p:spPr>
          <a:xfrm>
            <a:off x="611560" y="620688"/>
            <a:ext cx="7524328" cy="792163"/>
          </a:xfrm>
        </p:spPr>
        <p:txBody>
          <a:bodyPr/>
          <a:lstStyle/>
          <a:p>
            <a:r>
              <a:rPr lang="sv-SE" dirty="0" smtClean="0"/>
              <a:t>Vision </a:t>
            </a:r>
            <a:r>
              <a:rPr lang="sv-SE" dirty="0" smtClean="0"/>
              <a:t>och mål</a:t>
            </a:r>
            <a:endParaRPr lang="sv-SE" dirty="0"/>
          </a:p>
        </p:txBody>
      </p:sp>
      <p:grpSp>
        <p:nvGrpSpPr>
          <p:cNvPr id="2" name="Grupp 14"/>
          <p:cNvGrpSpPr/>
          <p:nvPr/>
        </p:nvGrpSpPr>
        <p:grpSpPr>
          <a:xfrm>
            <a:off x="473710" y="1984426"/>
            <a:ext cx="8274754" cy="3753243"/>
            <a:chOff x="395536" y="611160"/>
            <a:chExt cx="8274754" cy="2392566"/>
          </a:xfrm>
        </p:grpSpPr>
        <p:sp>
          <p:nvSpPr>
            <p:cNvPr id="6" name="textruta 5"/>
            <p:cNvSpPr txBox="1"/>
            <p:nvPr/>
          </p:nvSpPr>
          <p:spPr>
            <a:xfrm>
              <a:off x="395536" y="611160"/>
              <a:ext cx="8274754" cy="413124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v-SE" sz="1400" b="1" dirty="0" smtClean="0">
                  <a:solidFill>
                    <a:srgbClr val="000000"/>
                  </a:solidFill>
                  <a:latin typeface="Gill Sans MT" pitchFamily="34" charset="0"/>
                </a:rPr>
                <a:t>Regionens vision (RUFS 2010)</a:t>
              </a:r>
            </a:p>
            <a:p>
              <a:pPr algn="ctr">
                <a:spcBef>
                  <a:spcPct val="50000"/>
                </a:spcBef>
              </a:pPr>
              <a:r>
                <a:rPr lang="sv-SE" sz="1400" dirty="0" smtClean="0">
                  <a:solidFill>
                    <a:srgbClr val="000000"/>
                  </a:solidFill>
                  <a:latin typeface="Gill Sans MT" pitchFamily="34" charset="0"/>
                </a:rPr>
                <a:t>Europas mest attraktiva storstadsregion.</a:t>
              </a:r>
              <a:endParaRPr lang="sv-SE" sz="14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7" name="textruta 6"/>
            <p:cNvSpPr txBox="1"/>
            <p:nvPr/>
          </p:nvSpPr>
          <p:spPr>
            <a:xfrm>
              <a:off x="395536" y="1116089"/>
              <a:ext cx="8274754" cy="568296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sv-SE" sz="1400" b="1" dirty="0" smtClean="0">
                  <a:solidFill>
                    <a:srgbClr val="000000"/>
                  </a:solidFill>
                  <a:latin typeface="Gill Sans MT" pitchFamily="34" charset="0"/>
                </a:rPr>
                <a:t>Projektets vision</a:t>
              </a:r>
            </a:p>
            <a:p>
              <a:r>
                <a:rPr lang="sv-SE" sz="1400" dirty="0" smtClean="0">
                  <a:solidFill>
                    <a:srgbClr val="000000"/>
                  </a:solidFill>
                  <a:latin typeface="Gill Sans MT" pitchFamily="34" charset="0"/>
                </a:rPr>
                <a:t>Visionen </a:t>
              </a:r>
              <a:r>
                <a:rPr lang="sv-SE" sz="1400" dirty="0">
                  <a:solidFill>
                    <a:srgbClr val="000000"/>
                  </a:solidFill>
                  <a:latin typeface="Gill Sans MT" pitchFamily="34" charset="0"/>
                </a:rPr>
                <a:t>är att understödja en fortsatt regional utveckling genom att möjliggöra </a:t>
              </a:r>
              <a:r>
                <a:rPr lang="sv-SE" sz="1400" dirty="0" smtClean="0">
                  <a:solidFill>
                    <a:srgbClr val="000000"/>
                  </a:solidFill>
                  <a:latin typeface="Gill Sans MT" pitchFamily="34" charset="0"/>
                </a:rPr>
                <a:t>hållbara och effektiva transporter av personer och gods </a:t>
              </a:r>
              <a:r>
                <a:rPr lang="sv-SE" sz="1400" dirty="0">
                  <a:solidFill>
                    <a:srgbClr val="000000"/>
                  </a:solidFill>
                  <a:latin typeface="Gill Sans MT" pitchFamily="34" charset="0"/>
                </a:rPr>
                <a:t>där kapacitetsstarka </a:t>
              </a:r>
              <a:r>
                <a:rPr lang="sv-SE" sz="1400" dirty="0" smtClean="0">
                  <a:solidFill>
                    <a:srgbClr val="000000"/>
                  </a:solidFill>
                  <a:latin typeface="Gill Sans MT" pitchFamily="34" charset="0"/>
                </a:rPr>
                <a:t>transportmedel </a:t>
              </a:r>
              <a:r>
                <a:rPr lang="sv-SE" sz="1400" dirty="0">
                  <a:solidFill>
                    <a:srgbClr val="000000"/>
                  </a:solidFill>
                  <a:latin typeface="Gill Sans MT" pitchFamily="34" charset="0"/>
                </a:rPr>
                <a:t>är stommen för att nå regionen och regionens östra delar.</a:t>
              </a:r>
            </a:p>
          </p:txBody>
        </p:sp>
        <p:sp>
          <p:nvSpPr>
            <p:cNvPr id="8" name="textruta 7"/>
            <p:cNvSpPr txBox="1"/>
            <p:nvPr/>
          </p:nvSpPr>
          <p:spPr>
            <a:xfrm>
              <a:off x="7020272" y="2034143"/>
              <a:ext cx="1584176" cy="969583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v-SE" sz="1400" b="1" dirty="0" smtClean="0">
                  <a:solidFill>
                    <a:srgbClr val="000000"/>
                  </a:solidFill>
                  <a:latin typeface="Gill Sans MT" pitchFamily="34" charset="0"/>
                </a:rPr>
                <a:t>Inriktningsmål</a:t>
              </a:r>
            </a:p>
            <a:p>
              <a:pPr algn="ctr">
                <a:spcBef>
                  <a:spcPct val="50000"/>
                </a:spcBef>
              </a:pPr>
              <a:r>
                <a:rPr lang="sv-SE" sz="1400" dirty="0" smtClean="0">
                  <a:solidFill>
                    <a:srgbClr val="000000"/>
                  </a:solidFill>
                  <a:latin typeface="Gill Sans MT" pitchFamily="34" charset="0"/>
                </a:rPr>
                <a:t>Andelen </a:t>
              </a:r>
              <a:r>
                <a:rPr lang="sv-SE" sz="1400" dirty="0">
                  <a:solidFill>
                    <a:srgbClr val="000000"/>
                  </a:solidFill>
                  <a:latin typeface="Gill Sans MT" pitchFamily="34" charset="0"/>
                </a:rPr>
                <a:t>hållbara </a:t>
              </a:r>
              <a:r>
                <a:rPr lang="sv-SE" sz="1400" dirty="0" smtClean="0">
                  <a:solidFill>
                    <a:srgbClr val="000000"/>
                  </a:solidFill>
                  <a:latin typeface="Gill Sans MT" pitchFamily="34" charset="0"/>
                </a:rPr>
                <a:t>transporter ska öka</a:t>
              </a:r>
            </a:p>
            <a:p>
              <a:pPr algn="ctr">
                <a:spcBef>
                  <a:spcPct val="50000"/>
                </a:spcBef>
              </a:pPr>
              <a:endParaRPr lang="sv-SE" sz="1400" dirty="0">
                <a:solidFill>
                  <a:srgbClr val="000000"/>
                </a:solidFill>
                <a:latin typeface="Gill Sans MT" pitchFamily="34" charset="0"/>
              </a:endParaRPr>
            </a:p>
            <a:p>
              <a:pPr algn="ctr">
                <a:spcBef>
                  <a:spcPct val="50000"/>
                </a:spcBef>
              </a:pPr>
              <a:endParaRPr lang="sv-SE" sz="1400" dirty="0" smtClean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9" name="textruta 8"/>
            <p:cNvSpPr txBox="1"/>
            <p:nvPr/>
          </p:nvSpPr>
          <p:spPr>
            <a:xfrm>
              <a:off x="5436096" y="2034143"/>
              <a:ext cx="1584176" cy="969583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v-SE" sz="1400" b="1" dirty="0" smtClean="0">
                  <a:solidFill>
                    <a:srgbClr val="000000"/>
                  </a:solidFill>
                  <a:latin typeface="Gill Sans MT" pitchFamily="34" charset="0"/>
                </a:rPr>
                <a:t>Inriktningsmål</a:t>
              </a:r>
            </a:p>
            <a:p>
              <a:pPr algn="ctr">
                <a:spcBef>
                  <a:spcPct val="50000"/>
                </a:spcBef>
              </a:pPr>
              <a:r>
                <a:rPr lang="sv-SE" sz="1400" dirty="0" smtClean="0">
                  <a:solidFill>
                    <a:srgbClr val="000000"/>
                  </a:solidFill>
                  <a:latin typeface="Gill Sans MT" pitchFamily="34" charset="0"/>
                </a:rPr>
                <a:t>Transporternas </a:t>
              </a:r>
              <a:r>
                <a:rPr lang="sv-SE" sz="1400" dirty="0">
                  <a:solidFill>
                    <a:srgbClr val="000000"/>
                  </a:solidFill>
                  <a:latin typeface="Gill Sans MT" pitchFamily="34" charset="0"/>
                </a:rPr>
                <a:t>negativa </a:t>
              </a:r>
              <a:r>
                <a:rPr lang="sv-SE" sz="1400" dirty="0" smtClean="0">
                  <a:solidFill>
                    <a:srgbClr val="000000"/>
                  </a:solidFill>
                  <a:latin typeface="Gill Sans MT" pitchFamily="34" charset="0"/>
                </a:rPr>
                <a:t>effekter på säkerhet, miljö och hälsa ska minska</a:t>
              </a:r>
            </a:p>
            <a:p>
              <a:pPr algn="ctr">
                <a:spcBef>
                  <a:spcPct val="50000"/>
                </a:spcBef>
              </a:pPr>
              <a:endParaRPr lang="sv-SE" sz="1400" dirty="0">
                <a:solidFill>
                  <a:srgbClr val="000000"/>
                </a:solidFill>
                <a:latin typeface="Gill Sans MT" pitchFamily="34" charset="0"/>
              </a:endParaRPr>
            </a:p>
            <a:p>
              <a:pPr algn="ctr">
                <a:spcBef>
                  <a:spcPct val="50000"/>
                </a:spcBef>
              </a:pPr>
              <a:endParaRPr lang="sv-SE" sz="1400" dirty="0" smtClean="0">
                <a:solidFill>
                  <a:srgbClr val="000000"/>
                </a:solidFill>
                <a:latin typeface="Gill Sans MT" pitchFamily="34" charset="0"/>
              </a:endParaRPr>
            </a:p>
            <a:p>
              <a:pPr algn="ctr">
                <a:spcBef>
                  <a:spcPct val="50000"/>
                </a:spcBef>
              </a:pPr>
              <a:endParaRPr lang="sv-SE" sz="1400" dirty="0">
                <a:solidFill>
                  <a:srgbClr val="000000"/>
                </a:solidFill>
                <a:latin typeface="Gill Sans MT" pitchFamily="34" charset="0"/>
              </a:endParaRPr>
            </a:p>
            <a:p>
              <a:pPr algn="ctr">
                <a:spcBef>
                  <a:spcPct val="50000"/>
                </a:spcBef>
              </a:pPr>
              <a:endParaRPr lang="sv-SE" sz="14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0" name="textruta 9"/>
            <p:cNvSpPr txBox="1"/>
            <p:nvPr/>
          </p:nvSpPr>
          <p:spPr>
            <a:xfrm>
              <a:off x="3635896" y="2034143"/>
              <a:ext cx="1584176" cy="969583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v-SE" sz="1400" b="1" dirty="0" smtClean="0">
                  <a:solidFill>
                    <a:srgbClr val="000000"/>
                  </a:solidFill>
                  <a:latin typeface="Gill Sans MT" pitchFamily="34" charset="0"/>
                </a:rPr>
                <a:t>Inriktningsmål</a:t>
              </a:r>
            </a:p>
            <a:p>
              <a:pPr algn="ctr">
                <a:spcBef>
                  <a:spcPct val="50000"/>
                </a:spcBef>
              </a:pPr>
              <a:r>
                <a:rPr lang="sv-SE" sz="1400" dirty="0" err="1" smtClean="0">
                  <a:solidFill>
                    <a:srgbClr val="000000"/>
                  </a:solidFill>
                  <a:latin typeface="Gill Sans MT" pitchFamily="34" charset="0"/>
                </a:rPr>
                <a:t>Samhälls-ekonomiskt</a:t>
              </a:r>
              <a:r>
                <a:rPr lang="sv-SE" sz="1400" dirty="0" smtClean="0">
                  <a:solidFill>
                    <a:srgbClr val="000000"/>
                  </a:solidFill>
                  <a:latin typeface="Gill Sans MT" pitchFamily="34" charset="0"/>
                </a:rPr>
                <a:t> </a:t>
              </a:r>
              <a:r>
                <a:rPr lang="sv-SE" sz="1400" dirty="0">
                  <a:solidFill>
                    <a:srgbClr val="000000"/>
                  </a:solidFill>
                  <a:latin typeface="Gill Sans MT" pitchFamily="34" charset="0"/>
                </a:rPr>
                <a:t>effektiva </a:t>
              </a:r>
              <a:r>
                <a:rPr lang="sv-SE" sz="1400" dirty="0" smtClean="0">
                  <a:solidFill>
                    <a:srgbClr val="000000"/>
                  </a:solidFill>
                  <a:latin typeface="Gill Sans MT" pitchFamily="34" charset="0"/>
                </a:rPr>
                <a:t>lösningar</a:t>
              </a:r>
            </a:p>
            <a:p>
              <a:pPr algn="ctr">
                <a:spcBef>
                  <a:spcPct val="50000"/>
                </a:spcBef>
              </a:pPr>
              <a:endParaRPr lang="sv-SE" sz="1400" dirty="0">
                <a:solidFill>
                  <a:srgbClr val="000000"/>
                </a:solidFill>
                <a:latin typeface="Gill Sans MT" pitchFamily="34" charset="0"/>
              </a:endParaRPr>
            </a:p>
            <a:p>
              <a:pPr algn="ctr">
                <a:spcBef>
                  <a:spcPct val="50000"/>
                </a:spcBef>
              </a:pPr>
              <a:endParaRPr lang="sv-SE" sz="1400" dirty="0" smtClean="0">
                <a:solidFill>
                  <a:srgbClr val="000000"/>
                </a:solidFill>
                <a:latin typeface="Gill Sans MT" pitchFamily="34" charset="0"/>
              </a:endParaRPr>
            </a:p>
            <a:p>
              <a:pPr algn="ctr">
                <a:spcBef>
                  <a:spcPct val="50000"/>
                </a:spcBef>
              </a:pPr>
              <a:endParaRPr lang="sv-SE" sz="1400" dirty="0">
                <a:solidFill>
                  <a:srgbClr val="000000"/>
                </a:solidFill>
                <a:latin typeface="Gill Sans MT" pitchFamily="34" charset="0"/>
              </a:endParaRPr>
            </a:p>
            <a:p>
              <a:pPr algn="ctr">
                <a:spcBef>
                  <a:spcPct val="50000"/>
                </a:spcBef>
              </a:pPr>
              <a:endParaRPr lang="sv-SE" sz="1400" dirty="0" smtClean="0">
                <a:solidFill>
                  <a:srgbClr val="000000"/>
                </a:solidFill>
                <a:latin typeface="Gill Sans MT" pitchFamily="34" charset="0"/>
              </a:endParaRPr>
            </a:p>
            <a:p>
              <a:pPr algn="ctr">
                <a:spcBef>
                  <a:spcPct val="50000"/>
                </a:spcBef>
              </a:pPr>
              <a:endParaRPr lang="sv-SE" sz="1400" dirty="0" smtClean="0">
                <a:solidFill>
                  <a:srgbClr val="000000"/>
                </a:solidFill>
                <a:latin typeface="Gill Sans MT" pitchFamily="34" charset="0"/>
              </a:endParaRPr>
            </a:p>
            <a:p>
              <a:pPr algn="ctr">
                <a:spcBef>
                  <a:spcPct val="50000"/>
                </a:spcBef>
              </a:pPr>
              <a:endParaRPr lang="sv-SE" sz="1400" dirty="0">
                <a:solidFill>
                  <a:srgbClr val="000000"/>
                </a:solidFill>
                <a:latin typeface="Gill Sans MT" pitchFamily="34" charset="0"/>
              </a:endParaRPr>
            </a:p>
            <a:p>
              <a:pPr algn="ctr">
                <a:spcBef>
                  <a:spcPct val="50000"/>
                </a:spcBef>
              </a:pPr>
              <a:endParaRPr lang="sv-SE" sz="140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1" name="textruta 10"/>
            <p:cNvSpPr txBox="1"/>
            <p:nvPr/>
          </p:nvSpPr>
          <p:spPr>
            <a:xfrm>
              <a:off x="467544" y="2034143"/>
              <a:ext cx="1584176" cy="969583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v-SE" sz="1400" b="1" dirty="0" smtClean="0">
                  <a:solidFill>
                    <a:srgbClr val="000000"/>
                  </a:solidFill>
                  <a:latin typeface="Gill Sans MT" pitchFamily="34" charset="0"/>
                </a:rPr>
                <a:t>Inriktningsmål</a:t>
              </a:r>
            </a:p>
            <a:p>
              <a:pPr algn="ctr">
                <a:spcBef>
                  <a:spcPct val="50000"/>
                </a:spcBef>
              </a:pPr>
              <a:r>
                <a:rPr lang="sv-SE" sz="1400" dirty="0" smtClean="0">
                  <a:solidFill>
                    <a:srgbClr val="000000"/>
                  </a:solidFill>
                  <a:latin typeface="Gill Sans MT" pitchFamily="34" charset="0"/>
                </a:rPr>
                <a:t>Ökad </a:t>
              </a:r>
              <a:r>
                <a:rPr lang="sv-SE" sz="1400" dirty="0">
                  <a:solidFill>
                    <a:srgbClr val="000000"/>
                  </a:solidFill>
                  <a:latin typeface="Gill Sans MT" pitchFamily="34" charset="0"/>
                </a:rPr>
                <a:t>regional </a:t>
              </a:r>
              <a:r>
                <a:rPr lang="sv-SE" sz="1400" dirty="0" smtClean="0">
                  <a:solidFill>
                    <a:srgbClr val="000000"/>
                  </a:solidFill>
                  <a:latin typeface="Gill Sans MT" pitchFamily="34" charset="0"/>
                </a:rPr>
                <a:t>tillgänglighet som tillgodoser en växande region</a:t>
              </a:r>
            </a:p>
            <a:p>
              <a:pPr algn="ctr">
                <a:spcBef>
                  <a:spcPct val="50000"/>
                </a:spcBef>
              </a:pPr>
              <a:endParaRPr lang="sv-SE" sz="1400" dirty="0">
                <a:solidFill>
                  <a:srgbClr val="000000"/>
                </a:solidFill>
                <a:latin typeface="Gill Sans MT" pitchFamily="34" charset="0"/>
              </a:endParaRPr>
            </a:p>
            <a:p>
              <a:pPr algn="ctr">
                <a:spcBef>
                  <a:spcPct val="50000"/>
                </a:spcBef>
              </a:pPr>
              <a:endParaRPr lang="sv-SE" sz="1400" dirty="0" smtClean="0">
                <a:solidFill>
                  <a:srgbClr val="000000"/>
                </a:solidFill>
                <a:latin typeface="Gill Sans MT" pitchFamily="34" charset="0"/>
              </a:endParaRPr>
            </a:p>
            <a:p>
              <a:pPr algn="ctr">
                <a:spcBef>
                  <a:spcPct val="50000"/>
                </a:spcBef>
              </a:pPr>
              <a:endParaRPr lang="sv-SE" sz="1400" dirty="0">
                <a:solidFill>
                  <a:srgbClr val="000000"/>
                </a:solidFill>
                <a:latin typeface="Gill Sans MT" pitchFamily="34" charset="0"/>
              </a:endParaRPr>
            </a:p>
            <a:p>
              <a:pPr algn="ctr">
                <a:spcBef>
                  <a:spcPct val="50000"/>
                </a:spcBef>
              </a:pPr>
              <a:endParaRPr lang="sv-SE" sz="1400" dirty="0" smtClean="0">
                <a:solidFill>
                  <a:srgbClr val="000000"/>
                </a:solidFill>
                <a:latin typeface="Gill Sans MT" pitchFamily="34" charset="0"/>
              </a:endParaRPr>
            </a:p>
            <a:p>
              <a:pPr algn="ctr">
                <a:spcBef>
                  <a:spcPct val="50000"/>
                </a:spcBef>
              </a:pPr>
              <a:endParaRPr lang="sv-SE" sz="1400" dirty="0">
                <a:solidFill>
                  <a:srgbClr val="000000"/>
                </a:solidFill>
                <a:latin typeface="Gill Sans MT" pitchFamily="34" charset="0"/>
              </a:endParaRPr>
            </a:p>
            <a:p>
              <a:pPr algn="ctr">
                <a:spcBef>
                  <a:spcPct val="50000"/>
                </a:spcBef>
              </a:pPr>
              <a:endParaRPr lang="sv-SE" sz="1400" dirty="0" smtClean="0">
                <a:solidFill>
                  <a:srgbClr val="000000"/>
                </a:solidFill>
                <a:latin typeface="Gill Sans MT" pitchFamily="34" charset="0"/>
              </a:endParaRPr>
            </a:p>
            <a:p>
              <a:pPr algn="ctr">
                <a:spcBef>
                  <a:spcPct val="50000"/>
                </a:spcBef>
              </a:pPr>
              <a:endParaRPr lang="sv-SE" sz="1400" dirty="0">
                <a:solidFill>
                  <a:srgbClr val="000000"/>
                </a:solidFill>
                <a:latin typeface="Gill Sans MT" pitchFamily="34" charset="0"/>
              </a:endParaRPr>
            </a:p>
            <a:p>
              <a:pPr algn="ctr">
                <a:spcBef>
                  <a:spcPct val="50000"/>
                </a:spcBef>
              </a:pPr>
              <a:endParaRPr lang="sv-SE" sz="1400" dirty="0" smtClean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sp>
          <p:nvSpPr>
            <p:cNvPr id="12" name="textruta 11"/>
            <p:cNvSpPr txBox="1"/>
            <p:nvPr/>
          </p:nvSpPr>
          <p:spPr>
            <a:xfrm>
              <a:off x="2051720" y="2034143"/>
              <a:ext cx="1584176" cy="969583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v-SE" sz="1400" b="1" dirty="0" smtClean="0">
                  <a:solidFill>
                    <a:srgbClr val="000000"/>
                  </a:solidFill>
                  <a:latin typeface="Gill Sans MT" pitchFamily="34" charset="0"/>
                </a:rPr>
                <a:t>Inriktningsmål</a:t>
              </a:r>
            </a:p>
            <a:p>
              <a:pPr algn="ctr">
                <a:spcBef>
                  <a:spcPct val="50000"/>
                </a:spcBef>
              </a:pPr>
              <a:r>
                <a:rPr lang="sv-SE" sz="1400" dirty="0" smtClean="0">
                  <a:solidFill>
                    <a:srgbClr val="000000"/>
                  </a:solidFill>
                  <a:latin typeface="Gill Sans MT" pitchFamily="34" charset="0"/>
                </a:rPr>
                <a:t>Ett tillförlitligt och kapacitetsstarkt transportsystem</a:t>
              </a:r>
              <a:endParaRPr lang="sv-SE" sz="1400" b="1" dirty="0" smtClean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</p:grpSp>
      <p:sp>
        <p:nvSpPr>
          <p:cNvPr id="13" name="textruta 12"/>
          <p:cNvSpPr txBox="1"/>
          <p:nvPr/>
        </p:nvSpPr>
        <p:spPr>
          <a:xfrm rot="16200000">
            <a:off x="-219772" y="2496644"/>
            <a:ext cx="808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Vision</a:t>
            </a:r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 rot="16200000">
            <a:off x="-93615" y="458487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Mål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9047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Geografisk </a:t>
            </a:r>
            <a:r>
              <a:rPr lang="sv-SE" dirty="0" smtClean="0"/>
              <a:t>avgränsning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6228184" y="1522527"/>
            <a:ext cx="266429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Fysiska åtgärder föreslås inom delar av</a:t>
            </a:r>
            <a:r>
              <a:rPr lang="sv-SE" dirty="0" smtClean="0"/>
              <a:t>:</a:t>
            </a:r>
          </a:p>
          <a:p>
            <a:r>
              <a:rPr lang="sv-SE" dirty="0" smtClean="0"/>
              <a:t> </a:t>
            </a:r>
            <a:endParaRPr lang="sv-SE" dirty="0" smtClean="0"/>
          </a:p>
          <a:p>
            <a:pPr>
              <a:buFont typeface="Arial" pitchFamily="34" charset="0"/>
              <a:buChar char="•"/>
            </a:pPr>
            <a:r>
              <a:rPr lang="sv-SE" dirty="0" smtClean="0"/>
              <a:t>Nacka </a:t>
            </a:r>
            <a:r>
              <a:rPr lang="sv-SE" dirty="0" smtClean="0"/>
              <a:t>kommun</a:t>
            </a:r>
          </a:p>
          <a:p>
            <a:pPr>
              <a:buFont typeface="Arial" pitchFamily="34" charset="0"/>
              <a:buChar char="•"/>
            </a:pPr>
            <a:endParaRPr lang="sv-SE" dirty="0" smtClean="0"/>
          </a:p>
          <a:p>
            <a:pPr>
              <a:buFont typeface="Arial" pitchFamily="34" charset="0"/>
              <a:buChar char="•"/>
            </a:pPr>
            <a:r>
              <a:rPr lang="sv-SE" dirty="0" smtClean="0"/>
              <a:t>östra delarna av Stockholms stad</a:t>
            </a:r>
          </a:p>
          <a:p>
            <a:pPr>
              <a:buFont typeface="Arial" pitchFamily="34" charset="0"/>
              <a:buChar char="•"/>
            </a:pPr>
            <a:r>
              <a:rPr lang="sv-SE" dirty="0" smtClean="0"/>
              <a:t>Värmdö kommun </a:t>
            </a:r>
            <a:endParaRPr lang="sv-SE" dirty="0" smtClean="0"/>
          </a:p>
          <a:p>
            <a:pPr>
              <a:buFont typeface="Arial" pitchFamily="34" charset="0"/>
              <a:buChar char="•"/>
            </a:pPr>
            <a:endParaRPr lang="sv-SE" dirty="0" smtClean="0"/>
          </a:p>
          <a:p>
            <a:pPr>
              <a:buFont typeface="Arial" pitchFamily="34" charset="0"/>
              <a:buChar char="•"/>
            </a:pPr>
            <a:r>
              <a:rPr lang="sv-SE" dirty="0" smtClean="0"/>
              <a:t>Lidingö kommun</a:t>
            </a:r>
          </a:p>
          <a:p>
            <a:endParaRPr lang="sv-SE" sz="1600" dirty="0" smtClean="0"/>
          </a:p>
          <a:p>
            <a:endParaRPr lang="sv-SE" dirty="0" smtClean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08" r="14657"/>
          <a:stretch/>
        </p:blipFill>
        <p:spPr>
          <a:xfrm>
            <a:off x="827584" y="1340768"/>
            <a:ext cx="4680152" cy="4007587"/>
          </a:xfrm>
          <a:prstGeom prst="rect">
            <a:avLst/>
          </a:prstGeom>
        </p:spPr>
      </p:pic>
      <p:sp>
        <p:nvSpPr>
          <p:cNvPr id="11" name="Frihandsfigur 10"/>
          <p:cNvSpPr/>
          <p:nvPr/>
        </p:nvSpPr>
        <p:spPr bwMode="auto">
          <a:xfrm>
            <a:off x="1259632" y="2095112"/>
            <a:ext cx="4320480" cy="1981960"/>
          </a:xfrm>
          <a:custGeom>
            <a:avLst/>
            <a:gdLst>
              <a:gd name="connsiteX0" fmla="*/ 1700048 w 5431220"/>
              <a:gd name="connsiteY0" fmla="*/ 26276 h 3255579"/>
              <a:gd name="connsiteX1" fmla="*/ 1069427 w 5431220"/>
              <a:gd name="connsiteY1" fmla="*/ 89338 h 3255579"/>
              <a:gd name="connsiteX2" fmla="*/ 738352 w 5431220"/>
              <a:gd name="connsiteY2" fmla="*/ 562303 h 3255579"/>
              <a:gd name="connsiteX3" fmla="*/ 407276 w 5431220"/>
              <a:gd name="connsiteY3" fmla="*/ 2186152 h 3255579"/>
              <a:gd name="connsiteX4" fmla="*/ 486103 w 5431220"/>
              <a:gd name="connsiteY4" fmla="*/ 3005959 h 3255579"/>
              <a:gd name="connsiteX5" fmla="*/ 3323896 w 5431220"/>
              <a:gd name="connsiteY5" fmla="*/ 3116317 h 3255579"/>
              <a:gd name="connsiteX6" fmla="*/ 5184227 w 5431220"/>
              <a:gd name="connsiteY6" fmla="*/ 2170386 h 3255579"/>
              <a:gd name="connsiteX7" fmla="*/ 4805855 w 5431220"/>
              <a:gd name="connsiteY7" fmla="*/ 767255 h 3255579"/>
              <a:gd name="connsiteX8" fmla="*/ 2819400 w 5431220"/>
              <a:gd name="connsiteY8" fmla="*/ 152400 h 3255579"/>
              <a:gd name="connsiteX9" fmla="*/ 1636986 w 5431220"/>
              <a:gd name="connsiteY9" fmla="*/ 10510 h 3255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31220" h="3255579">
                <a:moveTo>
                  <a:pt x="1700048" y="26276"/>
                </a:moveTo>
                <a:cubicBezTo>
                  <a:pt x="1464879" y="13138"/>
                  <a:pt x="1229710" y="0"/>
                  <a:pt x="1069427" y="89338"/>
                </a:cubicBezTo>
                <a:cubicBezTo>
                  <a:pt x="909144" y="178676"/>
                  <a:pt x="848710" y="212834"/>
                  <a:pt x="738352" y="562303"/>
                </a:cubicBezTo>
                <a:cubicBezTo>
                  <a:pt x="627994" y="911772"/>
                  <a:pt x="449317" y="1778876"/>
                  <a:pt x="407276" y="2186152"/>
                </a:cubicBezTo>
                <a:cubicBezTo>
                  <a:pt x="365235" y="2593428"/>
                  <a:pt x="0" y="2850932"/>
                  <a:pt x="486103" y="3005959"/>
                </a:cubicBezTo>
                <a:cubicBezTo>
                  <a:pt x="972206" y="3160986"/>
                  <a:pt x="2540875" y="3255579"/>
                  <a:pt x="3323896" y="3116317"/>
                </a:cubicBezTo>
                <a:cubicBezTo>
                  <a:pt x="4106917" y="2977055"/>
                  <a:pt x="4937234" y="2561896"/>
                  <a:pt x="5184227" y="2170386"/>
                </a:cubicBezTo>
                <a:cubicBezTo>
                  <a:pt x="5431220" y="1778876"/>
                  <a:pt x="5199993" y="1103586"/>
                  <a:pt x="4805855" y="767255"/>
                </a:cubicBezTo>
                <a:cubicBezTo>
                  <a:pt x="4411717" y="430924"/>
                  <a:pt x="3347545" y="278524"/>
                  <a:pt x="2819400" y="152400"/>
                </a:cubicBezTo>
                <a:cubicBezTo>
                  <a:pt x="2291255" y="26276"/>
                  <a:pt x="1964120" y="18393"/>
                  <a:pt x="1636986" y="10510"/>
                </a:cubicBezTo>
              </a:path>
            </a:pathLst>
          </a:custGeom>
          <a:noFill/>
          <a:ln w="85725">
            <a:solidFill>
              <a:srgbClr val="C00000"/>
            </a:solidFill>
            <a:prstDash val="dash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INPro-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69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08" r="14657"/>
          <a:stretch/>
        </p:blipFill>
        <p:spPr>
          <a:xfrm>
            <a:off x="936000" y="1929262"/>
            <a:ext cx="4680152" cy="400758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Funktioner</a:t>
            </a:r>
            <a:endParaRPr lang="sv-SE" dirty="0"/>
          </a:p>
        </p:txBody>
      </p:sp>
      <p:cxnSp>
        <p:nvCxnSpPr>
          <p:cNvPr id="14" name="Rak 13"/>
          <p:cNvCxnSpPr/>
          <p:nvPr/>
        </p:nvCxnSpPr>
        <p:spPr bwMode="auto">
          <a:xfrm flipH="1" flipV="1">
            <a:off x="1547664" y="3915053"/>
            <a:ext cx="2088232" cy="1800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Rak 14"/>
          <p:cNvCxnSpPr/>
          <p:nvPr/>
        </p:nvCxnSpPr>
        <p:spPr bwMode="auto">
          <a:xfrm flipH="1">
            <a:off x="1475656" y="3140968"/>
            <a:ext cx="1080120" cy="69150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Frihandsfigur 18"/>
          <p:cNvSpPr/>
          <p:nvPr/>
        </p:nvSpPr>
        <p:spPr bwMode="auto">
          <a:xfrm>
            <a:off x="936000" y="2924944"/>
            <a:ext cx="2627888" cy="792088"/>
          </a:xfrm>
          <a:custGeom>
            <a:avLst/>
            <a:gdLst>
              <a:gd name="connsiteX0" fmla="*/ 1073889 w 1073889"/>
              <a:gd name="connsiteY0" fmla="*/ 659219 h 678401"/>
              <a:gd name="connsiteX1" fmla="*/ 574158 w 1073889"/>
              <a:gd name="connsiteY1" fmla="*/ 595423 h 678401"/>
              <a:gd name="connsiteX2" fmla="*/ 0 w 1073889"/>
              <a:gd name="connsiteY2" fmla="*/ 0 h 67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3889" h="678401">
                <a:moveTo>
                  <a:pt x="1073889" y="659219"/>
                </a:moveTo>
                <a:cubicBezTo>
                  <a:pt x="913514" y="682256"/>
                  <a:pt x="753139" y="705293"/>
                  <a:pt x="574158" y="595423"/>
                </a:cubicBezTo>
                <a:cubicBezTo>
                  <a:pt x="395176" y="485553"/>
                  <a:pt x="197588" y="242776"/>
                  <a:pt x="0" y="0"/>
                </a:cubicBezTo>
              </a:path>
            </a:pathLst>
          </a:custGeom>
          <a:noFill/>
          <a:ln w="635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INPro-Regular" pitchFamily="50" charset="0"/>
            </a:endParaRPr>
          </a:p>
        </p:txBody>
      </p:sp>
      <p:sp>
        <p:nvSpPr>
          <p:cNvPr id="20" name="Rektangel 19"/>
          <p:cNvSpPr/>
          <p:nvPr/>
        </p:nvSpPr>
        <p:spPr>
          <a:xfrm>
            <a:off x="899592" y="1412776"/>
            <a:ext cx="8064896" cy="51125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Frihandsfigur 29"/>
          <p:cNvSpPr/>
          <p:nvPr/>
        </p:nvSpPr>
        <p:spPr>
          <a:xfrm>
            <a:off x="1475656" y="4077072"/>
            <a:ext cx="2160240" cy="1584175"/>
          </a:xfrm>
          <a:custGeom>
            <a:avLst/>
            <a:gdLst>
              <a:gd name="connsiteX0" fmla="*/ 2906485 w 2906485"/>
              <a:gd name="connsiteY0" fmla="*/ 0 h 1807029"/>
              <a:gd name="connsiteX1" fmla="*/ 1295400 w 2906485"/>
              <a:gd name="connsiteY1" fmla="*/ 642257 h 1807029"/>
              <a:gd name="connsiteX2" fmla="*/ 0 w 2906485"/>
              <a:gd name="connsiteY2" fmla="*/ 1807029 h 180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6485" h="1807029">
                <a:moveTo>
                  <a:pt x="2906485" y="0"/>
                </a:moveTo>
                <a:cubicBezTo>
                  <a:pt x="2343149" y="170543"/>
                  <a:pt x="1779814" y="341086"/>
                  <a:pt x="1295400" y="642257"/>
                </a:cubicBezTo>
                <a:cubicBezTo>
                  <a:pt x="810986" y="943428"/>
                  <a:pt x="405493" y="1375228"/>
                  <a:pt x="0" y="1807029"/>
                </a:cubicBezTo>
              </a:path>
            </a:pathLst>
          </a:custGeom>
          <a:noFill/>
          <a:ln w="635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v-SE" smtClean="0">
              <a:latin typeface="DINPro-Regular" pitchFamily="50" charset="0"/>
            </a:endParaRPr>
          </a:p>
        </p:txBody>
      </p:sp>
      <p:sp>
        <p:nvSpPr>
          <p:cNvPr id="35" name="textruta 34"/>
          <p:cNvSpPr txBox="1"/>
          <p:nvPr/>
        </p:nvSpPr>
        <p:spPr>
          <a:xfrm>
            <a:off x="5796136" y="1916832"/>
            <a:ext cx="309634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Följande relationer ska </a:t>
            </a:r>
            <a:r>
              <a:rPr lang="sv-SE" dirty="0" smtClean="0"/>
              <a:t>därför </a:t>
            </a:r>
            <a:r>
              <a:rPr lang="sv-SE" dirty="0" smtClean="0"/>
              <a:t>studeras djupare</a:t>
            </a:r>
            <a:r>
              <a:rPr lang="sv-SE" dirty="0" smtClean="0"/>
              <a:t>: </a:t>
            </a:r>
            <a:endParaRPr lang="sv-SE" dirty="0" smtClean="0"/>
          </a:p>
          <a:p>
            <a:endParaRPr lang="sv-SE" dirty="0" smtClean="0"/>
          </a:p>
          <a:p>
            <a:pPr>
              <a:buFont typeface="Arial" pitchFamily="34" charset="0"/>
              <a:buChar char="•"/>
            </a:pPr>
            <a:r>
              <a:rPr lang="sv-SE" sz="1600" dirty="0"/>
              <a:t>Nacka Forum-Kista</a:t>
            </a:r>
          </a:p>
          <a:p>
            <a:pPr>
              <a:buFont typeface="Arial" pitchFamily="34" charset="0"/>
              <a:buChar char="•"/>
            </a:pPr>
            <a:r>
              <a:rPr lang="sv-SE" sz="1600" dirty="0"/>
              <a:t>Nacka Forum-Stockholm C</a:t>
            </a:r>
          </a:p>
          <a:p>
            <a:pPr>
              <a:buFont typeface="Arial" pitchFamily="34" charset="0"/>
              <a:buChar char="•"/>
            </a:pPr>
            <a:r>
              <a:rPr lang="sv-SE" sz="1600" dirty="0"/>
              <a:t>Nacka Forum-Flemingsberg</a:t>
            </a:r>
          </a:p>
          <a:p>
            <a:pPr>
              <a:buFont typeface="Arial" pitchFamily="34" charset="0"/>
              <a:buChar char="•"/>
            </a:pPr>
            <a:r>
              <a:rPr lang="sv-SE" sz="1600" dirty="0" smtClean="0"/>
              <a:t>Lidingö C-Stockholm C</a:t>
            </a:r>
          </a:p>
          <a:p>
            <a:pPr>
              <a:buFont typeface="Arial" pitchFamily="34" charset="0"/>
              <a:buChar char="•"/>
            </a:pPr>
            <a:r>
              <a:rPr lang="sv-SE" sz="1600" dirty="0" smtClean="0"/>
              <a:t>Gustavsberg-Stockholm C</a:t>
            </a:r>
          </a:p>
        </p:txBody>
      </p:sp>
      <p:cxnSp>
        <p:nvCxnSpPr>
          <p:cNvPr id="21" name="Rak 20"/>
          <p:cNvCxnSpPr/>
          <p:nvPr/>
        </p:nvCxnSpPr>
        <p:spPr bwMode="auto">
          <a:xfrm flipV="1">
            <a:off x="3439439" y="3915053"/>
            <a:ext cx="1276577" cy="1800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ruta 10"/>
          <p:cNvSpPr txBox="1"/>
          <p:nvPr/>
        </p:nvSpPr>
        <p:spPr>
          <a:xfrm>
            <a:off x="5796136" y="4365104"/>
            <a:ext cx="2598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v-SE" dirty="0" smtClean="0"/>
              <a:t> ett hundratal åtgärder </a:t>
            </a:r>
          </a:p>
          <a:p>
            <a:r>
              <a:rPr lang="sv-SE" dirty="0" smtClean="0"/>
              <a:t>identifierade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7864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fikverks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afikverkspresentation, sid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ojektDokument" ma:contentTypeID="0x0101D0D000EE6324B3A1280348976321251548B21A" ma:contentTypeVersion="2" ma:contentTypeDescription="Generellt dokument för projektportalen." ma:contentTypeScope="" ma:versionID="44b2dbcbdb436f8400806c0f5b9852f3">
  <xsd:schema xmlns:xsd="http://www.w3.org/2001/XMLSchema" xmlns:p="http://schemas.microsoft.com/office/2006/metadata/properties" xmlns:ns1="http://schemas.microsoft.com/sharepoint/v3" xmlns:ns2="http://schemas.microsoft.com/sharepoint/v3/fields" xmlns:ns3="7902e5f0-be6d-4e9c-904d-1c5e7a391c7d" targetNamespace="http://schemas.microsoft.com/office/2006/metadata/properties" ma:root="true" ma:fieldsID="11a37baf54631af3f63153fa0973f142" ns1:_="" ns2:_="" ns3:_="">
    <xsd:import namespace="http://schemas.microsoft.com/sharepoint/v3"/>
    <xsd:import namespace="http://schemas.microsoft.com/sharepoint/v3/fields"/>
    <xsd:import namespace="7902e5f0-be6d-4e9c-904d-1c5e7a391c7d"/>
    <xsd:element name="properties">
      <xsd:complexType>
        <xsd:sequence>
          <xsd:element name="documentManagement">
            <xsd:complexType>
              <xsd:all>
                <xsd:element ref="ns1:Dokumenttyp" minOccurs="0"/>
                <xsd:element ref="ns2:ppdokumentversion" minOccurs="0"/>
                <xsd:element ref="ns2:Dokumentdatum" minOccurs="0"/>
                <xsd:element ref="ns2:Upphovsman" minOccurs="0"/>
                <xsd:element ref="ns2:Faststalltav" minOccurs="0"/>
                <xsd:element ref="ns1:DokumentID" minOccurs="0"/>
                <xsd:element ref="ns1:Arendenummer" minOccurs="0"/>
                <xsd:element ref="ns1:Motpartensnamn" minOccurs="0"/>
                <xsd:element ref="ns2:Motpartensdatum" minOccurs="0"/>
                <xsd:element ref="ns1:Motpartensorganisation" minOccurs="0"/>
                <xsd:element ref="ns1:Motpartensarendenr" minOccurs="0"/>
                <xsd:element ref="ns1:Atgardsnummer" minOccurs="0"/>
                <xsd:element ref="ns1:Uppdragsnummer" minOccurs="0"/>
                <xsd:element ref="ns1:Projektnummer" minOccurs="0"/>
                <xsd:element ref="ns1:Projektnamn" minOccurs="0"/>
                <xsd:element ref="ns3:Projektledare" minOccurs="0"/>
                <xsd:element ref="ns1:Distrikt" minOccurs="0"/>
                <xsd:element ref="ns1:Bandel" minOccurs="0"/>
                <xsd:element ref="ns1:Vagnummer" minOccurs="0"/>
                <xsd:element ref="ns2:Mallprodukt" minOccurs="0"/>
                <xsd:element ref="ns2:Produkt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Dokumenttyp" ma:index="8" nillable="true" ma:displayName="Dokumenttyp" ma:default="Blankett" ma:description="" ma:internalName="Dokumenttyp">
      <xsd:simpleType>
        <xsd:restriction base="dms:Choice">
          <xsd:enumeration value="Blankett"/>
          <xsd:enumeration value="Brev"/>
          <xsd:enumeration value="Checklista"/>
          <xsd:enumeration value="Dagordning"/>
          <xsd:enumeration value="Meddelande"/>
          <xsd:enumeration value="Minnesanteckningar"/>
          <xsd:enumeration value="Rapport"/>
          <xsd:enumeration value="Projektspecifikation"/>
          <xsd:enumeration value="Protokoll"/>
          <xsd:enumeration value="Slutrapport"/>
        </xsd:restriction>
      </xsd:simpleType>
    </xsd:element>
    <xsd:element name="DokumentID" ma:index="13" nillable="true" ma:displayName="DokumentID" ma:description="" ma:internalName="DokumentID">
      <xsd:simpleType>
        <xsd:restriction base="dms:Text"/>
      </xsd:simpleType>
    </xsd:element>
    <xsd:element name="Arendenummer" ma:index="14" nillable="true" ma:displayName="Ärendenummer" ma:description="" ma:internalName="Arendenummer">
      <xsd:simpleType>
        <xsd:restriction base="dms:Text"/>
      </xsd:simpleType>
    </xsd:element>
    <xsd:element name="Motpartensnamn" ma:index="15" nillable="true" ma:displayName="Motpartens namn" ma:description="" ma:internalName="Motpartensnamn">
      <xsd:simpleType>
        <xsd:restriction base="dms:Text"/>
      </xsd:simpleType>
    </xsd:element>
    <xsd:element name="Motpartensorganisation" ma:index="17" nillable="true" ma:displayName="Motpartens organisation" ma:description="" ma:internalName="Motpartensorganisation">
      <xsd:simpleType>
        <xsd:restriction base="dms:Text"/>
      </xsd:simpleType>
    </xsd:element>
    <xsd:element name="Motpartensarendenr" ma:index="18" nillable="true" ma:displayName="Motpartens ärendenummer" ma:description="" ma:internalName="Motpartensarendenr">
      <xsd:simpleType>
        <xsd:restriction base="dms:Text"/>
      </xsd:simpleType>
    </xsd:element>
    <xsd:element name="Atgardsnummer" ma:index="19" nillable="true" ma:displayName="Åtgärdsnummer" ma:description="" ma:internalName="Atgardsnummer">
      <xsd:simpleType>
        <xsd:restriction base="dms:Text"/>
      </xsd:simpleType>
    </xsd:element>
    <xsd:element name="Uppdragsnummer" ma:index="20" nillable="true" ma:displayName="Uppdragsnummer" ma:description="" ma:internalName="Uppdragsnummer">
      <xsd:simpleType>
        <xsd:restriction base="dms:Text"/>
      </xsd:simpleType>
    </xsd:element>
    <xsd:element name="Projektnummer" ma:index="21" nillable="true" ma:displayName="Projektnummer" ma:description="" ma:internalName="Projektnummer">
      <xsd:simpleType>
        <xsd:restriction base="dms:Text"/>
      </xsd:simpleType>
    </xsd:element>
    <xsd:element name="Projektnamn" ma:index="22" nillable="true" ma:displayName="Projektnamn" ma:description="" ma:internalName="Projektnamn">
      <xsd:simpleType>
        <xsd:restriction base="dms:Text"/>
      </xsd:simpleType>
    </xsd:element>
    <xsd:element name="Distrikt" ma:index="24" nillable="true" ma:displayName="Distrikt" ma:description="" ma:internalName="Organisation">
      <xsd:simpleType>
        <xsd:restriction base="dms:Text"/>
      </xsd:simpleType>
    </xsd:element>
    <xsd:element name="Bandel" ma:index="25" nillable="true" ma:displayName="Bandel" ma:description="" ma:internalName="Bandel">
      <xsd:simpleType>
        <xsd:restriction base="dms:Text"/>
      </xsd:simpleType>
    </xsd:element>
    <xsd:element name="Vagnummer" ma:index="26" nillable="true" ma:displayName="Vägnummer" ma:description="" ma:internalName="Vagnummer">
      <xsd:simpleType>
        <xsd:restriction base="dms:Text"/>
      </xsd:simple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ppdokumentversion" ma:index="9" nillable="true" ma:displayName="Version" ma:internalName="ppdokumentversion" ma:readOnly="false">
      <xsd:simpleType>
        <xsd:restriction base="dms:Text">
          <xsd:maxLength value="255"/>
        </xsd:restriction>
      </xsd:simpleType>
    </xsd:element>
    <xsd:element name="Dokumentdatum" ma:index="10" nillable="true" ma:displayName="Dokumentdatum" ma:format="DateOnly" ma:internalName="Dokumentdatum">
      <xsd:simpleType>
        <xsd:restriction base="dms:DateTime"/>
      </xsd:simpleType>
    </xsd:element>
    <xsd:element name="Upphovsman" ma:index="11" nillable="true" ma:displayName="Skapat av" ma:internalName="Upphovsman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Faststalltav" ma:index="12" nillable="true" ma:displayName="Fastställt av" ma:internalName="Faststalltav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partensdatum" ma:index="16" nillable="true" ma:displayName="Motpartens datum" ma:format="DateOnly" ma:internalName="Motpartensdatum">
      <xsd:simpleType>
        <xsd:restriction base="dms:DateTime"/>
      </xsd:simpleType>
    </xsd:element>
    <xsd:element name="Mallprodukt" ma:index="27" nillable="true" ma:displayName="Ingående produkter" ma:default="Förstudie" ma:internalName="Mallproduk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Förstudie"/>
                    <xsd:enumeration value="Vägutredning"/>
                    <xsd:enumeration value="Järnvägsutredning"/>
                    <xsd:enumeration value="Arbetsplan"/>
                    <xsd:enumeration value="Järnvägsplan"/>
                    <xsd:enumeration value="Systemhandling"/>
                    <xsd:enumeration value="Bygghandling"/>
                    <xsd:enumeration value="Anläggning"/>
                  </xsd:restriction>
                </xsd:simpleType>
              </xsd:element>
            </xsd:sequence>
          </xsd:extension>
        </xsd:complexContent>
      </xsd:complexType>
    </xsd:element>
    <xsd:element name="Produkt" ma:index="28" nillable="true" ma:displayName="Aktuell produkt" ma:default="Förstudie" ma:format="Dropdown" ma:internalName="Produkt">
      <xsd:simpleType>
        <xsd:restriction base="dms:Choice">
          <xsd:enumeration value="Förstudie"/>
          <xsd:enumeration value="Vägutredning"/>
          <xsd:enumeration value="Järnvägsutredning"/>
          <xsd:enumeration value="Arbetsplan"/>
          <xsd:enumeration value="Järnvägsplan"/>
          <xsd:enumeration value="Systemhandling"/>
          <xsd:enumeration value="Bygghandling"/>
          <xsd:enumeration value="Anläggning"/>
        </xsd:restriction>
      </xsd:simpleType>
    </xsd:element>
  </xsd:schema>
  <xsd:schema xmlns:xsd="http://www.w3.org/2001/XMLSchema" xmlns:dms="http://schemas.microsoft.com/office/2006/documentManagement/types" targetNamespace="7902e5f0-be6d-4e9c-904d-1c5e7a391c7d" elementFormDefault="qualified">
    <xsd:import namespace="http://schemas.microsoft.com/office/2006/documentManagement/types"/>
    <xsd:element name="Projektledare" ma:index="23" nillable="true" ma:displayName="Projektledare" ma:internalName="Projektledar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p:properties xmlns:p="http://schemas.microsoft.com/office/2006/metadata/properties" xmlns:xsi="http://www.w3.org/2001/XMLSchema-instance">
  <documentManagement>
    <Projektnummer xmlns="http://schemas.microsoft.com/sharepoint/v3" xsi:nil="true"/>
    <Distrikt xmlns="http://schemas.microsoft.com/sharepoint/v3" xsi:nil="true"/>
    <ppdokumentversion xmlns="http://schemas.microsoft.com/sharepoint/v3/fields">0.4</ppdokumentversion>
    <Dokumenttyp xmlns="http://schemas.microsoft.com/sharepoint/v3">Meddelande</Dokumenttyp>
    <Bandel xmlns="http://schemas.microsoft.com/sharepoint/v3" xsi:nil="true"/>
    <Mallprodukt xmlns="http://schemas.microsoft.com/sharepoint/v3/fields">
      <Value>Förstudie</Value>
    </Mallprodukt>
    <Uppdragsnummer xmlns="http://schemas.microsoft.com/sharepoint/v3" xsi:nil="true"/>
    <Motpartensorganisation xmlns="http://schemas.microsoft.com/sharepoint/v3" xsi:nil="true"/>
    <DokumentID xmlns="http://schemas.microsoft.com/sharepoint/v3" xsi:nil="true"/>
    <Motpartensnamn xmlns="http://schemas.microsoft.com/sharepoint/v3" xsi:nil="true"/>
    <Projektnamn xmlns="http://schemas.microsoft.com/sharepoint/v3">Åtgärdsvalsstudie - Tillgänglighet Sthlm, Nacka, Värmdö, Lidingö</Projektnamn>
    <Dokumentdatum xmlns="http://schemas.microsoft.com/sharepoint/v3/fields">2012-11-18T23:00:00+00:00</Dokumentdatum>
    <Faststalltav xmlns="http://schemas.microsoft.com/sharepoint/v3/fields">
      <UserInfo>
        <DisplayName/>
        <AccountId xsi:nil="true"/>
        <AccountType/>
      </UserInfo>
    </Faststalltav>
    <Arendenummer xmlns="http://schemas.microsoft.com/sharepoint/v3" xsi:nil="true"/>
    <Projektledare xmlns="7902e5f0-be6d-4e9c-904d-1c5e7a391c7d">
      <UserInfo>
        <DisplayName/>
        <AccountId xsi:nil="true"/>
        <AccountType/>
      </UserInfo>
    </Projektledare>
    <Upphovsman xmlns="http://schemas.microsoft.com/sharepoint/v3/fields">
      <UserInfo>
        <DisplayName>Altin Jörgen, IVösöm Konsult</DisplayName>
        <AccountId>23</AccountId>
        <AccountType/>
      </UserInfo>
    </Upphovsman>
    <Vagnummer xmlns="http://schemas.microsoft.com/sharepoint/v3" xsi:nil="true"/>
    <Motpartensarendenr xmlns="http://schemas.microsoft.com/sharepoint/v3" xsi:nil="true"/>
    <Produkt xmlns="http://schemas.microsoft.com/sharepoint/v3/fields">Förstudie</Produkt>
    <Atgardsnummer xmlns="http://schemas.microsoft.com/sharepoint/v3" xsi:nil="true"/>
    <Motpartensdatum xmlns="http://schemas.microsoft.com/sharepoint/v3/fields" xsi:nil="true"/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89B5B0-D73F-4A88-8E79-B6356B42E4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7902e5f0-be6d-4e9c-904d-1c5e7a391c7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CA677285-FB3D-456F-AF2C-538838009258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6BB5AC47-D2CE-41E8-91C1-2B2C6A2263B2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04971A8D-1F85-4D25-B7B6-EFF56EDAD2C3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sharepoint/v3"/>
    <ds:schemaRef ds:uri="http://schemas.microsoft.com/sharepoint/v3/fields"/>
    <ds:schemaRef ds:uri="7902e5f0-be6d-4e9c-904d-1c5e7a391c7d"/>
    <ds:schemaRef ds:uri="http://schemas.openxmlformats.org/package/2006/metadata/core-properties"/>
  </ds:schemaRefs>
</ds:datastoreItem>
</file>

<file path=customXml/itemProps5.xml><?xml version="1.0" encoding="utf-8"?>
<ds:datastoreItem xmlns:ds="http://schemas.openxmlformats.org/officeDocument/2006/customXml" ds:itemID="{C9431DE0-42AD-4DE4-A7CC-CBC3E03CBB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9317</TotalTime>
  <Words>375</Words>
  <Application>Microsoft Office PowerPoint</Application>
  <PresentationFormat>Bildspel på skärmen (4:3)</PresentationFormat>
  <Paragraphs>134</Paragraphs>
  <Slides>11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Bildrubriker</vt:lpstr>
      </vt:variant>
      <vt:variant>
        <vt:i4>11</vt:i4>
      </vt:variant>
    </vt:vector>
  </HeadingPairs>
  <TitlesOfParts>
    <vt:vector size="14" baseType="lpstr">
      <vt:lpstr>Trafikverkspresentation</vt:lpstr>
      <vt:lpstr>Trafikverkspresentation, sidor</vt:lpstr>
      <vt:lpstr>Anpassad formgivning</vt:lpstr>
      <vt:lpstr>Åtgärdsvalsstudie - Tillgänglighet för Stockholm, Nacka, Värmdö och Lidingö  SL 20121122  Riggert Anderson    </vt:lpstr>
      <vt:lpstr> Inledning </vt:lpstr>
      <vt:lpstr>Vad är en åtgärdsvalsstudie? </vt:lpstr>
      <vt:lpstr>Bild 4</vt:lpstr>
      <vt:lpstr>Status för projektet</vt:lpstr>
      <vt:lpstr>Problembild - förutsättningar</vt:lpstr>
      <vt:lpstr>Vision och mål</vt:lpstr>
      <vt:lpstr>Geografisk avgränsning</vt:lpstr>
      <vt:lpstr>Funktioner</vt:lpstr>
      <vt:lpstr>Bild 10</vt:lpstr>
      <vt:lpstr>Målsättningen är en åtgärdsvalsstudie som </vt:lpstr>
    </vt:vector>
  </TitlesOfParts>
  <Company>Banverket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Åtgärdsvalsstudie Stockholms läns östra delar</dc:title>
  <dc:creator>forcar03</dc:creator>
  <cp:lastModifiedBy>riggert.anderson</cp:lastModifiedBy>
  <cp:revision>81</cp:revision>
  <dcterms:created xsi:type="dcterms:W3CDTF">2010-03-11T09:33:27Z</dcterms:created>
  <dcterms:modified xsi:type="dcterms:W3CDTF">2012-11-26T12:47:28Z</dcterms:modified>
  <cp:contentType>ProjektDokument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kumenttitel">
    <vt:lpwstr/>
  </property>
  <property fmtid="{D5CDD505-2E9C-101B-9397-08002B2CF9AE}" pid="3" name="Ärendenummer">
    <vt:lpwstr/>
  </property>
  <property fmtid="{D5CDD505-2E9C-101B-9397-08002B2CF9AE}" pid="4" name="display_urn:schemas-microsoft-com:office:office#Fastst_x00e4_llt_x0020_av_x0020__x0028_personlista_x0029_">
    <vt:lpwstr>Jönis Åsa Stnita_Extern</vt:lpwstr>
  </property>
  <property fmtid="{D5CDD505-2E9C-101B-9397-08002B2CF9AE}" pid="5" name="ContentTypeId">
    <vt:lpwstr>0x0101D0D000EE6324B3A1280348976321251548B21A</vt:lpwstr>
  </property>
  <property fmtid="{D5CDD505-2E9C-101B-9397-08002B2CF9AE}" pid="6" name="Skapat av">
    <vt:lpwstr/>
  </property>
  <property fmtid="{D5CDD505-2E9C-101B-9397-08002B2CF9AE}" pid="7" name="ContentType">
    <vt:lpwstr>Malldokument</vt:lpwstr>
  </property>
  <property fmtid="{D5CDD505-2E9C-101B-9397-08002B2CF9AE}" pid="8" name="Del i vårt gemensamma sätt att arbeta">
    <vt:lpwstr/>
  </property>
  <property fmtid="{D5CDD505-2E9C-101B-9397-08002B2CF9AE}" pid="9" name="tvdokumentversion">
    <vt:lpwstr>0.1</vt:lpwstr>
  </property>
  <property fmtid="{D5CDD505-2E9C-101B-9397-08002B2CF9AE}" pid="10" name="Order">
    <vt:lpwstr>700.000000000000</vt:lpwstr>
  </property>
  <property fmtid="{D5CDD505-2E9C-101B-9397-08002B2CF9AE}" pid="11" name="Fastställt av (personlista)">
    <vt:lpwstr/>
  </property>
  <property fmtid="{D5CDD505-2E9C-101B-9397-08002B2CF9AE}" pid="12" name="Dokumentnummer">
    <vt:lpwstr/>
  </property>
  <property fmtid="{D5CDD505-2E9C-101B-9397-08002B2CF9AE}" pid="13" name="Filnamnsforslag">
    <vt:lpwstr/>
  </property>
  <property fmtid="{D5CDD505-2E9C-101B-9397-08002B2CF9AE}" pid="14" name="Beteckning">
    <vt:lpwstr/>
  </property>
  <property fmtid="{D5CDD505-2E9C-101B-9397-08002B2CF9AE}" pid="15" name="Projektinnehallstyp">
    <vt:lpwstr/>
  </property>
  <property fmtid="{D5CDD505-2E9C-101B-9397-08002B2CF9AE}" pid="16" name="Beskrivning">
    <vt:lpwstr/>
  </property>
  <property fmtid="{D5CDD505-2E9C-101B-9397-08002B2CF9AE}" pid="17" name="Skede">
    <vt:lpwstr>;#Alla;#Projektstyrning;#</vt:lpwstr>
  </property>
  <property fmtid="{D5CDD505-2E9C-101B-9397-08002B2CF9AE}" pid="18" name="Mallskede">
    <vt:lpwstr>Generell</vt:lpwstr>
  </property>
  <property fmtid="{D5CDD505-2E9C-101B-9397-08002B2CF9AE}" pid="19" name="Titel">
    <vt:lpwstr/>
  </property>
  <property fmtid="{D5CDD505-2E9C-101B-9397-08002B2CF9AE}" pid="20" name="Mallstruktur">
    <vt:lpwstr>;#Projektstyrning;#Förstudie;#Vägutredning;#Järnvägsutredning;#Arbetsplan;#Järnvägsplan;#Systemhandling;#Bygghandling;#Anläggning;#Tom;#</vt:lpwstr>
  </property>
  <property fmtid="{D5CDD505-2E9C-101B-9397-08002B2CF9AE}" pid="21" name="Process">
    <vt:lpwstr>Allmänna</vt:lpwstr>
  </property>
  <property fmtid="{D5CDD505-2E9C-101B-9397-08002B2CF9AE}" pid="22" name="Sorteringsordning">
    <vt:lpwstr>1.00000000000000</vt:lpwstr>
  </property>
  <property fmtid="{D5CDD505-2E9C-101B-9397-08002B2CF9AE}" pid="23" name="Skapa dokument">
    <vt:lpwstr>http://ppi.trafikverket.se/_layouts/VV.PP.I/Forms/SaveToProjectTemplate.aspx?ID=63, Powerpointpresentation</vt:lpwstr>
  </property>
  <property fmtid="{D5CDD505-2E9C-101B-9397-08002B2CF9AE}" pid="24" name="display_urn:schemas-microsoft-com:office:office#Upphovsman">
    <vt:lpwstr>Altin Jörgen, IVösöm Konsult</vt:lpwstr>
  </property>
</Properties>
</file>