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1E55-D8AC-480B-8273-C4EFE9693A3F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190D-61C8-49E5-A1E7-0EC313CC3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348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FAC9FC-E488-4EBC-B736-6DD125AA271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8229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2" name="Bildobjekt 11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60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0000" y="273050"/>
            <a:ext cx="439200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1600" cy="4525963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9" name="Bildobjekt 8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16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1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16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2012-12-03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2012-12-03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16632"/>
            <a:ext cx="1908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82296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237312"/>
            <a:ext cx="126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2012-12-03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2012-12-03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3" r:id="rId3"/>
    <p:sldLayoutId id="2147483652" r:id="rId4"/>
    <p:sldLayoutId id="2147483674" r:id="rId5"/>
    <p:sldLayoutId id="2147483655" r:id="rId6"/>
    <p:sldLayoutId id="2147483675" r:id="rId7"/>
    <p:sldLayoutId id="2147483649" r:id="rId8"/>
    <p:sldLayoutId id="2147483654" r:id="rId9"/>
    <p:sldLayoutId id="2147483676" r:id="rId10"/>
    <p:sldLayoutId id="2147483651" r:id="rId11"/>
    <p:sldLayoutId id="2147483653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9923983"/>
              </p:ext>
            </p:extLst>
          </p:nvPr>
        </p:nvGraphicFramePr>
        <p:xfrm>
          <a:off x="214284" y="1214422"/>
          <a:ext cx="8786871" cy="4715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11"/>
                <a:gridCol w="1171583"/>
                <a:gridCol w="1025135"/>
                <a:gridCol w="951911"/>
                <a:gridCol w="951911"/>
                <a:gridCol w="951911"/>
                <a:gridCol w="853684"/>
                <a:gridCol w="928694"/>
                <a:gridCol w="1000131"/>
              </a:tblGrid>
              <a:tr h="387129">
                <a:tc gridSpan="2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dirty="0" smtClean="0"/>
                        <a:t>Västra Sicklaön*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dirty="0" smtClean="0"/>
                        <a:t>Resten av Nacka 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v-SE" dirty="0" smtClean="0"/>
                        <a:t>              Hela</a:t>
                      </a:r>
                      <a:r>
                        <a:rPr lang="sv-SE" baseline="0" dirty="0" smtClean="0"/>
                        <a:t> Nacka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8712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Bostäder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Arb.plats</a:t>
                      </a:r>
                      <a:r>
                        <a:rPr lang="sv-SE" sz="1400" dirty="0" smtClean="0"/>
                        <a:t>.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Bostäder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Arb.plats</a:t>
                      </a:r>
                      <a:r>
                        <a:rPr lang="sv-SE" sz="1400" dirty="0" smtClean="0"/>
                        <a:t>.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Bostäder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Arb.plats</a:t>
                      </a:r>
                      <a:r>
                        <a:rPr lang="sv-SE" sz="1400" dirty="0" smtClean="0"/>
                        <a:t>.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Befolkning</a:t>
                      </a:r>
                      <a:endParaRPr lang="sv-SE" sz="1400" dirty="0"/>
                    </a:p>
                  </a:txBody>
                  <a:tcPr/>
                </a:tc>
              </a:tr>
              <a:tr h="387129">
                <a:tc>
                  <a:txBody>
                    <a:bodyPr/>
                    <a:lstStyle/>
                    <a:p>
                      <a:r>
                        <a:rPr lang="sv-SE" i="1" dirty="0" smtClean="0"/>
                        <a:t>Nuläge</a:t>
                      </a:r>
                      <a:endParaRPr lang="sv-S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11 100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FF0000"/>
                          </a:solidFill>
                        </a:rPr>
                        <a:t>16 350</a:t>
                      </a:r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chemeClr val="tx1"/>
                          </a:solidFill>
                        </a:rPr>
                        <a:t>26 700</a:t>
                      </a:r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FF0000"/>
                          </a:solidFill>
                        </a:rPr>
                        <a:t>14 000</a:t>
                      </a:r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37 800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FF0000"/>
                          </a:solidFill>
                        </a:rPr>
                        <a:t>30350</a:t>
                      </a:r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0070C0"/>
                          </a:solidFill>
                        </a:rPr>
                        <a:t>  92 000</a:t>
                      </a:r>
                      <a:endParaRPr lang="sv-SE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7129">
                <a:tc rowSpan="2">
                  <a:txBody>
                    <a:bodyPr/>
                    <a:lstStyle/>
                    <a:p>
                      <a:r>
                        <a:rPr lang="sv-SE" i="1" dirty="0" smtClean="0"/>
                        <a:t>Till</a:t>
                      </a:r>
                    </a:p>
                    <a:p>
                      <a:r>
                        <a:rPr lang="sv-SE" i="1" dirty="0" smtClean="0"/>
                        <a:t>2020</a:t>
                      </a:r>
                      <a:endParaRPr lang="sv-S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Tillkommer 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3 500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6 900 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  3 400 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1 450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aseline="0" dirty="0" smtClean="0"/>
                        <a:t>  6 900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8 350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  21 000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712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Totalt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14 600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23 250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30 100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15 450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44 700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38 700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113 000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7129">
                <a:tc rowSpan="2">
                  <a:txBody>
                    <a:bodyPr/>
                    <a:lstStyle/>
                    <a:p>
                      <a:r>
                        <a:rPr lang="sv-SE" dirty="0" smtClean="0"/>
                        <a:t>Till</a:t>
                      </a:r>
                    </a:p>
                    <a:p>
                      <a:r>
                        <a:rPr lang="sv-SE" dirty="0" smtClean="0"/>
                        <a:t>2030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Tillkommer 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5 100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9 800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  2 700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1 250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7 800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11 050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  20 000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712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Totalt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19 700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33 050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32 800 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16 700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52 500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49 750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133 000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7129">
                <a:tc rowSpan="2">
                  <a:txBody>
                    <a:bodyPr/>
                    <a:lstStyle/>
                    <a:p>
                      <a:r>
                        <a:rPr lang="sv-SE" dirty="0" smtClean="0"/>
                        <a:t>Till</a:t>
                      </a:r>
                    </a:p>
                    <a:p>
                      <a:r>
                        <a:rPr lang="sv-SE" dirty="0" smtClean="0"/>
                        <a:t>2040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Tillkommer 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4 400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7 450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  2 500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1 500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6 900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8 950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  16 000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712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Totalt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24 100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40 500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35 300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sv-SE" baseline="0" dirty="0" smtClean="0">
                          <a:solidFill>
                            <a:srgbClr val="FF0000"/>
                          </a:solidFill>
                        </a:rPr>
                        <a:t> 200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59 400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58 700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149 000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7129">
                <a:tc rowSpan="2">
                  <a:txBody>
                    <a:bodyPr/>
                    <a:lstStyle/>
                    <a:p>
                      <a:r>
                        <a:rPr lang="sv-SE" dirty="0" smtClean="0"/>
                        <a:t>Till</a:t>
                      </a:r>
                    </a:p>
                    <a:p>
                      <a:r>
                        <a:rPr lang="sv-SE" dirty="0" smtClean="0"/>
                        <a:t>2050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Tillkommer 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3 400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3 000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  3 600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3 500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7 000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6 500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  16 000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712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Totalt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27 500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43 500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38 900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r>
                        <a:rPr lang="sv-SE" baseline="0" dirty="0" smtClean="0">
                          <a:solidFill>
                            <a:srgbClr val="FF0000"/>
                          </a:solidFill>
                        </a:rPr>
                        <a:t> 7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66 400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65 200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165 000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5649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Summa</a:t>
                      </a:r>
                    </a:p>
                    <a:p>
                      <a:r>
                        <a:rPr lang="sv-SE" sz="1200" dirty="0" smtClean="0"/>
                        <a:t>Tillkommer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16 400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27 150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12 200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 7 700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28 600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34 850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  73 000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591752" y="285728"/>
            <a:ext cx="7236276" cy="538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2000" kern="0" dirty="0" smtClean="0">
                <a:latin typeface="Gill Sans MT"/>
              </a:rPr>
              <a:t>Exploateringsmöjligheter i Nacka fram till 2050 med T-bana ca 2025</a:t>
            </a:r>
            <a:endParaRPr lang="sv-SE" sz="2000" kern="0" dirty="0">
              <a:latin typeface="Gill Sans M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51520" y="5966048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kern="0" dirty="0" smtClean="0">
                <a:latin typeface="Gill Sans MT"/>
              </a:rPr>
              <a:t>*Danviken, Henriksdal, Kvarnholmen, Alphyddan, Finntorp, Ekudden, </a:t>
            </a:r>
            <a:r>
              <a:rPr lang="sv-SE" sz="1000" kern="0" dirty="0" err="1" smtClean="0">
                <a:latin typeface="Gill Sans MT"/>
              </a:rPr>
              <a:t>Järla</a:t>
            </a:r>
            <a:r>
              <a:rPr lang="sv-SE" sz="1000" kern="0" dirty="0" smtClean="0">
                <a:latin typeface="Gill Sans MT"/>
              </a:rPr>
              <a:t> industriområde, Sickla </a:t>
            </a:r>
            <a:r>
              <a:rPr lang="sv-SE" sz="1000" kern="0" dirty="0" err="1" smtClean="0">
                <a:latin typeface="Gill Sans MT"/>
              </a:rPr>
              <a:t>inustriområde</a:t>
            </a:r>
            <a:r>
              <a:rPr lang="sv-SE" sz="1000" kern="0" dirty="0" smtClean="0">
                <a:latin typeface="Gill Sans MT"/>
              </a:rPr>
              <a:t>, Tallbacken, </a:t>
            </a:r>
            <a:r>
              <a:rPr lang="sv-SE" sz="1000" kern="0" dirty="0" err="1" smtClean="0">
                <a:latin typeface="Gill Sans MT"/>
              </a:rPr>
              <a:t>Nysättra</a:t>
            </a:r>
            <a:r>
              <a:rPr lang="sv-SE" sz="1000" kern="0" dirty="0" smtClean="0">
                <a:latin typeface="Gill Sans MT"/>
              </a:rPr>
              <a:t>, Vikdalen, </a:t>
            </a:r>
            <a:r>
              <a:rPr lang="sv-SE" sz="1000" kern="0" dirty="0" err="1" smtClean="0">
                <a:latin typeface="Gill Sans MT"/>
              </a:rPr>
              <a:t>Jarlaberg</a:t>
            </a:r>
            <a:r>
              <a:rPr lang="sv-SE" sz="1000" kern="0" dirty="0" smtClean="0">
                <a:latin typeface="Gill Sans MT"/>
              </a:rPr>
              <a:t>, Nämndhusområdet, Nacka centrum, Storängen</a:t>
            </a:r>
          </a:p>
          <a:p>
            <a:endParaRPr lang="sv-SE" sz="1000" kern="0" dirty="0"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057900" y="6289675"/>
            <a:ext cx="16637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4AEDB0E-963C-4EF1-8DF2-C74C62B7B787}" type="slidenum">
              <a:rPr lang="sv-SE" sz="800">
                <a:cs typeface="+mn-cs"/>
              </a:rPr>
              <a:pPr algn="r">
                <a:defRPr/>
              </a:pPr>
              <a:t>2</a:t>
            </a:fld>
            <a:endParaRPr lang="sv-SE" sz="800">
              <a:cs typeface="+mn-cs"/>
            </a:endParaRPr>
          </a:p>
        </p:txBody>
      </p:sp>
      <p:sp>
        <p:nvSpPr>
          <p:cNvPr id="23555" name="Rubrik 5"/>
          <p:cNvSpPr>
            <a:spLocks noGrp="1"/>
          </p:cNvSpPr>
          <p:nvPr>
            <p:ph type="title" idx="4294967295"/>
          </p:nvPr>
        </p:nvSpPr>
        <p:spPr>
          <a:xfrm>
            <a:off x="319894" y="338186"/>
            <a:ext cx="8363272" cy="809303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sv-SE" dirty="0" smtClean="0"/>
              <a:t>Pågående trafikanalyser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7" name="Platshållare för bildnumm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E948F5-30DA-424D-82D3-709FED0A5AF6}" type="slidenum">
              <a:rPr lang="sv-S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sv-S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491839" y="1139824"/>
            <a:ext cx="8259654" cy="4799341"/>
            <a:chOff x="491839" y="1139824"/>
            <a:chExt cx="8259654" cy="4799341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39" y="1139824"/>
              <a:ext cx="8259654" cy="4737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ihandsfigur 4"/>
            <p:cNvSpPr/>
            <p:nvPr/>
          </p:nvSpPr>
          <p:spPr>
            <a:xfrm>
              <a:off x="1091821" y="1446663"/>
              <a:ext cx="7478973" cy="4300129"/>
            </a:xfrm>
            <a:custGeom>
              <a:avLst/>
              <a:gdLst>
                <a:gd name="connsiteX0" fmla="*/ 0 w 7478973"/>
                <a:gd name="connsiteY0" fmla="*/ 0 h 4300129"/>
                <a:gd name="connsiteX1" fmla="*/ 941695 w 7478973"/>
                <a:gd name="connsiteY1" fmla="*/ 518615 h 4300129"/>
                <a:gd name="connsiteX2" fmla="*/ 1555845 w 7478973"/>
                <a:gd name="connsiteY2" fmla="*/ 968991 h 4300129"/>
                <a:gd name="connsiteX3" fmla="*/ 2279176 w 7478973"/>
                <a:gd name="connsiteY3" fmla="*/ 1228298 h 4300129"/>
                <a:gd name="connsiteX4" fmla="*/ 2988860 w 7478973"/>
                <a:gd name="connsiteY4" fmla="*/ 1091821 h 4300129"/>
                <a:gd name="connsiteX5" fmla="*/ 3343701 w 7478973"/>
                <a:gd name="connsiteY5" fmla="*/ 1078173 h 4300129"/>
                <a:gd name="connsiteX6" fmla="*/ 3684895 w 7478973"/>
                <a:gd name="connsiteY6" fmla="*/ 1173707 h 4300129"/>
                <a:gd name="connsiteX7" fmla="*/ 3821373 w 7478973"/>
                <a:gd name="connsiteY7" fmla="*/ 1378424 h 4300129"/>
                <a:gd name="connsiteX8" fmla="*/ 3944203 w 7478973"/>
                <a:gd name="connsiteY8" fmla="*/ 2019868 h 4300129"/>
                <a:gd name="connsiteX9" fmla="*/ 3930555 w 7478973"/>
                <a:gd name="connsiteY9" fmla="*/ 3261815 h 4300129"/>
                <a:gd name="connsiteX10" fmla="*/ 3971498 w 7478973"/>
                <a:gd name="connsiteY10" fmla="*/ 3725838 h 4300129"/>
                <a:gd name="connsiteX11" fmla="*/ 4258101 w 7478973"/>
                <a:gd name="connsiteY11" fmla="*/ 4135271 h 4300129"/>
                <a:gd name="connsiteX12" fmla="*/ 4640239 w 7478973"/>
                <a:gd name="connsiteY12" fmla="*/ 4299044 h 4300129"/>
                <a:gd name="connsiteX13" fmla="*/ 5322627 w 7478973"/>
                <a:gd name="connsiteY13" fmla="*/ 4067033 h 4300129"/>
                <a:gd name="connsiteX14" fmla="*/ 6032310 w 7478973"/>
                <a:gd name="connsiteY14" fmla="*/ 3698543 h 4300129"/>
                <a:gd name="connsiteX15" fmla="*/ 6728346 w 7478973"/>
                <a:gd name="connsiteY15" fmla="*/ 3330053 h 4300129"/>
                <a:gd name="connsiteX16" fmla="*/ 6974006 w 7478973"/>
                <a:gd name="connsiteY16" fmla="*/ 3098041 h 4300129"/>
                <a:gd name="connsiteX17" fmla="*/ 7478973 w 7478973"/>
                <a:gd name="connsiteY17" fmla="*/ 2934268 h 430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78973" h="4300129">
                  <a:moveTo>
                    <a:pt x="0" y="0"/>
                  </a:moveTo>
                  <a:cubicBezTo>
                    <a:pt x="341194" y="178558"/>
                    <a:pt x="682388" y="357117"/>
                    <a:pt x="941695" y="518615"/>
                  </a:cubicBezTo>
                  <a:cubicBezTo>
                    <a:pt x="1201002" y="680113"/>
                    <a:pt x="1332932" y="850711"/>
                    <a:pt x="1555845" y="968991"/>
                  </a:cubicBezTo>
                  <a:cubicBezTo>
                    <a:pt x="1778758" y="1087271"/>
                    <a:pt x="2040340" y="1207826"/>
                    <a:pt x="2279176" y="1228298"/>
                  </a:cubicBezTo>
                  <a:cubicBezTo>
                    <a:pt x="2518012" y="1248770"/>
                    <a:pt x="2811439" y="1116842"/>
                    <a:pt x="2988860" y="1091821"/>
                  </a:cubicBezTo>
                  <a:cubicBezTo>
                    <a:pt x="3166281" y="1066800"/>
                    <a:pt x="3227695" y="1064525"/>
                    <a:pt x="3343701" y="1078173"/>
                  </a:cubicBezTo>
                  <a:cubicBezTo>
                    <a:pt x="3459707" y="1091821"/>
                    <a:pt x="3605283" y="1123665"/>
                    <a:pt x="3684895" y="1173707"/>
                  </a:cubicBezTo>
                  <a:cubicBezTo>
                    <a:pt x="3764507" y="1223749"/>
                    <a:pt x="3778155" y="1237397"/>
                    <a:pt x="3821373" y="1378424"/>
                  </a:cubicBezTo>
                  <a:cubicBezTo>
                    <a:pt x="3864591" y="1519451"/>
                    <a:pt x="3926006" y="1705970"/>
                    <a:pt x="3944203" y="2019868"/>
                  </a:cubicBezTo>
                  <a:cubicBezTo>
                    <a:pt x="3962400" y="2333766"/>
                    <a:pt x="3926006" y="2977487"/>
                    <a:pt x="3930555" y="3261815"/>
                  </a:cubicBezTo>
                  <a:cubicBezTo>
                    <a:pt x="3935104" y="3546143"/>
                    <a:pt x="3916907" y="3580262"/>
                    <a:pt x="3971498" y="3725838"/>
                  </a:cubicBezTo>
                  <a:cubicBezTo>
                    <a:pt x="4026089" y="3871414"/>
                    <a:pt x="4146644" y="4039737"/>
                    <a:pt x="4258101" y="4135271"/>
                  </a:cubicBezTo>
                  <a:cubicBezTo>
                    <a:pt x="4369558" y="4230805"/>
                    <a:pt x="4462818" y="4310417"/>
                    <a:pt x="4640239" y="4299044"/>
                  </a:cubicBezTo>
                  <a:cubicBezTo>
                    <a:pt x="4817660" y="4287671"/>
                    <a:pt x="5090615" y="4167117"/>
                    <a:pt x="5322627" y="4067033"/>
                  </a:cubicBezTo>
                  <a:cubicBezTo>
                    <a:pt x="5554639" y="3966950"/>
                    <a:pt x="6032310" y="3698543"/>
                    <a:pt x="6032310" y="3698543"/>
                  </a:cubicBezTo>
                  <a:cubicBezTo>
                    <a:pt x="6266596" y="3575713"/>
                    <a:pt x="6571397" y="3430137"/>
                    <a:pt x="6728346" y="3330053"/>
                  </a:cubicBezTo>
                  <a:cubicBezTo>
                    <a:pt x="6885295" y="3229969"/>
                    <a:pt x="6848902" y="3164005"/>
                    <a:pt x="6974006" y="3098041"/>
                  </a:cubicBezTo>
                  <a:cubicBezTo>
                    <a:pt x="7099110" y="3032077"/>
                    <a:pt x="7289041" y="2983172"/>
                    <a:pt x="7478973" y="2934268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Frihandsfigur 5"/>
            <p:cNvSpPr/>
            <p:nvPr/>
          </p:nvSpPr>
          <p:spPr>
            <a:xfrm>
              <a:off x="1199967" y="1429924"/>
              <a:ext cx="7356144" cy="4382175"/>
            </a:xfrm>
            <a:custGeom>
              <a:avLst/>
              <a:gdLst>
                <a:gd name="connsiteX0" fmla="*/ 0 w 7356144"/>
                <a:gd name="connsiteY0" fmla="*/ 0 h 4382175"/>
                <a:gd name="connsiteX1" fmla="*/ 805218 w 7356144"/>
                <a:gd name="connsiteY1" fmla="*/ 368489 h 4382175"/>
                <a:gd name="connsiteX2" fmla="*/ 1883392 w 7356144"/>
                <a:gd name="connsiteY2" fmla="*/ 955343 h 4382175"/>
                <a:gd name="connsiteX3" fmla="*/ 2142699 w 7356144"/>
                <a:gd name="connsiteY3" fmla="*/ 1214651 h 4382175"/>
                <a:gd name="connsiteX4" fmla="*/ 2169994 w 7356144"/>
                <a:gd name="connsiteY4" fmla="*/ 1733266 h 4382175"/>
                <a:gd name="connsiteX5" fmla="*/ 1897039 w 7356144"/>
                <a:gd name="connsiteY5" fmla="*/ 2511188 h 4382175"/>
                <a:gd name="connsiteX6" fmla="*/ 1651380 w 7356144"/>
                <a:gd name="connsiteY6" fmla="*/ 3111689 h 4382175"/>
                <a:gd name="connsiteX7" fmla="*/ 1528550 w 7356144"/>
                <a:gd name="connsiteY7" fmla="*/ 3603009 h 4382175"/>
                <a:gd name="connsiteX8" fmla="*/ 1542197 w 7356144"/>
                <a:gd name="connsiteY8" fmla="*/ 3903260 h 4382175"/>
                <a:gd name="connsiteX9" fmla="*/ 1733266 w 7356144"/>
                <a:gd name="connsiteY9" fmla="*/ 4244454 h 4382175"/>
                <a:gd name="connsiteX10" fmla="*/ 2156347 w 7356144"/>
                <a:gd name="connsiteY10" fmla="*/ 4380931 h 4382175"/>
                <a:gd name="connsiteX11" fmla="*/ 2647666 w 7356144"/>
                <a:gd name="connsiteY11" fmla="*/ 4176215 h 4382175"/>
                <a:gd name="connsiteX12" fmla="*/ 3398293 w 7356144"/>
                <a:gd name="connsiteY12" fmla="*/ 3916907 h 4382175"/>
                <a:gd name="connsiteX13" fmla="*/ 4094329 w 7356144"/>
                <a:gd name="connsiteY13" fmla="*/ 3848669 h 4382175"/>
                <a:gd name="connsiteX14" fmla="*/ 5268036 w 7356144"/>
                <a:gd name="connsiteY14" fmla="*/ 3807725 h 4382175"/>
                <a:gd name="connsiteX15" fmla="*/ 6400800 w 7356144"/>
                <a:gd name="connsiteY15" fmla="*/ 3384645 h 4382175"/>
                <a:gd name="connsiteX16" fmla="*/ 7356144 w 7356144"/>
                <a:gd name="connsiteY16" fmla="*/ 2961564 h 43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56144" h="4382175">
                  <a:moveTo>
                    <a:pt x="0" y="0"/>
                  </a:moveTo>
                  <a:cubicBezTo>
                    <a:pt x="245660" y="104632"/>
                    <a:pt x="491320" y="209265"/>
                    <a:pt x="805218" y="368489"/>
                  </a:cubicBezTo>
                  <a:cubicBezTo>
                    <a:pt x="1119116" y="527713"/>
                    <a:pt x="1660479" y="814316"/>
                    <a:pt x="1883392" y="955343"/>
                  </a:cubicBezTo>
                  <a:cubicBezTo>
                    <a:pt x="2106306" y="1096370"/>
                    <a:pt x="2094932" y="1084997"/>
                    <a:pt x="2142699" y="1214651"/>
                  </a:cubicBezTo>
                  <a:cubicBezTo>
                    <a:pt x="2190466" y="1344305"/>
                    <a:pt x="2210937" y="1517177"/>
                    <a:pt x="2169994" y="1733266"/>
                  </a:cubicBezTo>
                  <a:cubicBezTo>
                    <a:pt x="2129051" y="1949355"/>
                    <a:pt x="1983475" y="2281451"/>
                    <a:pt x="1897039" y="2511188"/>
                  </a:cubicBezTo>
                  <a:cubicBezTo>
                    <a:pt x="1810603" y="2740925"/>
                    <a:pt x="1712795" y="2929719"/>
                    <a:pt x="1651380" y="3111689"/>
                  </a:cubicBezTo>
                  <a:cubicBezTo>
                    <a:pt x="1589965" y="3293659"/>
                    <a:pt x="1546747" y="3471081"/>
                    <a:pt x="1528550" y="3603009"/>
                  </a:cubicBezTo>
                  <a:cubicBezTo>
                    <a:pt x="1510353" y="3734937"/>
                    <a:pt x="1508078" y="3796353"/>
                    <a:pt x="1542197" y="3903260"/>
                  </a:cubicBezTo>
                  <a:cubicBezTo>
                    <a:pt x="1576316" y="4010167"/>
                    <a:pt x="1630908" y="4164842"/>
                    <a:pt x="1733266" y="4244454"/>
                  </a:cubicBezTo>
                  <a:cubicBezTo>
                    <a:pt x="1835624" y="4324066"/>
                    <a:pt x="2003947" y="4392304"/>
                    <a:pt x="2156347" y="4380931"/>
                  </a:cubicBezTo>
                  <a:cubicBezTo>
                    <a:pt x="2308747" y="4369558"/>
                    <a:pt x="2440675" y="4253552"/>
                    <a:pt x="2647666" y="4176215"/>
                  </a:cubicBezTo>
                  <a:cubicBezTo>
                    <a:pt x="2854657" y="4098878"/>
                    <a:pt x="3157183" y="3971498"/>
                    <a:pt x="3398293" y="3916907"/>
                  </a:cubicBezTo>
                  <a:cubicBezTo>
                    <a:pt x="3639404" y="3862316"/>
                    <a:pt x="3782705" y="3866866"/>
                    <a:pt x="4094329" y="3848669"/>
                  </a:cubicBezTo>
                  <a:cubicBezTo>
                    <a:pt x="4405953" y="3830472"/>
                    <a:pt x="4883624" y="3885062"/>
                    <a:pt x="5268036" y="3807725"/>
                  </a:cubicBezTo>
                  <a:cubicBezTo>
                    <a:pt x="5652448" y="3730388"/>
                    <a:pt x="6052782" y="3525672"/>
                    <a:pt x="6400800" y="3384645"/>
                  </a:cubicBezTo>
                  <a:cubicBezTo>
                    <a:pt x="6748818" y="3243618"/>
                    <a:pt x="7052481" y="3102591"/>
                    <a:pt x="7356144" y="2961564"/>
                  </a:cubicBezTo>
                </a:path>
              </a:pathLst>
            </a:cu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Frihandsfigur 7"/>
            <p:cNvSpPr/>
            <p:nvPr/>
          </p:nvSpPr>
          <p:spPr>
            <a:xfrm>
              <a:off x="1050878" y="1651379"/>
              <a:ext cx="7533564" cy="4287786"/>
            </a:xfrm>
            <a:custGeom>
              <a:avLst/>
              <a:gdLst>
                <a:gd name="connsiteX0" fmla="*/ 0 w 7533564"/>
                <a:gd name="connsiteY0" fmla="*/ 0 h 4287786"/>
                <a:gd name="connsiteX1" fmla="*/ 818865 w 7533564"/>
                <a:gd name="connsiteY1" fmla="*/ 491320 h 4287786"/>
                <a:gd name="connsiteX2" fmla="*/ 1160059 w 7533564"/>
                <a:gd name="connsiteY2" fmla="*/ 996287 h 4287786"/>
                <a:gd name="connsiteX3" fmla="*/ 1255594 w 7533564"/>
                <a:gd name="connsiteY3" fmla="*/ 1542197 h 4287786"/>
                <a:gd name="connsiteX4" fmla="*/ 1501253 w 7533564"/>
                <a:gd name="connsiteY4" fmla="*/ 2743200 h 4287786"/>
                <a:gd name="connsiteX5" fmla="*/ 1528549 w 7533564"/>
                <a:gd name="connsiteY5" fmla="*/ 3493827 h 4287786"/>
                <a:gd name="connsiteX6" fmla="*/ 1733265 w 7533564"/>
                <a:gd name="connsiteY6" fmla="*/ 4080681 h 4287786"/>
                <a:gd name="connsiteX7" fmla="*/ 1924334 w 7533564"/>
                <a:gd name="connsiteY7" fmla="*/ 4217158 h 4287786"/>
                <a:gd name="connsiteX8" fmla="*/ 2320119 w 7533564"/>
                <a:gd name="connsiteY8" fmla="*/ 4285397 h 4287786"/>
                <a:gd name="connsiteX9" fmla="*/ 2715904 w 7533564"/>
                <a:gd name="connsiteY9" fmla="*/ 4135272 h 4287786"/>
                <a:gd name="connsiteX10" fmla="*/ 3398292 w 7533564"/>
                <a:gd name="connsiteY10" fmla="*/ 3875964 h 4287786"/>
                <a:gd name="connsiteX11" fmla="*/ 4285397 w 7533564"/>
                <a:gd name="connsiteY11" fmla="*/ 3753134 h 4287786"/>
                <a:gd name="connsiteX12" fmla="*/ 5363570 w 7533564"/>
                <a:gd name="connsiteY12" fmla="*/ 3725839 h 4287786"/>
                <a:gd name="connsiteX13" fmla="*/ 6441743 w 7533564"/>
                <a:gd name="connsiteY13" fmla="*/ 3370997 h 4287786"/>
                <a:gd name="connsiteX14" fmla="*/ 7533564 w 7533564"/>
                <a:gd name="connsiteY14" fmla="*/ 2743200 h 42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33564" h="4287786">
                  <a:moveTo>
                    <a:pt x="0" y="0"/>
                  </a:moveTo>
                  <a:cubicBezTo>
                    <a:pt x="312761" y="162636"/>
                    <a:pt x="625522" y="325272"/>
                    <a:pt x="818865" y="491320"/>
                  </a:cubicBezTo>
                  <a:cubicBezTo>
                    <a:pt x="1012208" y="657368"/>
                    <a:pt x="1087271" y="821141"/>
                    <a:pt x="1160059" y="996287"/>
                  </a:cubicBezTo>
                  <a:cubicBezTo>
                    <a:pt x="1232847" y="1171433"/>
                    <a:pt x="1198728" y="1251045"/>
                    <a:pt x="1255594" y="1542197"/>
                  </a:cubicBezTo>
                  <a:cubicBezTo>
                    <a:pt x="1312460" y="1833349"/>
                    <a:pt x="1455760" y="2417928"/>
                    <a:pt x="1501253" y="2743200"/>
                  </a:cubicBezTo>
                  <a:cubicBezTo>
                    <a:pt x="1546746" y="3068472"/>
                    <a:pt x="1489880" y="3270914"/>
                    <a:pt x="1528549" y="3493827"/>
                  </a:cubicBezTo>
                  <a:cubicBezTo>
                    <a:pt x="1567218" y="3716740"/>
                    <a:pt x="1667301" y="3960126"/>
                    <a:pt x="1733265" y="4080681"/>
                  </a:cubicBezTo>
                  <a:cubicBezTo>
                    <a:pt x="1799229" y="4201236"/>
                    <a:pt x="1826525" y="4183039"/>
                    <a:pt x="1924334" y="4217158"/>
                  </a:cubicBezTo>
                  <a:cubicBezTo>
                    <a:pt x="2022143" y="4251277"/>
                    <a:pt x="2188191" y="4299045"/>
                    <a:pt x="2320119" y="4285397"/>
                  </a:cubicBezTo>
                  <a:cubicBezTo>
                    <a:pt x="2452047" y="4271749"/>
                    <a:pt x="2715904" y="4135272"/>
                    <a:pt x="2715904" y="4135272"/>
                  </a:cubicBezTo>
                  <a:cubicBezTo>
                    <a:pt x="2895600" y="4067033"/>
                    <a:pt x="3136710" y="3939654"/>
                    <a:pt x="3398292" y="3875964"/>
                  </a:cubicBezTo>
                  <a:cubicBezTo>
                    <a:pt x="3659874" y="3812274"/>
                    <a:pt x="3957851" y="3778155"/>
                    <a:pt x="4285397" y="3753134"/>
                  </a:cubicBezTo>
                  <a:cubicBezTo>
                    <a:pt x="4612943" y="3728113"/>
                    <a:pt x="5004179" y="3789528"/>
                    <a:pt x="5363570" y="3725839"/>
                  </a:cubicBezTo>
                  <a:cubicBezTo>
                    <a:pt x="5722961" y="3662150"/>
                    <a:pt x="6080077" y="3534770"/>
                    <a:pt x="6441743" y="3370997"/>
                  </a:cubicBezTo>
                  <a:cubicBezTo>
                    <a:pt x="6803409" y="3207224"/>
                    <a:pt x="7168486" y="2975212"/>
                    <a:pt x="7533564" y="2743200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Frihandsfigur 3"/>
          <p:cNvSpPr/>
          <p:nvPr/>
        </p:nvSpPr>
        <p:spPr>
          <a:xfrm>
            <a:off x="778117" y="1497204"/>
            <a:ext cx="1613391" cy="4039438"/>
          </a:xfrm>
          <a:custGeom>
            <a:avLst/>
            <a:gdLst>
              <a:gd name="connsiteX0" fmla="*/ 266912 w 1613391"/>
              <a:gd name="connsiteY0" fmla="*/ 0 h 4039438"/>
              <a:gd name="connsiteX1" fmla="*/ 859764 w 1613391"/>
              <a:gd name="connsiteY1" fmla="*/ 361741 h 4039438"/>
              <a:gd name="connsiteX2" fmla="*/ 899958 w 1613391"/>
              <a:gd name="connsiteY2" fmla="*/ 703385 h 4039438"/>
              <a:gd name="connsiteX3" fmla="*/ 789426 w 1613391"/>
              <a:gd name="connsiteY3" fmla="*/ 1115367 h 4039438"/>
              <a:gd name="connsiteX4" fmla="*/ 518120 w 1613391"/>
              <a:gd name="connsiteY4" fmla="*/ 1738365 h 4039438"/>
              <a:gd name="connsiteX5" fmla="*/ 55896 w 1613391"/>
              <a:gd name="connsiteY5" fmla="*/ 2481943 h 4039438"/>
              <a:gd name="connsiteX6" fmla="*/ 35799 w 1613391"/>
              <a:gd name="connsiteY6" fmla="*/ 2893926 h 4039438"/>
              <a:gd name="connsiteX7" fmla="*/ 307105 w 1613391"/>
              <a:gd name="connsiteY7" fmla="*/ 3386295 h 4039438"/>
              <a:gd name="connsiteX8" fmla="*/ 709039 w 1613391"/>
              <a:gd name="connsiteY8" fmla="*/ 3677697 h 4039438"/>
              <a:gd name="connsiteX9" fmla="*/ 1392327 w 1613391"/>
              <a:gd name="connsiteY9" fmla="*/ 3969099 h 4039438"/>
              <a:gd name="connsiteX10" fmla="*/ 1613391 w 1613391"/>
              <a:gd name="connsiteY10" fmla="*/ 4039438 h 40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3391" h="4039438">
                <a:moveTo>
                  <a:pt x="266912" y="0"/>
                </a:moveTo>
                <a:cubicBezTo>
                  <a:pt x="510584" y="122255"/>
                  <a:pt x="754256" y="244510"/>
                  <a:pt x="859764" y="361741"/>
                </a:cubicBezTo>
                <a:cubicBezTo>
                  <a:pt x="965272" y="478972"/>
                  <a:pt x="911681" y="577781"/>
                  <a:pt x="899958" y="703385"/>
                </a:cubicBezTo>
                <a:cubicBezTo>
                  <a:pt x="888235" y="828989"/>
                  <a:pt x="853066" y="942870"/>
                  <a:pt x="789426" y="1115367"/>
                </a:cubicBezTo>
                <a:cubicBezTo>
                  <a:pt x="725786" y="1287864"/>
                  <a:pt x="640375" y="1510602"/>
                  <a:pt x="518120" y="1738365"/>
                </a:cubicBezTo>
                <a:cubicBezTo>
                  <a:pt x="395865" y="1966128"/>
                  <a:pt x="136283" y="2289350"/>
                  <a:pt x="55896" y="2481943"/>
                </a:cubicBezTo>
                <a:cubicBezTo>
                  <a:pt x="-24491" y="2674537"/>
                  <a:pt x="-6069" y="2743201"/>
                  <a:pt x="35799" y="2893926"/>
                </a:cubicBezTo>
                <a:cubicBezTo>
                  <a:pt x="77667" y="3044651"/>
                  <a:pt x="194898" y="3255666"/>
                  <a:pt x="307105" y="3386295"/>
                </a:cubicBezTo>
                <a:cubicBezTo>
                  <a:pt x="419312" y="3516924"/>
                  <a:pt x="528169" y="3580563"/>
                  <a:pt x="709039" y="3677697"/>
                </a:cubicBezTo>
                <a:cubicBezTo>
                  <a:pt x="889909" y="3774831"/>
                  <a:pt x="1241602" y="3908809"/>
                  <a:pt x="1392327" y="3969099"/>
                </a:cubicBezTo>
                <a:cubicBezTo>
                  <a:pt x="1543052" y="4029389"/>
                  <a:pt x="1578221" y="4034413"/>
                  <a:pt x="1613391" y="4039438"/>
                </a:cubicBezTo>
              </a:path>
            </a:pathLst>
          </a:custGeom>
          <a:ln w="2540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 rot="21111678">
            <a:off x="2195736" y="3795272"/>
            <a:ext cx="936104" cy="195152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/>
        </p:nvSpPr>
        <p:spPr>
          <a:xfrm>
            <a:off x="2269282" y="5336938"/>
            <a:ext cx="2232248" cy="81970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 rot="21111678">
            <a:off x="846374" y="2999474"/>
            <a:ext cx="1131474" cy="275798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1050878" y="3861047"/>
            <a:ext cx="57505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Stn</a:t>
            </a:r>
            <a:r>
              <a:rPr lang="sv-SE" sz="1400" dirty="0" smtClean="0"/>
              <a:t>. </a:t>
            </a:r>
            <a:r>
              <a:rPr lang="sv-SE" sz="1400" dirty="0"/>
              <a:t>v</a:t>
            </a:r>
            <a:r>
              <a:rPr lang="sv-SE" sz="1400" dirty="0" smtClean="0"/>
              <a:t>id  grön linje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2259757" y="4332078"/>
            <a:ext cx="79055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Stn</a:t>
            </a:r>
            <a:r>
              <a:rPr lang="sv-SE" sz="1400" dirty="0" smtClean="0"/>
              <a:t>. Ö Söder-malm</a:t>
            </a:r>
            <a:endParaRPr lang="sv-SE" sz="1400" dirty="0"/>
          </a:p>
        </p:txBody>
      </p:sp>
      <p:sp>
        <p:nvSpPr>
          <p:cNvPr id="17" name="textruta 16"/>
          <p:cNvSpPr txBox="1"/>
          <p:nvPr/>
        </p:nvSpPr>
        <p:spPr>
          <a:xfrm>
            <a:off x="2807432" y="5631388"/>
            <a:ext cx="1476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Stn</a:t>
            </a:r>
            <a:r>
              <a:rPr lang="sv-SE" sz="1400" dirty="0" smtClean="0"/>
              <a:t>. H Sjöstad</a:t>
            </a:r>
            <a:endParaRPr lang="sv-SE" sz="1400" dirty="0"/>
          </a:p>
        </p:txBody>
      </p:sp>
      <p:sp>
        <p:nvSpPr>
          <p:cNvPr id="18" name="Platshållare för innehåll 2"/>
          <p:cNvSpPr txBox="1">
            <a:spLocks/>
          </p:cNvSpPr>
          <p:nvPr/>
        </p:nvSpPr>
        <p:spPr>
          <a:xfrm>
            <a:off x="5331696" y="1333297"/>
            <a:ext cx="3224415" cy="281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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è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Översiktliga analyser av resandet i de olika korridorerna</a:t>
            </a:r>
          </a:p>
          <a:p>
            <a:r>
              <a:rPr lang="sv-SE" dirty="0" smtClean="0"/>
              <a:t>Analys av stationslägen vid grön linje, östra Södermalm och Sjöstaden</a:t>
            </a:r>
          </a:p>
          <a:p>
            <a:r>
              <a:rPr lang="sv-SE" dirty="0" smtClean="0"/>
              <a:t>Övriga stationslägen studeras i de kommande mer detaljerade analyserna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Font typeface="Wingdings" pitchFamily="2" charset="2"/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Font typeface="Wingdings" pitchFamily="2" charset="2"/>
              <a:buNone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>
              <a:defRPr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41849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Avstånd stationer blå </a:t>
            </a:r>
            <a:r>
              <a:rPr lang="sv-SE" dirty="0" smtClean="0"/>
              <a:t>linjen norrut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Stadshagen </a:t>
            </a:r>
            <a:r>
              <a:rPr lang="sv-SE" dirty="0" err="1" smtClean="0"/>
              <a:t>-Västra</a:t>
            </a:r>
            <a:r>
              <a:rPr lang="sv-SE" dirty="0" smtClean="0"/>
              <a:t> </a:t>
            </a:r>
            <a:r>
              <a:rPr lang="sv-SE" dirty="0" smtClean="0"/>
              <a:t>skogen 		1250 m</a:t>
            </a:r>
          </a:p>
          <a:p>
            <a:r>
              <a:rPr lang="sv-SE" dirty="0" smtClean="0"/>
              <a:t>Västra </a:t>
            </a:r>
            <a:r>
              <a:rPr lang="sv-SE" dirty="0" err="1" smtClean="0"/>
              <a:t>skogen-Huvudsta</a:t>
            </a:r>
            <a:r>
              <a:rPr lang="sv-SE" dirty="0" smtClean="0"/>
              <a:t>		  800 m</a:t>
            </a:r>
          </a:p>
          <a:p>
            <a:r>
              <a:rPr lang="sv-SE" dirty="0" err="1" smtClean="0"/>
              <a:t>Huvudsta-Vreten</a:t>
            </a:r>
            <a:r>
              <a:rPr lang="sv-SE" dirty="0" smtClean="0"/>
              <a:t>		 </a:t>
            </a:r>
            <a:r>
              <a:rPr lang="sv-SE" dirty="0" smtClean="0"/>
              <a:t>	  </a:t>
            </a:r>
            <a:r>
              <a:rPr lang="sv-SE" dirty="0" smtClean="0"/>
              <a:t>800 m</a:t>
            </a:r>
          </a:p>
          <a:p>
            <a:r>
              <a:rPr lang="sv-SE" dirty="0" err="1" smtClean="0"/>
              <a:t>Vreten-Sundbyberg</a:t>
            </a:r>
            <a:r>
              <a:rPr lang="sv-SE" dirty="0" smtClean="0"/>
              <a:t>		 </a:t>
            </a:r>
            <a:r>
              <a:rPr lang="sv-SE" dirty="0" smtClean="0"/>
              <a:t>	  </a:t>
            </a:r>
            <a:r>
              <a:rPr lang="sv-SE" dirty="0" smtClean="0"/>
              <a:t>850 m</a:t>
            </a:r>
          </a:p>
          <a:p>
            <a:r>
              <a:rPr lang="sv-SE" dirty="0" err="1" smtClean="0"/>
              <a:t>Sundbyberg-Duvbo</a:t>
            </a:r>
            <a:r>
              <a:rPr lang="sv-SE" dirty="0" smtClean="0"/>
              <a:t>		 </a:t>
            </a:r>
            <a:r>
              <a:rPr lang="sv-SE" dirty="0" smtClean="0"/>
              <a:t>	  </a:t>
            </a:r>
            <a:r>
              <a:rPr lang="sv-SE" dirty="0" smtClean="0"/>
              <a:t>900 m</a:t>
            </a:r>
          </a:p>
          <a:p>
            <a:r>
              <a:rPr lang="sv-SE" dirty="0" smtClean="0"/>
              <a:t>Västra Skogen </a:t>
            </a:r>
            <a:r>
              <a:rPr lang="sv-SE" dirty="0" err="1" smtClean="0"/>
              <a:t>-Solna</a:t>
            </a:r>
            <a:r>
              <a:rPr lang="sv-SE" dirty="0" smtClean="0"/>
              <a:t> </a:t>
            </a:r>
            <a:r>
              <a:rPr lang="sv-SE" dirty="0" smtClean="0"/>
              <a:t>centrum	1450 m</a:t>
            </a:r>
          </a:p>
          <a:p>
            <a:r>
              <a:rPr lang="sv-SE" dirty="0" smtClean="0"/>
              <a:t>Solna </a:t>
            </a:r>
            <a:r>
              <a:rPr lang="sv-SE" dirty="0" err="1" smtClean="0"/>
              <a:t>centrum-</a:t>
            </a:r>
            <a:r>
              <a:rPr lang="sv-SE" dirty="0" err="1" smtClean="0"/>
              <a:t>Näckrosen</a:t>
            </a:r>
            <a:r>
              <a:rPr lang="sv-SE" dirty="0" smtClean="0"/>
              <a:t>		1200 m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Avstånd stationer blå linjen </a:t>
            </a:r>
            <a:r>
              <a:rPr lang="sv-SE" dirty="0" smtClean="0"/>
              <a:t>i Nacka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u="sng" dirty="0" smtClean="0"/>
              <a:t>Alt ”Södermalm”</a:t>
            </a:r>
          </a:p>
          <a:p>
            <a:r>
              <a:rPr lang="sv-SE" dirty="0" err="1" smtClean="0"/>
              <a:t>Sickla-Järla</a:t>
            </a:r>
            <a:r>
              <a:rPr lang="sv-SE" dirty="0" smtClean="0"/>
              <a:t>			1200 m</a:t>
            </a:r>
          </a:p>
          <a:p>
            <a:r>
              <a:rPr lang="sv-SE" dirty="0" smtClean="0"/>
              <a:t>Järla –Nacka Forum 		1200 m</a:t>
            </a:r>
          </a:p>
          <a:p>
            <a:pPr>
              <a:buNone/>
            </a:pPr>
            <a:r>
              <a:rPr lang="sv-SE" dirty="0" smtClean="0"/>
              <a:t> </a:t>
            </a:r>
          </a:p>
          <a:p>
            <a:pPr>
              <a:buNone/>
            </a:pPr>
            <a:r>
              <a:rPr lang="sv-SE" u="sng" dirty="0" smtClean="0"/>
              <a:t>Alt ”Österleden”</a:t>
            </a:r>
          </a:p>
          <a:p>
            <a:r>
              <a:rPr lang="sv-SE" dirty="0" smtClean="0"/>
              <a:t>Finnboda </a:t>
            </a:r>
            <a:r>
              <a:rPr lang="sv-SE" dirty="0" smtClean="0"/>
              <a:t>–Sickla		 </a:t>
            </a:r>
            <a:r>
              <a:rPr lang="sv-SE" dirty="0" smtClean="0"/>
              <a:t>	  </a:t>
            </a:r>
            <a:r>
              <a:rPr lang="sv-SE" dirty="0" smtClean="0"/>
              <a:t>900 m</a:t>
            </a:r>
          </a:p>
          <a:p>
            <a:r>
              <a:rPr lang="sv-SE" dirty="0" smtClean="0"/>
              <a:t>Sickla Järla			1500 </a:t>
            </a:r>
            <a:r>
              <a:rPr lang="sv-SE" dirty="0" smtClean="0"/>
              <a:t>m (1200 m)</a:t>
            </a:r>
            <a:endParaRPr lang="sv-SE" dirty="0" smtClean="0"/>
          </a:p>
          <a:p>
            <a:r>
              <a:rPr lang="sv-SE" dirty="0" smtClean="0"/>
              <a:t>Järla –Nacka Forum 		1200 m</a:t>
            </a:r>
          </a:p>
          <a:p>
            <a:pPr>
              <a:buNone/>
            </a:pPr>
            <a:r>
              <a:rPr lang="sv-SE" dirty="0" smtClean="0"/>
              <a:t> 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cka PP mall, grönt kvarnhjul och blå logotyp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Nacka PP mall, grönt kvarnhjul och blå logotyp</Template>
  <TotalTime>700</TotalTime>
  <Words>317</Words>
  <Application>Microsoft Office PowerPoint</Application>
  <PresentationFormat>Bildspel på skärmen (4:3)</PresentationFormat>
  <Paragraphs>136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Nacka PP mall, grönt kvarnhjul och blå logotyp</vt:lpstr>
      <vt:lpstr>Bild 1</vt:lpstr>
      <vt:lpstr>Pågående trafikanalyser </vt:lpstr>
      <vt:lpstr>Avstånd stationer blå linjen norrut </vt:lpstr>
      <vt:lpstr>Avstånd stationer blå linjen i Nacka</vt:lpstr>
    </vt:vector>
  </TitlesOfParts>
  <Company>Nacka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Exploateringsmöjligheter med T-bana</dc:title>
  <dc:creator>anek</dc:creator>
  <cp:lastModifiedBy>sveand</cp:lastModifiedBy>
  <cp:revision>41</cp:revision>
  <dcterms:created xsi:type="dcterms:W3CDTF">2012-07-09T09:37:21Z</dcterms:created>
  <dcterms:modified xsi:type="dcterms:W3CDTF">2012-12-03T09:56:05Z</dcterms:modified>
</cp:coreProperties>
</file>