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9" r:id="rId2"/>
  </p:sldMasterIdLst>
  <p:notesMasterIdLst>
    <p:notesMasterId r:id="rId14"/>
  </p:notesMasterIdLst>
  <p:sldIdLst>
    <p:sldId id="256" r:id="rId3"/>
    <p:sldId id="258" r:id="rId4"/>
    <p:sldId id="262" r:id="rId5"/>
    <p:sldId id="266" r:id="rId6"/>
    <p:sldId id="265" r:id="rId7"/>
    <p:sldId id="267" r:id="rId8"/>
    <p:sldId id="268" r:id="rId9"/>
    <p:sldId id="269" r:id="rId10"/>
    <p:sldId id="270" r:id="rId11"/>
    <p:sldId id="271" r:id="rId12"/>
    <p:sldId id="261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v-SE"/>
  <c:chart>
    <c:plotArea>
      <c:layout/>
      <c:pieChart>
        <c:varyColors val="1"/>
        <c:ser>
          <c:idx val="0"/>
          <c:order val="0"/>
          <c:cat>
            <c:strRef>
              <c:f>Blad1!$K$19:$K$22</c:f>
              <c:strCache>
                <c:ptCount val="4"/>
                <c:pt idx="0">
                  <c:v>Den äldre</c:v>
                </c:pt>
                <c:pt idx="1">
                  <c:v>Anhörig/godman/vän</c:v>
                </c:pt>
                <c:pt idx="2">
                  <c:v>Personal</c:v>
                </c:pt>
                <c:pt idx="3">
                  <c:v>Ej svar</c:v>
                </c:pt>
              </c:strCache>
            </c:strRef>
          </c:cat>
          <c:val>
            <c:numRef>
              <c:f>Blad1!$L$19:$L$22</c:f>
              <c:numCache>
                <c:formatCode>General</c:formatCode>
                <c:ptCount val="4"/>
                <c:pt idx="0">
                  <c:v>54</c:v>
                </c:pt>
                <c:pt idx="1">
                  <c:v>32</c:v>
                </c:pt>
                <c:pt idx="2">
                  <c:v>4</c:v>
                </c:pt>
                <c:pt idx="3">
                  <c:v>10</c:v>
                </c:pt>
              </c:numCache>
            </c:numRef>
          </c:val>
        </c:ser>
        <c:firstSliceAng val="0"/>
      </c:pieChart>
    </c:plotArea>
    <c:legend>
      <c:legendPos val="r"/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3" name="Bildobjekt 12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/>
              <a:pPr/>
              <a:t>2014-07-09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7600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  <p:sldLayoutId id="2147483677" r:id="rId17"/>
    <p:sldLayoutId id="2147483678" r:id="rId18"/>
    <p:sldLayoutId id="2147483691" r:id="rId19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788D3-7D39-47B4-93E3-95C2712AD426}" type="datetimeFigureOut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2014-07-09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F970-7787-46C5-8DA0-F75676252EAD}" type="slidenum">
              <a:rPr lang="sv-SE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sv-SE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Hemtjänst</a:t>
            </a:r>
            <a:br>
              <a:rPr lang="sv-SE" dirty="0" smtClean="0"/>
            </a:b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Vilka svarar inte på enkäter?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 som inte svarar har generellt sämre hälsa än de som svarar</a:t>
            </a:r>
          </a:p>
          <a:p>
            <a:r>
              <a:rPr lang="sv-SE" dirty="0" smtClean="0"/>
              <a:t>De som svarar och som har en sämre hälsa är generellt mer missnöjda jämfört med de som svarar och som har en bättre hälsa</a:t>
            </a:r>
          </a:p>
          <a:p>
            <a:r>
              <a:rPr lang="sv-SE" dirty="0" smtClean="0"/>
              <a:t>Ju bättre de äldre mår, desto mer positivt svarar de.</a:t>
            </a:r>
          </a:p>
          <a:p>
            <a:r>
              <a:rPr lang="sv-SE" dirty="0" smtClean="0"/>
              <a:t>Äldre i Nacka har generellt än bättre hälsa än övriga riket och länet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 tio största hemtjänstföretagen 2013</a:t>
            </a:r>
            <a:br>
              <a:rPr lang="sv-SE" dirty="0" smtClean="0"/>
            </a:br>
            <a:endParaRPr lang="sv-SE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353098"/>
            <a:ext cx="8229600" cy="3020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Antalet kunder över tid</a:t>
            </a:r>
            <a:br>
              <a:rPr lang="sv-SE" dirty="0" smtClean="0"/>
            </a:br>
            <a:endParaRPr lang="sv-SE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3027" y="3367881"/>
            <a:ext cx="559794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Utbildning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Villkoren för hemtjänst, avlösning och ledsagning anger att minst 50% av de som utför omvårdnad ska ha relevant utbildning.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Utbildning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Villkoren för hemtjänst, avlösning och ledsagning anger att minst 50% av de som utför omvårdnad ska ha relevant utbildning.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Åtta företag fick 2011 dispens från utbildningsvillkoret. Dispensen gick ut 31/12-13</a:t>
            </a:r>
            <a:br>
              <a:rPr lang="sv-SE" b="1" dirty="0" smtClean="0"/>
            </a:b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v-SE" dirty="0" smtClean="0"/>
          </a:p>
          <a:p>
            <a:pPr algn="ctr">
              <a:buNone/>
            </a:pPr>
            <a:r>
              <a:rPr lang="sv-SE" dirty="0" smtClean="0"/>
              <a:t>De företag som haft dispens:</a:t>
            </a:r>
          </a:p>
          <a:p>
            <a:pPr lvl="0"/>
            <a:r>
              <a:rPr lang="sv-SE" dirty="0" err="1" smtClean="0"/>
              <a:t>Aleris</a:t>
            </a:r>
            <a:r>
              <a:rPr lang="sv-SE" dirty="0" smtClean="0"/>
              <a:t> – har uppnått kravet</a:t>
            </a:r>
          </a:p>
          <a:p>
            <a:pPr lvl="0"/>
            <a:r>
              <a:rPr lang="sv-SE" dirty="0" smtClean="0"/>
              <a:t>Fisksätra </a:t>
            </a:r>
          </a:p>
          <a:p>
            <a:pPr lvl="0"/>
            <a:r>
              <a:rPr lang="sv-SE" dirty="0" smtClean="0"/>
              <a:t>Holmströms</a:t>
            </a:r>
          </a:p>
          <a:p>
            <a:pPr lvl="0"/>
            <a:r>
              <a:rPr lang="sv-SE" dirty="0" err="1" smtClean="0"/>
              <a:t>Macorena</a:t>
            </a:r>
            <a:endParaRPr lang="sv-SE" dirty="0" smtClean="0"/>
          </a:p>
          <a:p>
            <a:pPr lvl="0"/>
            <a:r>
              <a:rPr lang="sv-SE" dirty="0" smtClean="0"/>
              <a:t>Marla Service</a:t>
            </a:r>
          </a:p>
          <a:p>
            <a:pPr lvl="0"/>
            <a:r>
              <a:rPr lang="sv-SE" dirty="0" smtClean="0"/>
              <a:t>Olivia</a:t>
            </a:r>
          </a:p>
          <a:p>
            <a:pPr lvl="0"/>
            <a:r>
              <a:rPr lang="sv-SE" dirty="0" smtClean="0"/>
              <a:t>Rosanum</a:t>
            </a:r>
          </a:p>
          <a:p>
            <a:pPr lvl="0"/>
            <a:r>
              <a:rPr lang="sv-SE" dirty="0" smtClean="0"/>
              <a:t>Saltsjöbadens hemtjänst </a:t>
            </a:r>
            <a:r>
              <a:rPr lang="sv-SE" dirty="0" err="1" smtClean="0"/>
              <a:t>Nilsson/Hannebo</a:t>
            </a:r>
            <a:endParaRPr lang="sv-SE" dirty="0" smtClean="0"/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gör vi nu?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Flera av företagen har personal som genomgått omvårdnadslyftet</a:t>
            </a:r>
          </a:p>
          <a:p>
            <a:r>
              <a:rPr lang="sv-SE" dirty="0" smtClean="0"/>
              <a:t>Vi kommer att följa upp företagen som har fått dispens</a:t>
            </a:r>
          </a:p>
          <a:p>
            <a:r>
              <a:rPr lang="sv-SE" dirty="0" smtClean="0"/>
              <a:t>Utbildningsnivån finns med i jämföraren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Brukarundersökningen 2013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Svarsfrekvens hemtjänst 71%</a:t>
            </a:r>
          </a:p>
          <a:p>
            <a:r>
              <a:rPr lang="sv-SE" dirty="0" smtClean="0"/>
              <a:t>I stort sett oförändrad mot tidigare år</a:t>
            </a:r>
          </a:p>
          <a:p>
            <a:r>
              <a:rPr lang="sv-SE" dirty="0" smtClean="0"/>
              <a:t>Svarsfrekvensen lika för kvinnor och män </a:t>
            </a:r>
          </a:p>
          <a:p>
            <a:endParaRPr lang="sv-SE" dirty="0" smtClean="0"/>
          </a:p>
          <a:p>
            <a:r>
              <a:rPr lang="sv-SE" dirty="0" smtClean="0"/>
              <a:t>Socialstyrelsens brukarundersökning hade  svarsfrekvens på 70%</a:t>
            </a:r>
          </a:p>
          <a:p>
            <a:pPr>
              <a:buNone/>
            </a:pPr>
            <a:r>
              <a:rPr lang="sv-SE" dirty="0" smtClean="0"/>
              <a:t> 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Vem har svarat på kommunens enkät?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ka PP mall, orange kvarnhjul och lila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blank">
  <a:themeElements>
    <a:clrScheme name="Nacka ppt">
      <a:dk1>
        <a:srgbClr val="000000"/>
      </a:dk1>
      <a:lt1>
        <a:srgbClr val="000000"/>
      </a:lt1>
      <a:dk2>
        <a:srgbClr val="FFFFFF"/>
      </a:dk2>
      <a:lt2>
        <a:srgbClr val="FFFFFF"/>
      </a:lt2>
      <a:accent1>
        <a:srgbClr val="B0B065"/>
      </a:accent1>
      <a:accent2>
        <a:srgbClr val="EA653C"/>
      </a:accent2>
      <a:accent3>
        <a:srgbClr val="E8B545"/>
      </a:accent3>
      <a:accent4>
        <a:srgbClr val="C44F53"/>
      </a:accent4>
      <a:accent5>
        <a:srgbClr val="005A9E"/>
      </a:accent5>
      <a:accent6>
        <a:srgbClr val="C8AE7E"/>
      </a:accent6>
      <a:hlink>
        <a:srgbClr val="0000FF"/>
      </a:hlink>
      <a:folHlink>
        <a:srgbClr val="800080"/>
      </a:folHlink>
    </a:clrScheme>
    <a:fontScheme name="Nacka kommu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orange kvarnhjul och lila logotyp</Template>
  <TotalTime>4</TotalTime>
  <Words>218</Words>
  <Application>Microsoft Office PowerPoint</Application>
  <PresentationFormat>Bildspel på skärmen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11</vt:i4>
      </vt:variant>
    </vt:vector>
  </HeadingPairs>
  <TitlesOfParts>
    <vt:vector size="13" baseType="lpstr">
      <vt:lpstr>Nacka PP mall, orange kvarnhjul och lila logotyp</vt:lpstr>
      <vt:lpstr>blank</vt:lpstr>
      <vt:lpstr>Hemtjänst </vt:lpstr>
      <vt:lpstr>De tio största hemtjänstföretagen 2013 </vt:lpstr>
      <vt:lpstr>Antalet kunder över tid </vt:lpstr>
      <vt:lpstr>Utbildning </vt:lpstr>
      <vt:lpstr>Utbildning </vt:lpstr>
      <vt:lpstr>Åtta företag fick 2011 dispens från utbildningsvillkoret. Dispensen gick ut 31/12-13 </vt:lpstr>
      <vt:lpstr>Vad gör vi nu?</vt:lpstr>
      <vt:lpstr>Brukarundersökningen 2013</vt:lpstr>
      <vt:lpstr>Vem har svarat på kommunens enkät? </vt:lpstr>
      <vt:lpstr>Vilka svarar inte på enkäter?</vt:lpstr>
      <vt:lpstr>Bild 11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Hemtjänst</dc:title>
  <dc:creator>sofroo</dc:creator>
  <cp:lastModifiedBy>igr</cp:lastModifiedBy>
  <cp:revision>1</cp:revision>
  <dcterms:created xsi:type="dcterms:W3CDTF">2014-05-09T07:13:26Z</dcterms:created>
  <dcterms:modified xsi:type="dcterms:W3CDTF">2014-07-09T12:35:45Z</dcterms:modified>
</cp:coreProperties>
</file>