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8" r:id="rId2"/>
    <p:sldId id="270" r:id="rId3"/>
    <p:sldId id="256" r:id="rId4"/>
    <p:sldId id="257" r:id="rId5"/>
    <p:sldId id="275" r:id="rId6"/>
    <p:sldId id="259" r:id="rId7"/>
    <p:sldId id="260" r:id="rId8"/>
    <p:sldId id="262" r:id="rId9"/>
    <p:sldId id="271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712" autoAdjust="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32D9-8848-4A66-9D35-B83AC546A8E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F5C4D-81F6-4F92-867E-8B24B2A79F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62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 av befolkningen 80+ med olämpliga läkemedel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1484311" y="2438399"/>
          <a:ext cx="1001871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/>
                <a:gridCol w="2003742"/>
                <a:gridCol w="2003742"/>
                <a:gridCol w="2003742"/>
                <a:gridCol w="2003742"/>
              </a:tblGrid>
              <a:tr h="370840">
                <a:tc>
                  <a:txBody>
                    <a:bodyPr/>
                    <a:lstStyle/>
                    <a:p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2010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2011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2012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2013</a:t>
                      </a:r>
                      <a:endParaRPr lang="sv-SE" sz="5400" dirty="0"/>
                    </a:p>
                  </a:txBody>
                  <a:tcPr/>
                </a:tc>
              </a:tr>
              <a:tr h="1311204"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Nacka</a:t>
                      </a:r>
                    </a:p>
                    <a:p>
                      <a:r>
                        <a:rPr lang="sv-SE" sz="5400" dirty="0" smtClean="0"/>
                        <a:t>Länet</a:t>
                      </a:r>
                    </a:p>
                    <a:p>
                      <a:r>
                        <a:rPr lang="sv-SE" sz="5400" dirty="0" smtClean="0"/>
                        <a:t>Riket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31,5</a:t>
                      </a:r>
                    </a:p>
                    <a:p>
                      <a:r>
                        <a:rPr lang="sv-SE" sz="5400" dirty="0" smtClean="0"/>
                        <a:t>28,2</a:t>
                      </a:r>
                    </a:p>
                    <a:p>
                      <a:r>
                        <a:rPr lang="sv-SE" sz="5400" dirty="0" smtClean="0"/>
                        <a:t>31,6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31,0</a:t>
                      </a:r>
                    </a:p>
                    <a:p>
                      <a:r>
                        <a:rPr lang="sv-SE" sz="5400" dirty="0" smtClean="0"/>
                        <a:t>27,8</a:t>
                      </a:r>
                    </a:p>
                    <a:p>
                      <a:r>
                        <a:rPr lang="sv-SE" sz="5400" dirty="0" smtClean="0"/>
                        <a:t>30,4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28,1</a:t>
                      </a:r>
                    </a:p>
                    <a:p>
                      <a:r>
                        <a:rPr lang="sv-SE" sz="5400" dirty="0" smtClean="0"/>
                        <a:t>26,4</a:t>
                      </a:r>
                    </a:p>
                    <a:p>
                      <a:r>
                        <a:rPr lang="sv-SE" sz="5400" dirty="0" smtClean="0"/>
                        <a:t>27,0</a:t>
                      </a:r>
                      <a:endParaRPr lang="sv-SE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5400" dirty="0" smtClean="0"/>
                        <a:t>24,9</a:t>
                      </a:r>
                    </a:p>
                    <a:p>
                      <a:r>
                        <a:rPr lang="sv-SE" sz="5400" dirty="0" smtClean="0"/>
                        <a:t>24,0</a:t>
                      </a:r>
                    </a:p>
                    <a:p>
                      <a:r>
                        <a:rPr lang="sv-SE" sz="5400" dirty="0" smtClean="0"/>
                        <a:t>23,5</a:t>
                      </a:r>
                    </a:p>
                    <a:p>
                      <a:endParaRPr lang="sv-SE" sz="5400" dirty="0" smtClean="0"/>
                    </a:p>
                    <a:p>
                      <a:endParaRPr lang="sv-SE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2699808" y="100013"/>
            <a:ext cx="8930747" cy="614363"/>
          </a:xfrm>
        </p:spPr>
        <p:txBody>
          <a:bodyPr>
            <a:normAutofit fontScale="90000"/>
          </a:bodyPr>
          <a:lstStyle/>
          <a:p>
            <a:r>
              <a:rPr lang="sv-SE" sz="5400" b="1" smtClean="0"/>
              <a:t>Vad gör vi nu?</a:t>
            </a:r>
            <a:endParaRPr lang="sv-SE" sz="5400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2168" y="900113"/>
            <a:ext cx="10577908" cy="55292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4200" b="1" dirty="0" smtClean="0"/>
              <a:t>Hålla frågan vid liv i KPR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4400" b="1" dirty="0" smtClean="0"/>
              <a:t>Dialog med vårdcentraler hur det ser ut i kommunerna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4200" b="1" dirty="0" smtClean="0"/>
              <a:t>Dialog apotek läkare hur det ser ut i kommunerna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4200" b="1" dirty="0" smtClean="0"/>
              <a:t>Hur fungerar läkemedelsgenomgångarna?</a:t>
            </a:r>
          </a:p>
          <a:p>
            <a:pPr lvl="1"/>
            <a:endParaRPr lang="sv-SE" sz="4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v-SE" sz="4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v-SE" sz="4200" b="1" dirty="0"/>
          </a:p>
        </p:txBody>
      </p:sp>
    </p:spTree>
    <p:extLst>
      <p:ext uri="{BB962C8B-B14F-4D97-AF65-F5344CB8AC3E}">
        <p14:creationId xmlns:p14="http://schemas.microsoft.com/office/powerpoint/2010/main" val="10635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928401" y="124178"/>
            <a:ext cx="8574622" cy="240453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 </a:t>
            </a:r>
            <a:r>
              <a:rPr lang="sv-SE" sz="5300" dirty="0" smtClean="0"/>
              <a:t>Andel av befolkningen 80+ med &gt; 10 olika läkemedel på recept </a:t>
            </a:r>
            <a:endParaRPr lang="sv-SE" sz="53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17511" y="3251200"/>
            <a:ext cx="9042400" cy="4227689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2010  2011  2012  2013  </a:t>
            </a:r>
          </a:p>
          <a:p>
            <a:r>
              <a:rPr lang="sv-SE" sz="4000" b="1" dirty="0" smtClean="0"/>
              <a:t>Nacka  48,5  48,2  48,5  48,1</a:t>
            </a:r>
          </a:p>
          <a:p>
            <a:r>
              <a:rPr lang="sv-SE" sz="4000" b="1" dirty="0" smtClean="0"/>
              <a:t>Länet  48,0  47.9  48,5  48,5</a:t>
            </a:r>
          </a:p>
          <a:p>
            <a:r>
              <a:rPr lang="sv-SE" sz="4000" b="1" dirty="0" smtClean="0"/>
              <a:t>Riket  46,9  46,0  46,1  46,1</a:t>
            </a:r>
            <a:r>
              <a:rPr lang="sv-SE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488266" y="406400"/>
            <a:ext cx="728133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800" b="1" dirty="0"/>
          </a:p>
          <a:p>
            <a:r>
              <a:rPr lang="sv-SE" sz="2800" b="1" dirty="0"/>
              <a:t>Andel (%) av befolkningen 80+ med ≥ 10 läkemedel på recept 2013 </a:t>
            </a:r>
            <a:endParaRPr lang="sv-SE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10 högsta kommunerna </a:t>
            </a:r>
            <a:r>
              <a:rPr lang="sv-SE" sz="20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10 lägsta kommunerna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Sorsele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	59,4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Skinnskatteberg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43,0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Eda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	56,4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Gagnef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	39,9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Håbo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	54,9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Valdemarsvik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39,9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Sundbyberg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54,8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Jokkmokk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38,2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Lessebo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54,7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Grästorp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37,6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Vallentuna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54,6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Ljusnarsberg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36,4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Överkalix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54,5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Örkelljunga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36,2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Upplands-Bro 	54,3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Emmaboda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33,6 	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Åsele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	54,3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Götene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33,6 	</a:t>
            </a:r>
          </a:p>
          <a:p>
            <a:r>
              <a:rPr lang="sv-SE" dirty="0" err="1">
                <a:solidFill>
                  <a:srgbClr val="000000"/>
                </a:solidFill>
                <a:latin typeface="Arial" panose="020B0604020202020204" pitchFamily="34" charset="0"/>
              </a:rPr>
              <a:t>Stenungsund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 	53,6 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</a:rPr>
              <a:t>	Krokom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32,7 	</a:t>
            </a:r>
          </a:p>
        </p:txBody>
      </p:sp>
    </p:spTree>
    <p:extLst>
      <p:ext uri="{BB962C8B-B14F-4D97-AF65-F5344CB8AC3E}">
        <p14:creationId xmlns:p14="http://schemas.microsoft.com/office/powerpoint/2010/main" val="31613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88901"/>
          </a:xfrm>
        </p:spPr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>Andel (%) av befolkningen 80+ med olämpliga läkemedel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82000" y="3222364"/>
            <a:ext cx="10018713" cy="1726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10 högsta kommunerna 	10 lägsta kommunerna 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Öckerö 	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44,1					 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Krokom 	17,1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Mellerud 	35,4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Kalmar 	17,1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Trelleborg 	34,3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Kalix 	16,9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Lycksele 	32,6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Staffanstorp 	16,8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Tjörn 	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31,9 						Finspång 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16,5 	</a:t>
            </a:r>
          </a:p>
          <a:p>
            <a:r>
              <a:rPr lang="sv-SE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Stenungsund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	31,6 	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Torsås 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16,5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Burlöv 	31,5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Ockelbo 	16,3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Arvidsjaur 	30,7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Norberg 	14,9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Kramfors 	30,1 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Bräcke 	14,5 	</a:t>
            </a:r>
          </a:p>
          <a:p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Alingsås 	30,1 	</a:t>
            </a:r>
            <a:r>
              <a:rPr lang="sv-SE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				Skinnskatteberg </a:t>
            </a:r>
            <a:r>
              <a:rPr lang="sv-S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12,7</a:t>
            </a:r>
            <a:endParaRPr lang="sv-SE" sz="1600" b="1" dirty="0"/>
          </a:p>
        </p:txBody>
      </p:sp>
      <p:sp>
        <p:nvSpPr>
          <p:cNvPr id="4" name="Rektangel 3"/>
          <p:cNvSpPr/>
          <p:nvPr/>
        </p:nvSpPr>
        <p:spPr>
          <a:xfrm>
            <a:off x="3048000" y="1774701"/>
            <a:ext cx="60960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031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05" y="523547"/>
            <a:ext cx="7746589" cy="58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78578" y="2242881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247" y="969140"/>
            <a:ext cx="6555506" cy="491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05" y="523547"/>
            <a:ext cx="7746589" cy="58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05" y="523547"/>
            <a:ext cx="7746589" cy="58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864885" y="1030903"/>
            <a:ext cx="8867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b="1" dirty="0">
                <a:latin typeface="Calibri" panose="020F0502020204030204" pitchFamily="34" charset="0"/>
              </a:rPr>
              <a:t>Koll på läkemedels mål </a:t>
            </a:r>
            <a:endParaRPr lang="sv-SE" sz="4000" b="1" dirty="0" smtClean="0">
              <a:latin typeface="Calibri" panose="020F0502020204030204" pitchFamily="34" charset="0"/>
            </a:endParaRPr>
          </a:p>
          <a:p>
            <a:r>
              <a:rPr lang="sv-SE" sz="2800" dirty="0" smtClean="0">
                <a:latin typeface="Arial" panose="020B0604020202020204" pitchFamily="34" charset="0"/>
              </a:rPr>
              <a:t>•</a:t>
            </a:r>
            <a:r>
              <a:rPr lang="sv-SE" sz="2800" b="1" dirty="0" smtClean="0">
                <a:latin typeface="Calibri" panose="020F0502020204030204" pitchFamily="34" charset="0"/>
              </a:rPr>
              <a:t>Den </a:t>
            </a:r>
            <a:r>
              <a:rPr lang="sv-SE" sz="2800" b="1" dirty="0">
                <a:latin typeface="Calibri" panose="020F0502020204030204" pitchFamily="34" charset="0"/>
              </a:rPr>
              <a:t>andel av befolkningen 80 år och äldre som under 2010 hade hämtat ut 10 eller fler olika läkemedel på recept skall halveras fram till 2017. </a:t>
            </a:r>
          </a:p>
          <a:p>
            <a:r>
              <a:rPr lang="sv-SE" sz="2800" b="1" dirty="0" smtClean="0">
                <a:latin typeface="Arial" panose="020B0604020202020204" pitchFamily="34" charset="0"/>
              </a:rPr>
              <a:t>•</a:t>
            </a:r>
            <a:r>
              <a:rPr lang="sv-SE" sz="2800" b="1" dirty="0" smtClean="0">
                <a:latin typeface="Calibri" panose="020F0502020204030204" pitchFamily="34" charset="0"/>
              </a:rPr>
              <a:t>Den </a:t>
            </a:r>
            <a:r>
              <a:rPr lang="sv-SE" sz="2800" b="1" dirty="0">
                <a:latin typeface="Calibri" panose="020F0502020204030204" pitchFamily="34" charset="0"/>
              </a:rPr>
              <a:t>andel av befolkningen 80 år och äldre som under 2010 hade hämtat ut olämpliga läkemedel skall halveras fram till 2017. </a:t>
            </a:r>
          </a:p>
          <a:p>
            <a:r>
              <a:rPr lang="sv-SE" sz="2800" b="1" dirty="0">
                <a:latin typeface="Arial" panose="020B0604020202020204" pitchFamily="34" charset="0"/>
              </a:rPr>
              <a:t>• </a:t>
            </a:r>
            <a:r>
              <a:rPr lang="sv-SE" sz="2800" b="1" dirty="0">
                <a:latin typeface="Calibri" panose="020F0502020204030204" pitchFamily="34" charset="0"/>
              </a:rPr>
              <a:t>Alla över 75 år med 5 eller fler läkemedel på recept skall erbjudas minst en läkemedelsgenomgång årligen. </a:t>
            </a:r>
            <a:endParaRPr lang="sv-SE" sz="2800" b="1" dirty="0" smtClean="0">
              <a:latin typeface="Calibri" panose="020F0502020204030204" pitchFamily="34" charset="0"/>
            </a:endParaRPr>
          </a:p>
          <a:p>
            <a:r>
              <a:rPr lang="sv-SE" sz="2800" b="1" dirty="0" smtClean="0">
                <a:latin typeface="Arial" panose="020B0604020202020204" pitchFamily="34" charset="0"/>
              </a:rPr>
              <a:t>•</a:t>
            </a:r>
            <a:r>
              <a:rPr lang="sv-SE" sz="2800" b="1" dirty="0" smtClean="0">
                <a:latin typeface="Calibri" panose="020F0502020204030204" pitchFamily="34" charset="0"/>
              </a:rPr>
              <a:t> </a:t>
            </a:r>
            <a:r>
              <a:rPr lang="sv-SE" sz="2800" b="1" dirty="0">
                <a:latin typeface="Calibri" panose="020F0502020204030204" pitchFamily="34" charset="0"/>
              </a:rPr>
              <a:t>för personer 75 år och äldre skall generiskt utbyte inte förekomma. Verka för att reglerna för generiskt utbyte för äldre patienter ändras så att målet uppnås. </a:t>
            </a:r>
          </a:p>
        </p:txBody>
      </p:sp>
    </p:spTree>
    <p:extLst>
      <p:ext uri="{BB962C8B-B14F-4D97-AF65-F5344CB8AC3E}">
        <p14:creationId xmlns:p14="http://schemas.microsoft.com/office/powerpoint/2010/main" val="24269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101</TotalTime>
  <Words>214</Words>
  <Application>Microsoft Office PowerPoint</Application>
  <PresentationFormat>Bredbild</PresentationFormat>
  <Paragraphs>63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Andel av befolkningen 80+ med olämpliga läkemedel</vt:lpstr>
      <vt:lpstr> Andel av befolkningen 80+ med &gt; 10 olika läkemedel på recept </vt:lpstr>
      <vt:lpstr>PowerPoint-presentation</vt:lpstr>
      <vt:lpstr> Andel (%) av befolkningen 80+ med olämpliga läkemedel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Vad gör vi nu?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Microsoft-konto</dc:creator>
  <cp:lastModifiedBy>Greger Ingrid</cp:lastModifiedBy>
  <cp:revision>18</cp:revision>
  <dcterms:created xsi:type="dcterms:W3CDTF">2014-11-19T20:32:54Z</dcterms:created>
  <dcterms:modified xsi:type="dcterms:W3CDTF">2014-12-02T15:12:34Z</dcterms:modified>
</cp:coreProperties>
</file>