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68" r:id="rId2"/>
    <p:sldId id="270" r:id="rId3"/>
    <p:sldId id="256" r:id="rId4"/>
    <p:sldId id="257" r:id="rId5"/>
    <p:sldId id="275" r:id="rId6"/>
    <p:sldId id="259" r:id="rId7"/>
    <p:sldId id="260" r:id="rId8"/>
    <p:sldId id="262" r:id="rId9"/>
    <p:sldId id="271" r:id="rId10"/>
    <p:sldId id="27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4712" autoAdjust="0"/>
  </p:normalViewPr>
  <p:slideViewPr>
    <p:cSldViewPr snapToGrid="0">
      <p:cViewPr varScale="1">
        <p:scale>
          <a:sx n="70" d="100"/>
          <a:sy n="70" d="100"/>
        </p:scale>
        <p:origin x="660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7A32D9-8848-4A66-9D35-B83AC546A8E4}" type="datetimeFigureOut">
              <a:rPr lang="sv-SE" smtClean="0"/>
              <a:t>2014-12-02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DF5C4D-81F6-4F92-867E-8B24B2A79F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5629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Andel av befolkningen 80+ med olämpliga läkemedel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/>
          </p:nvPr>
        </p:nvGraphicFramePr>
        <p:xfrm>
          <a:off x="1484311" y="2438399"/>
          <a:ext cx="1001871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3742"/>
                <a:gridCol w="2003742"/>
                <a:gridCol w="2003742"/>
                <a:gridCol w="2003742"/>
                <a:gridCol w="2003742"/>
              </a:tblGrid>
              <a:tr h="370840">
                <a:tc>
                  <a:txBody>
                    <a:bodyPr/>
                    <a:lstStyle/>
                    <a:p>
                      <a:endParaRPr lang="sv-SE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5400" dirty="0" smtClean="0"/>
                        <a:t>2010</a:t>
                      </a:r>
                      <a:endParaRPr lang="sv-SE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5400" dirty="0" smtClean="0"/>
                        <a:t>2011</a:t>
                      </a:r>
                      <a:endParaRPr lang="sv-SE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5400" dirty="0" smtClean="0"/>
                        <a:t>2012</a:t>
                      </a:r>
                      <a:endParaRPr lang="sv-SE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5400" dirty="0" smtClean="0"/>
                        <a:t>2013</a:t>
                      </a:r>
                      <a:endParaRPr lang="sv-SE" sz="5400" dirty="0"/>
                    </a:p>
                  </a:txBody>
                  <a:tcPr/>
                </a:tc>
              </a:tr>
              <a:tr h="1311204">
                <a:tc>
                  <a:txBody>
                    <a:bodyPr/>
                    <a:lstStyle/>
                    <a:p>
                      <a:r>
                        <a:rPr lang="sv-SE" sz="5400" dirty="0" smtClean="0"/>
                        <a:t>Nacka</a:t>
                      </a:r>
                    </a:p>
                    <a:p>
                      <a:r>
                        <a:rPr lang="sv-SE" sz="5400" dirty="0" smtClean="0"/>
                        <a:t>Länet</a:t>
                      </a:r>
                    </a:p>
                    <a:p>
                      <a:r>
                        <a:rPr lang="sv-SE" sz="5400" dirty="0" smtClean="0"/>
                        <a:t>Riket</a:t>
                      </a:r>
                      <a:endParaRPr lang="sv-SE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5400" dirty="0" smtClean="0"/>
                        <a:t>31,5</a:t>
                      </a:r>
                    </a:p>
                    <a:p>
                      <a:r>
                        <a:rPr lang="sv-SE" sz="5400" dirty="0" smtClean="0"/>
                        <a:t>28,2</a:t>
                      </a:r>
                    </a:p>
                    <a:p>
                      <a:r>
                        <a:rPr lang="sv-SE" sz="5400" dirty="0" smtClean="0"/>
                        <a:t>31,6</a:t>
                      </a:r>
                      <a:endParaRPr lang="sv-SE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5400" dirty="0" smtClean="0"/>
                        <a:t>31,0</a:t>
                      </a:r>
                    </a:p>
                    <a:p>
                      <a:r>
                        <a:rPr lang="sv-SE" sz="5400" dirty="0" smtClean="0"/>
                        <a:t>27,8</a:t>
                      </a:r>
                    </a:p>
                    <a:p>
                      <a:r>
                        <a:rPr lang="sv-SE" sz="5400" dirty="0" smtClean="0"/>
                        <a:t>30,4</a:t>
                      </a:r>
                      <a:endParaRPr lang="sv-SE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5400" dirty="0" smtClean="0"/>
                        <a:t>28,1</a:t>
                      </a:r>
                    </a:p>
                    <a:p>
                      <a:r>
                        <a:rPr lang="sv-SE" sz="5400" dirty="0" smtClean="0"/>
                        <a:t>26,4</a:t>
                      </a:r>
                    </a:p>
                    <a:p>
                      <a:r>
                        <a:rPr lang="sv-SE" sz="5400" dirty="0" smtClean="0"/>
                        <a:t>27,0</a:t>
                      </a:r>
                      <a:endParaRPr lang="sv-SE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5400" dirty="0" smtClean="0"/>
                        <a:t>24,9</a:t>
                      </a:r>
                    </a:p>
                    <a:p>
                      <a:r>
                        <a:rPr lang="sv-SE" sz="5400" dirty="0" smtClean="0"/>
                        <a:t>24,0</a:t>
                      </a:r>
                    </a:p>
                    <a:p>
                      <a:r>
                        <a:rPr lang="sv-SE" sz="5400" dirty="0" smtClean="0"/>
                        <a:t>23,5</a:t>
                      </a:r>
                    </a:p>
                    <a:p>
                      <a:endParaRPr lang="sv-SE" sz="5400" dirty="0" smtClean="0"/>
                    </a:p>
                    <a:p>
                      <a:endParaRPr lang="sv-SE" sz="5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869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-2699808" y="100013"/>
            <a:ext cx="8930747" cy="614363"/>
          </a:xfrm>
        </p:spPr>
        <p:txBody>
          <a:bodyPr>
            <a:normAutofit fontScale="90000"/>
          </a:bodyPr>
          <a:lstStyle/>
          <a:p>
            <a:r>
              <a:rPr lang="sv-SE" sz="5400" b="1" smtClean="0"/>
              <a:t>Vad gör vi nu?</a:t>
            </a:r>
            <a:endParaRPr lang="sv-SE" sz="5400" b="1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452168" y="900113"/>
            <a:ext cx="10577908" cy="55292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sz="4200" b="1" dirty="0" smtClean="0"/>
              <a:t>Hålla frågan vid liv i KPR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4400" b="1" dirty="0" smtClean="0"/>
              <a:t>Dialog med vårdcentraler hur det ser ut i kommunerna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sz="4200" b="1" dirty="0" smtClean="0"/>
              <a:t>Dialog apotek läkare hur det ser ut i kommunerna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sz="4200" b="1" dirty="0" smtClean="0"/>
              <a:t>Hur fungerar läkemedelsgenomgångarna?</a:t>
            </a:r>
          </a:p>
          <a:p>
            <a:pPr lvl="1"/>
            <a:endParaRPr lang="sv-SE" sz="4200" b="1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sv-SE" sz="4200" b="1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sv-SE" sz="4200" b="1" dirty="0"/>
          </a:p>
        </p:txBody>
      </p:sp>
    </p:spTree>
    <p:extLst>
      <p:ext uri="{BB962C8B-B14F-4D97-AF65-F5344CB8AC3E}">
        <p14:creationId xmlns:p14="http://schemas.microsoft.com/office/powerpoint/2010/main" val="106359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928401" y="124178"/>
            <a:ext cx="8574622" cy="2404533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 </a:t>
            </a:r>
            <a:r>
              <a:rPr lang="sv-SE" sz="5300" dirty="0" smtClean="0"/>
              <a:t>Andel av befolkningen 80+ med &gt; 10 olika läkemedel på recept </a:t>
            </a:r>
            <a:endParaRPr lang="sv-SE" sz="53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17511" y="3251200"/>
            <a:ext cx="9042400" cy="4227689"/>
          </a:xfrm>
        </p:spPr>
        <p:txBody>
          <a:bodyPr>
            <a:normAutofit/>
          </a:bodyPr>
          <a:lstStyle/>
          <a:p>
            <a:r>
              <a:rPr lang="sv-SE" sz="4000" b="1" dirty="0" smtClean="0"/>
              <a:t>2010  2011  2012  2013  </a:t>
            </a:r>
          </a:p>
          <a:p>
            <a:r>
              <a:rPr lang="sv-SE" sz="4000" b="1" dirty="0" smtClean="0"/>
              <a:t>Nacka  48,5  48,2  48,5  48,1</a:t>
            </a:r>
          </a:p>
          <a:p>
            <a:r>
              <a:rPr lang="sv-SE" sz="4000" b="1" dirty="0" smtClean="0"/>
              <a:t>Länet  48,0  47.9  48,5  48,5</a:t>
            </a:r>
          </a:p>
          <a:p>
            <a:r>
              <a:rPr lang="sv-SE" sz="4000" b="1" dirty="0" smtClean="0"/>
              <a:t>Riket  46,9  46,0  46,1  46,1</a:t>
            </a:r>
            <a:r>
              <a:rPr lang="sv-SE" sz="28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886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sv-SE" dirty="0"/>
          </a:p>
          <a:p>
            <a:endParaRPr lang="sv-SE" dirty="0"/>
          </a:p>
        </p:txBody>
      </p:sp>
      <p:sp>
        <p:nvSpPr>
          <p:cNvPr id="4" name="Rektangel 3"/>
          <p:cNvSpPr/>
          <p:nvPr/>
        </p:nvSpPr>
        <p:spPr>
          <a:xfrm>
            <a:off x="3488266" y="406400"/>
            <a:ext cx="7281333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v-SE" sz="2800" b="1" dirty="0"/>
          </a:p>
          <a:p>
            <a:r>
              <a:rPr lang="sv-SE" sz="2800" b="1" dirty="0"/>
              <a:t>Andel (%) av befolkningen 80+ med ≥ 10 läkemedel på recept 2013 </a:t>
            </a:r>
            <a:endParaRPr lang="sv-SE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sv-SE" sz="2000" b="1" dirty="0">
                <a:solidFill>
                  <a:srgbClr val="000000"/>
                </a:solidFill>
                <a:latin typeface="Arial" panose="020B0604020202020204" pitchFamily="34" charset="0"/>
              </a:rPr>
              <a:t>10 högsta kommunerna </a:t>
            </a:r>
            <a:r>
              <a:rPr lang="sv-SE" sz="200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sv-SE" sz="2000" b="1" dirty="0">
                <a:solidFill>
                  <a:srgbClr val="000000"/>
                </a:solidFill>
                <a:latin typeface="Arial" panose="020B0604020202020204" pitchFamily="34" charset="0"/>
              </a:rPr>
              <a:t>10 lägsta kommunerna </a:t>
            </a:r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  <a:p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</a:rPr>
              <a:t>Sorsele 	</a:t>
            </a:r>
            <a:r>
              <a:rPr lang="sv-SE" dirty="0" smtClean="0">
                <a:solidFill>
                  <a:srgbClr val="000000"/>
                </a:solidFill>
                <a:latin typeface="Arial" panose="020B0604020202020204" pitchFamily="34" charset="0"/>
              </a:rPr>
              <a:t>		59,4 </a:t>
            </a:r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sv-SE" dirty="0" smtClean="0">
                <a:solidFill>
                  <a:srgbClr val="000000"/>
                </a:solidFill>
                <a:latin typeface="Arial" panose="020B0604020202020204" pitchFamily="34" charset="0"/>
              </a:rPr>
              <a:t>	Skinnskatteberg </a:t>
            </a:r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</a:rPr>
              <a:t>	43,0 	</a:t>
            </a:r>
          </a:p>
          <a:p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</a:rPr>
              <a:t>Eda 	</a:t>
            </a:r>
            <a:r>
              <a:rPr lang="sv-SE" dirty="0" smtClean="0">
                <a:solidFill>
                  <a:srgbClr val="000000"/>
                </a:solidFill>
                <a:latin typeface="Arial" panose="020B0604020202020204" pitchFamily="34" charset="0"/>
              </a:rPr>
              <a:t>		56,4 </a:t>
            </a:r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sv-SE" dirty="0" smtClean="0">
                <a:solidFill>
                  <a:srgbClr val="000000"/>
                </a:solidFill>
                <a:latin typeface="Arial" panose="020B0604020202020204" pitchFamily="34" charset="0"/>
              </a:rPr>
              <a:t>	Gagnef </a:t>
            </a:r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sv-SE" dirty="0" smtClean="0">
                <a:solidFill>
                  <a:srgbClr val="000000"/>
                </a:solidFill>
                <a:latin typeface="Arial" panose="020B0604020202020204" pitchFamily="34" charset="0"/>
              </a:rPr>
              <a:t>		39,9 </a:t>
            </a:r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  <a:p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</a:rPr>
              <a:t>Håbo 	</a:t>
            </a:r>
            <a:r>
              <a:rPr lang="sv-SE" dirty="0" smtClean="0">
                <a:solidFill>
                  <a:srgbClr val="000000"/>
                </a:solidFill>
                <a:latin typeface="Arial" panose="020B0604020202020204" pitchFamily="34" charset="0"/>
              </a:rPr>
              <a:t>		54,9 </a:t>
            </a:r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sv-SE" dirty="0" smtClean="0">
                <a:solidFill>
                  <a:srgbClr val="000000"/>
                </a:solidFill>
                <a:latin typeface="Arial" panose="020B0604020202020204" pitchFamily="34" charset="0"/>
              </a:rPr>
              <a:t>	Valdemarsvik </a:t>
            </a:r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</a:rPr>
              <a:t>	39,9 	</a:t>
            </a:r>
          </a:p>
          <a:p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</a:rPr>
              <a:t>Sundbyberg 	</a:t>
            </a:r>
            <a:r>
              <a:rPr lang="sv-SE" dirty="0" smtClean="0">
                <a:solidFill>
                  <a:srgbClr val="000000"/>
                </a:solidFill>
                <a:latin typeface="Arial" panose="020B0604020202020204" pitchFamily="34" charset="0"/>
              </a:rPr>
              <a:t>	54,8 </a:t>
            </a:r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sv-SE" dirty="0" smtClean="0">
                <a:solidFill>
                  <a:srgbClr val="000000"/>
                </a:solidFill>
                <a:latin typeface="Arial" panose="020B0604020202020204" pitchFamily="34" charset="0"/>
              </a:rPr>
              <a:t>	Jokkmokk </a:t>
            </a:r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</a:rPr>
              <a:t>	38,2 	</a:t>
            </a:r>
          </a:p>
          <a:p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</a:rPr>
              <a:t>Lessebo 	</a:t>
            </a:r>
            <a:r>
              <a:rPr lang="sv-SE" dirty="0" smtClean="0">
                <a:solidFill>
                  <a:srgbClr val="000000"/>
                </a:solidFill>
                <a:latin typeface="Arial" panose="020B0604020202020204" pitchFamily="34" charset="0"/>
              </a:rPr>
              <a:t>	54,7 </a:t>
            </a:r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sv-SE" dirty="0" smtClean="0">
                <a:solidFill>
                  <a:srgbClr val="000000"/>
                </a:solidFill>
                <a:latin typeface="Arial" panose="020B0604020202020204" pitchFamily="34" charset="0"/>
              </a:rPr>
              <a:t>	Grästorp </a:t>
            </a:r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</a:rPr>
              <a:t>	37,6 	</a:t>
            </a:r>
          </a:p>
          <a:p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</a:rPr>
              <a:t>Vallentuna 	</a:t>
            </a:r>
            <a:r>
              <a:rPr lang="sv-SE" dirty="0" smtClean="0">
                <a:solidFill>
                  <a:srgbClr val="000000"/>
                </a:solidFill>
                <a:latin typeface="Arial" panose="020B0604020202020204" pitchFamily="34" charset="0"/>
              </a:rPr>
              <a:t>	54,6 </a:t>
            </a:r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sv-SE" dirty="0" smtClean="0">
                <a:solidFill>
                  <a:srgbClr val="000000"/>
                </a:solidFill>
                <a:latin typeface="Arial" panose="020B0604020202020204" pitchFamily="34" charset="0"/>
              </a:rPr>
              <a:t>	Ljusnarsberg </a:t>
            </a:r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</a:rPr>
              <a:t>	36,4 	</a:t>
            </a:r>
          </a:p>
          <a:p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</a:rPr>
              <a:t>Överkalix 	</a:t>
            </a:r>
            <a:r>
              <a:rPr lang="sv-SE" dirty="0" smtClean="0">
                <a:solidFill>
                  <a:srgbClr val="000000"/>
                </a:solidFill>
                <a:latin typeface="Arial" panose="020B0604020202020204" pitchFamily="34" charset="0"/>
              </a:rPr>
              <a:t>	54,5 </a:t>
            </a:r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sv-SE" dirty="0" smtClean="0">
                <a:solidFill>
                  <a:srgbClr val="000000"/>
                </a:solidFill>
                <a:latin typeface="Arial" panose="020B0604020202020204" pitchFamily="34" charset="0"/>
              </a:rPr>
              <a:t>	Örkelljunga </a:t>
            </a:r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</a:rPr>
              <a:t>	36,2 	</a:t>
            </a:r>
          </a:p>
          <a:p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</a:rPr>
              <a:t>Upplands-Bro 	54,3 	</a:t>
            </a:r>
            <a:r>
              <a:rPr lang="sv-SE" dirty="0" smtClean="0">
                <a:solidFill>
                  <a:srgbClr val="000000"/>
                </a:solidFill>
                <a:latin typeface="Arial" panose="020B0604020202020204" pitchFamily="34" charset="0"/>
              </a:rPr>
              <a:t>	Emmaboda </a:t>
            </a:r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</a:rPr>
              <a:t>	33,6 	</a:t>
            </a:r>
          </a:p>
          <a:p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</a:rPr>
              <a:t>Åsele 	</a:t>
            </a:r>
            <a:r>
              <a:rPr lang="sv-SE" dirty="0" smtClean="0">
                <a:solidFill>
                  <a:srgbClr val="000000"/>
                </a:solidFill>
                <a:latin typeface="Arial" panose="020B0604020202020204" pitchFamily="34" charset="0"/>
              </a:rPr>
              <a:t>		54,3 </a:t>
            </a:r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sv-SE" dirty="0" smtClean="0">
                <a:solidFill>
                  <a:srgbClr val="000000"/>
                </a:solidFill>
                <a:latin typeface="Arial" panose="020B0604020202020204" pitchFamily="34" charset="0"/>
              </a:rPr>
              <a:t>	Götene </a:t>
            </a:r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</a:rPr>
              <a:t>	33,6 	</a:t>
            </a:r>
          </a:p>
          <a:p>
            <a:r>
              <a:rPr lang="sv-SE" dirty="0" err="1">
                <a:solidFill>
                  <a:srgbClr val="000000"/>
                </a:solidFill>
                <a:latin typeface="Arial" panose="020B0604020202020204" pitchFamily="34" charset="0"/>
              </a:rPr>
              <a:t>Stenungsund</a:t>
            </a:r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</a:rPr>
              <a:t> 	53,6 	</a:t>
            </a:r>
            <a:r>
              <a:rPr lang="sv-SE" dirty="0" smtClean="0">
                <a:solidFill>
                  <a:srgbClr val="000000"/>
                </a:solidFill>
                <a:latin typeface="Arial" panose="020B0604020202020204" pitchFamily="34" charset="0"/>
              </a:rPr>
              <a:t>	Krokom </a:t>
            </a:r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</a:rPr>
              <a:t>	32,7 	</a:t>
            </a:r>
          </a:p>
        </p:txBody>
      </p:sp>
    </p:spTree>
    <p:extLst>
      <p:ext uri="{BB962C8B-B14F-4D97-AF65-F5344CB8AC3E}">
        <p14:creationId xmlns:p14="http://schemas.microsoft.com/office/powerpoint/2010/main" val="316130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088901"/>
          </a:xfrm>
        </p:spPr>
        <p:txBody>
          <a:bodyPr>
            <a:normAutofit fontScale="90000"/>
          </a:bodyPr>
          <a:lstStyle/>
          <a:p>
            <a:r>
              <a:rPr lang="sv-SE" dirty="0"/>
              <a:t/>
            </a:r>
            <a:br>
              <a:rPr lang="sv-SE" dirty="0"/>
            </a:br>
            <a:r>
              <a:rPr lang="sv-SE" b="1" dirty="0"/>
              <a:t>Andel (%) av befolkningen 80+ med olämpliga läkemedel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782000" y="3222364"/>
            <a:ext cx="10018713" cy="17268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800" b="1" dirty="0">
                <a:solidFill>
                  <a:srgbClr val="000000"/>
                </a:solidFill>
                <a:latin typeface="Arial" panose="020B0604020202020204" pitchFamily="34" charset="0"/>
              </a:rPr>
              <a:t>10 högsta kommunerna 	10 lägsta kommunerna </a:t>
            </a:r>
            <a:r>
              <a:rPr lang="sv-SE" sz="1600" b="1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  <a:p>
            <a:r>
              <a:rPr lang="sv-SE" sz="1600" b="1" dirty="0">
                <a:solidFill>
                  <a:srgbClr val="000000"/>
                </a:solidFill>
                <a:latin typeface="Arial" panose="020B0604020202020204" pitchFamily="34" charset="0"/>
              </a:rPr>
              <a:t>Öckerö 	</a:t>
            </a:r>
            <a:r>
              <a:rPr lang="sv-SE" sz="1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44,1					 </a:t>
            </a:r>
            <a:r>
              <a:rPr lang="sv-SE" sz="1600" b="1" dirty="0">
                <a:solidFill>
                  <a:srgbClr val="000000"/>
                </a:solidFill>
                <a:latin typeface="Arial" panose="020B0604020202020204" pitchFamily="34" charset="0"/>
              </a:rPr>
              <a:t>	Krokom 	17,1 	</a:t>
            </a:r>
          </a:p>
          <a:p>
            <a:r>
              <a:rPr lang="sv-SE" sz="1600" b="1" dirty="0">
                <a:solidFill>
                  <a:srgbClr val="000000"/>
                </a:solidFill>
                <a:latin typeface="Arial" panose="020B0604020202020204" pitchFamily="34" charset="0"/>
              </a:rPr>
              <a:t>Mellerud 	35,4 </a:t>
            </a:r>
            <a:r>
              <a:rPr lang="sv-SE" sz="1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					</a:t>
            </a:r>
            <a:r>
              <a:rPr lang="sv-SE" sz="1600" b="1" dirty="0">
                <a:solidFill>
                  <a:srgbClr val="000000"/>
                </a:solidFill>
                <a:latin typeface="Arial" panose="020B0604020202020204" pitchFamily="34" charset="0"/>
              </a:rPr>
              <a:t>	Kalmar 	17,1 	</a:t>
            </a:r>
          </a:p>
          <a:p>
            <a:r>
              <a:rPr lang="sv-SE" sz="1600" b="1" dirty="0">
                <a:solidFill>
                  <a:srgbClr val="000000"/>
                </a:solidFill>
                <a:latin typeface="Arial" panose="020B0604020202020204" pitchFamily="34" charset="0"/>
              </a:rPr>
              <a:t>Trelleborg 	34,3 </a:t>
            </a:r>
            <a:r>
              <a:rPr lang="sv-SE" sz="1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					</a:t>
            </a:r>
            <a:r>
              <a:rPr lang="sv-SE" sz="1600" b="1" dirty="0">
                <a:solidFill>
                  <a:srgbClr val="000000"/>
                </a:solidFill>
                <a:latin typeface="Arial" panose="020B0604020202020204" pitchFamily="34" charset="0"/>
              </a:rPr>
              <a:t>	Kalix 	16,9 	</a:t>
            </a:r>
          </a:p>
          <a:p>
            <a:r>
              <a:rPr lang="sv-SE" sz="1600" b="1" dirty="0">
                <a:solidFill>
                  <a:srgbClr val="000000"/>
                </a:solidFill>
                <a:latin typeface="Arial" panose="020B0604020202020204" pitchFamily="34" charset="0"/>
              </a:rPr>
              <a:t>Lycksele 	32,6 </a:t>
            </a:r>
            <a:r>
              <a:rPr lang="sv-SE" sz="1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					</a:t>
            </a:r>
            <a:r>
              <a:rPr lang="sv-SE" sz="1600" b="1" dirty="0">
                <a:solidFill>
                  <a:srgbClr val="000000"/>
                </a:solidFill>
                <a:latin typeface="Arial" panose="020B0604020202020204" pitchFamily="34" charset="0"/>
              </a:rPr>
              <a:t>	Staffanstorp 	16,8 	</a:t>
            </a:r>
          </a:p>
          <a:p>
            <a:r>
              <a:rPr lang="sv-SE" sz="1600" b="1" dirty="0">
                <a:solidFill>
                  <a:srgbClr val="000000"/>
                </a:solidFill>
                <a:latin typeface="Arial" panose="020B0604020202020204" pitchFamily="34" charset="0"/>
              </a:rPr>
              <a:t>Tjörn 	</a:t>
            </a:r>
            <a:r>
              <a:rPr lang="sv-SE" sz="1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	31,9 						Finspång </a:t>
            </a:r>
            <a:r>
              <a:rPr lang="sv-SE" sz="1600" b="1" dirty="0">
                <a:solidFill>
                  <a:srgbClr val="000000"/>
                </a:solidFill>
                <a:latin typeface="Arial" panose="020B0604020202020204" pitchFamily="34" charset="0"/>
              </a:rPr>
              <a:t>	16,5 	</a:t>
            </a:r>
          </a:p>
          <a:p>
            <a:r>
              <a:rPr lang="sv-SE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Stenungsund</a:t>
            </a:r>
            <a:r>
              <a:rPr lang="sv-SE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	31,6 	</a:t>
            </a:r>
            <a:r>
              <a:rPr lang="sv-SE" sz="1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				Torsås </a:t>
            </a:r>
            <a:r>
              <a:rPr lang="sv-SE" sz="1600" b="1" dirty="0">
                <a:solidFill>
                  <a:srgbClr val="000000"/>
                </a:solidFill>
                <a:latin typeface="Arial" panose="020B0604020202020204" pitchFamily="34" charset="0"/>
              </a:rPr>
              <a:t>	16,5 	</a:t>
            </a:r>
          </a:p>
          <a:p>
            <a:r>
              <a:rPr lang="sv-SE" sz="1600" b="1" dirty="0">
                <a:solidFill>
                  <a:srgbClr val="000000"/>
                </a:solidFill>
                <a:latin typeface="Arial" panose="020B0604020202020204" pitchFamily="34" charset="0"/>
              </a:rPr>
              <a:t>Burlöv 	31,5 </a:t>
            </a:r>
            <a:r>
              <a:rPr lang="sv-SE" sz="1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					</a:t>
            </a:r>
            <a:r>
              <a:rPr lang="sv-SE" sz="1600" b="1" dirty="0">
                <a:solidFill>
                  <a:srgbClr val="000000"/>
                </a:solidFill>
                <a:latin typeface="Arial" panose="020B0604020202020204" pitchFamily="34" charset="0"/>
              </a:rPr>
              <a:t>	Ockelbo 	16,3 	</a:t>
            </a:r>
          </a:p>
          <a:p>
            <a:r>
              <a:rPr lang="sv-SE" sz="1600" b="1" dirty="0">
                <a:solidFill>
                  <a:srgbClr val="000000"/>
                </a:solidFill>
                <a:latin typeface="Arial" panose="020B0604020202020204" pitchFamily="34" charset="0"/>
              </a:rPr>
              <a:t>Arvidsjaur 	30,7 </a:t>
            </a:r>
            <a:r>
              <a:rPr lang="sv-SE" sz="1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					</a:t>
            </a:r>
            <a:r>
              <a:rPr lang="sv-SE" sz="1600" b="1" dirty="0">
                <a:solidFill>
                  <a:srgbClr val="000000"/>
                </a:solidFill>
                <a:latin typeface="Arial" panose="020B0604020202020204" pitchFamily="34" charset="0"/>
              </a:rPr>
              <a:t>	Norberg 	14,9 	</a:t>
            </a:r>
          </a:p>
          <a:p>
            <a:r>
              <a:rPr lang="sv-SE" sz="1600" b="1" dirty="0">
                <a:solidFill>
                  <a:srgbClr val="000000"/>
                </a:solidFill>
                <a:latin typeface="Arial" panose="020B0604020202020204" pitchFamily="34" charset="0"/>
              </a:rPr>
              <a:t>Kramfors 	30,1 </a:t>
            </a:r>
            <a:r>
              <a:rPr lang="sv-SE" sz="1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					</a:t>
            </a:r>
            <a:r>
              <a:rPr lang="sv-SE" sz="1600" b="1" dirty="0">
                <a:solidFill>
                  <a:srgbClr val="000000"/>
                </a:solidFill>
                <a:latin typeface="Arial" panose="020B0604020202020204" pitchFamily="34" charset="0"/>
              </a:rPr>
              <a:t>	Bräcke 	14,5 	</a:t>
            </a:r>
          </a:p>
          <a:p>
            <a:r>
              <a:rPr lang="sv-SE" sz="1600" b="1" dirty="0">
                <a:solidFill>
                  <a:srgbClr val="000000"/>
                </a:solidFill>
                <a:latin typeface="Arial" panose="020B0604020202020204" pitchFamily="34" charset="0"/>
              </a:rPr>
              <a:t>Alingsås 	30,1 	</a:t>
            </a:r>
            <a:r>
              <a:rPr lang="sv-SE" sz="1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					Skinnskatteberg </a:t>
            </a:r>
            <a:r>
              <a:rPr lang="sv-SE" sz="1600" b="1" dirty="0">
                <a:solidFill>
                  <a:srgbClr val="000000"/>
                </a:solidFill>
                <a:latin typeface="Arial" panose="020B0604020202020204" pitchFamily="34" charset="0"/>
              </a:rPr>
              <a:t>	12,7</a:t>
            </a:r>
            <a:endParaRPr lang="sv-SE" sz="1600" b="1" dirty="0"/>
          </a:p>
        </p:txBody>
      </p:sp>
      <p:sp>
        <p:nvSpPr>
          <p:cNvPr id="4" name="Rektangel 3"/>
          <p:cNvSpPr/>
          <p:nvPr/>
        </p:nvSpPr>
        <p:spPr>
          <a:xfrm>
            <a:off x="3048000" y="1774701"/>
            <a:ext cx="6096000" cy="53860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sv-SE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0318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705" y="523547"/>
            <a:ext cx="7746589" cy="581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60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3578578" y="2242881"/>
            <a:ext cx="6096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sv-SE" sz="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8247" y="969140"/>
            <a:ext cx="6555506" cy="4919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8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705" y="523547"/>
            <a:ext cx="7746589" cy="581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92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705" y="523547"/>
            <a:ext cx="7746589" cy="581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8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2864885" y="1030903"/>
            <a:ext cx="886793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4000" b="1" dirty="0">
                <a:latin typeface="Calibri" panose="020F0502020204030204" pitchFamily="34" charset="0"/>
              </a:rPr>
              <a:t>Koll på läkemedels mål </a:t>
            </a:r>
            <a:endParaRPr lang="sv-SE" sz="4000" b="1" dirty="0" smtClean="0">
              <a:latin typeface="Calibri" panose="020F0502020204030204" pitchFamily="34" charset="0"/>
            </a:endParaRPr>
          </a:p>
          <a:p>
            <a:r>
              <a:rPr lang="sv-SE" sz="2800" dirty="0" smtClean="0">
                <a:latin typeface="Arial" panose="020B0604020202020204" pitchFamily="34" charset="0"/>
              </a:rPr>
              <a:t>•</a:t>
            </a:r>
            <a:r>
              <a:rPr lang="sv-SE" sz="2800" b="1" dirty="0" smtClean="0">
                <a:latin typeface="Calibri" panose="020F0502020204030204" pitchFamily="34" charset="0"/>
              </a:rPr>
              <a:t>Den </a:t>
            </a:r>
            <a:r>
              <a:rPr lang="sv-SE" sz="2800" b="1" dirty="0">
                <a:latin typeface="Calibri" panose="020F0502020204030204" pitchFamily="34" charset="0"/>
              </a:rPr>
              <a:t>andel av befolkningen 80 år och äldre som under 2010 hade hämtat ut 10 eller fler olika läkemedel på recept skall halveras fram till 2017. </a:t>
            </a:r>
          </a:p>
          <a:p>
            <a:r>
              <a:rPr lang="sv-SE" sz="2800" b="1" dirty="0" smtClean="0">
                <a:latin typeface="Arial" panose="020B0604020202020204" pitchFamily="34" charset="0"/>
              </a:rPr>
              <a:t>•</a:t>
            </a:r>
            <a:r>
              <a:rPr lang="sv-SE" sz="2800" b="1" dirty="0" smtClean="0">
                <a:latin typeface="Calibri" panose="020F0502020204030204" pitchFamily="34" charset="0"/>
              </a:rPr>
              <a:t>Den </a:t>
            </a:r>
            <a:r>
              <a:rPr lang="sv-SE" sz="2800" b="1" dirty="0">
                <a:latin typeface="Calibri" panose="020F0502020204030204" pitchFamily="34" charset="0"/>
              </a:rPr>
              <a:t>andel av befolkningen 80 år och äldre som under 2010 hade hämtat ut olämpliga läkemedel skall halveras fram till 2017. </a:t>
            </a:r>
          </a:p>
          <a:p>
            <a:r>
              <a:rPr lang="sv-SE" sz="2800" b="1" dirty="0">
                <a:latin typeface="Arial" panose="020B0604020202020204" pitchFamily="34" charset="0"/>
              </a:rPr>
              <a:t>• </a:t>
            </a:r>
            <a:r>
              <a:rPr lang="sv-SE" sz="2800" b="1" dirty="0">
                <a:latin typeface="Calibri" panose="020F0502020204030204" pitchFamily="34" charset="0"/>
              </a:rPr>
              <a:t>Alla över 75 år med 5 eller fler läkemedel på recept skall erbjudas minst en läkemedelsgenomgång årligen. </a:t>
            </a:r>
            <a:endParaRPr lang="sv-SE" sz="2800" b="1" dirty="0" smtClean="0">
              <a:latin typeface="Calibri" panose="020F0502020204030204" pitchFamily="34" charset="0"/>
            </a:endParaRPr>
          </a:p>
          <a:p>
            <a:r>
              <a:rPr lang="sv-SE" sz="2800" b="1" dirty="0" smtClean="0">
                <a:latin typeface="Arial" panose="020B0604020202020204" pitchFamily="34" charset="0"/>
              </a:rPr>
              <a:t>•</a:t>
            </a:r>
            <a:r>
              <a:rPr lang="sv-SE" sz="2800" b="1" dirty="0" smtClean="0">
                <a:latin typeface="Calibri" panose="020F0502020204030204" pitchFamily="34" charset="0"/>
              </a:rPr>
              <a:t> </a:t>
            </a:r>
            <a:r>
              <a:rPr lang="sv-SE" sz="2800" b="1" dirty="0">
                <a:latin typeface="Calibri" panose="020F0502020204030204" pitchFamily="34" charset="0"/>
              </a:rPr>
              <a:t>för personer 75 år och äldre skall generiskt utbyte inte förekomma. Verka för att reglerna för generiskt utbyte för äldre patienter ändras så att målet uppnås. </a:t>
            </a:r>
          </a:p>
        </p:txBody>
      </p:sp>
    </p:spTree>
    <p:extLst>
      <p:ext uri="{BB962C8B-B14F-4D97-AF65-F5344CB8AC3E}">
        <p14:creationId xmlns:p14="http://schemas.microsoft.com/office/powerpoint/2010/main" val="242693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101</TotalTime>
  <Words>214</Words>
  <Application>Microsoft Office PowerPoint</Application>
  <PresentationFormat>Bredbild</PresentationFormat>
  <Paragraphs>63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Arial</vt:lpstr>
      <vt:lpstr>Calibri</vt:lpstr>
      <vt:lpstr>Corbel</vt:lpstr>
      <vt:lpstr>Parallax</vt:lpstr>
      <vt:lpstr>Andel av befolkningen 80+ med olämpliga läkemedel</vt:lpstr>
      <vt:lpstr> Andel av befolkningen 80+ med &gt; 10 olika läkemedel på recept </vt:lpstr>
      <vt:lpstr>PowerPoint-presentation</vt:lpstr>
      <vt:lpstr> Andel (%) av befolkningen 80+ med olämpliga läkemedel 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Vad gör vi nu?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Microsoft-konto</dc:creator>
  <cp:lastModifiedBy>Greger Ingrid</cp:lastModifiedBy>
  <cp:revision>18</cp:revision>
  <dcterms:created xsi:type="dcterms:W3CDTF">2014-11-19T20:32:54Z</dcterms:created>
  <dcterms:modified xsi:type="dcterms:W3CDTF">2014-12-02T15:12:34Z</dcterms:modified>
</cp:coreProperties>
</file>