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7"/>
  </p:notesMasterIdLst>
  <p:sldIdLst>
    <p:sldId id="256" r:id="rId2"/>
    <p:sldId id="261" r:id="rId3"/>
    <p:sldId id="280" r:id="rId4"/>
    <p:sldId id="281" r:id="rId5"/>
    <p:sldId id="262" r:id="rId6"/>
  </p:sldIdLst>
  <p:sldSz cx="9144000" cy="6858000" type="screen4x3"/>
  <p:notesSz cx="6797675" cy="992822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0F51288-E150-45EF-8C6C-30405C1BC84E}">
  <a:tblStyle styleId="{50F51288-E150-45EF-8C6C-30405C1BC84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5F7EA"/>
          </a:solidFill>
        </a:fill>
      </a:tcStyle>
    </a:wholeTbl>
    <a:band1H>
      <a:tcStyle>
        <a:tcBdr/>
        <a:fill>
          <a:solidFill>
            <a:srgbClr val="E9EED1"/>
          </a:solidFill>
        </a:fill>
      </a:tcStyle>
    </a:band1H>
    <a:band1V>
      <a:tcStyle>
        <a:tcBdr/>
        <a:fill>
          <a:solidFill>
            <a:srgbClr val="E9EED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E1AED875-50F5-4FE4-9E42-61715F124351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5F7EA"/>
          </a:solidFill>
        </a:fill>
      </a:tcStyle>
    </a:wholeTbl>
    <a:band1H>
      <a:tcStyle>
        <a:tcBdr/>
        <a:fill>
          <a:solidFill>
            <a:srgbClr val="E9EED1"/>
          </a:solidFill>
        </a:fill>
      </a:tcStyle>
    </a:band1H>
    <a:band1V>
      <a:tcStyle>
        <a:tcBdr/>
        <a:fill>
          <a:solidFill>
            <a:srgbClr val="E9EED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79172" autoAdjust="0"/>
  </p:normalViewPr>
  <p:slideViewPr>
    <p:cSldViewPr>
      <p:cViewPr varScale="1">
        <p:scale>
          <a:sx n="59" d="100"/>
          <a:sy n="59" d="100"/>
        </p:scale>
        <p:origin x="167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file01.adm.nacka.se\UsersAC\birwal\2016\Ram&#228;rende\2014%20Uppf&#246;ljning%2015x,16x%20enhetschef_STJ%2021X%20(1)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file01.adm.nacka.se\UsersAC\birwal\2016\Ram&#228;rende\2014%20Uppf&#246;ljning%2015x,16x%20enhetschef_STJ%2021X%20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b="1"/>
              <a:t>Utfall 2012-2014, budget 2015 samt prognos ack volym 2016-2018, tkr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3690244969378829"/>
          <c:y val="0.2462037037037037"/>
          <c:w val="0.84654396325459313"/>
          <c:h val="0.51436677438710021"/>
        </c:manualLayout>
      </c:layout>
      <c:lineChart>
        <c:grouping val="standard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S boende o serviceboende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Blad1!$B$1:$H$1</c:f>
              <c:strCache>
                <c:ptCount val="7"/>
                <c:pt idx="0">
                  <c:v>Utfall 2012</c:v>
                </c:pt>
                <c:pt idx="1">
                  <c:v>Utfall 2013</c:v>
                </c:pt>
                <c:pt idx="2">
                  <c:v>Utfall 2014</c:v>
                </c:pt>
                <c:pt idx="3">
                  <c:v>Budget 2015</c:v>
                </c:pt>
                <c:pt idx="4">
                  <c:v>Volym 2016</c:v>
                </c:pt>
                <c:pt idx="5">
                  <c:v>Volym 2017</c:v>
                </c:pt>
                <c:pt idx="6">
                  <c:v>Volym 2018</c:v>
                </c:pt>
              </c:strCache>
            </c:strRef>
          </c:cat>
          <c:val>
            <c:numRef>
              <c:f>Blad1!$B$2:$H$2</c:f>
              <c:numCache>
                <c:formatCode>#,##0</c:formatCode>
                <c:ptCount val="7"/>
                <c:pt idx="0">
                  <c:v>319428.53097000002</c:v>
                </c:pt>
                <c:pt idx="1">
                  <c:v>333681.2132</c:v>
                </c:pt>
                <c:pt idx="2">
                  <c:v>357154.01716000005</c:v>
                </c:pt>
                <c:pt idx="3">
                  <c:v>372920</c:v>
                </c:pt>
                <c:pt idx="4">
                  <c:v>384900</c:v>
                </c:pt>
                <c:pt idx="5">
                  <c:v>393885</c:v>
                </c:pt>
                <c:pt idx="6">
                  <c:v>405865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Blad1!$A$3</c:f>
              <c:strCache>
                <c:ptCount val="1"/>
                <c:pt idx="0">
                  <c:v>Hemtj inkl leds o avlösn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Blad1!$B$1:$H$1</c:f>
              <c:strCache>
                <c:ptCount val="7"/>
                <c:pt idx="0">
                  <c:v>Utfall 2012</c:v>
                </c:pt>
                <c:pt idx="1">
                  <c:v>Utfall 2013</c:v>
                </c:pt>
                <c:pt idx="2">
                  <c:v>Utfall 2014</c:v>
                </c:pt>
                <c:pt idx="3">
                  <c:v>Budget 2015</c:v>
                </c:pt>
                <c:pt idx="4">
                  <c:v>Volym 2016</c:v>
                </c:pt>
                <c:pt idx="5">
                  <c:v>Volym 2017</c:v>
                </c:pt>
                <c:pt idx="6">
                  <c:v>Volym 2018</c:v>
                </c:pt>
              </c:strCache>
            </c:strRef>
          </c:cat>
          <c:val>
            <c:numRef>
              <c:f>Blad1!$B$3:$H$3</c:f>
              <c:numCache>
                <c:formatCode>#,##0</c:formatCode>
                <c:ptCount val="7"/>
                <c:pt idx="0">
                  <c:v>163055.18444000001</c:v>
                </c:pt>
                <c:pt idx="1">
                  <c:v>176912.49806000001</c:v>
                </c:pt>
                <c:pt idx="2">
                  <c:v>181885.82853999999</c:v>
                </c:pt>
                <c:pt idx="3">
                  <c:v>182500</c:v>
                </c:pt>
                <c:pt idx="4">
                  <c:v>190210</c:v>
                </c:pt>
                <c:pt idx="5">
                  <c:v>196450</c:v>
                </c:pt>
                <c:pt idx="6">
                  <c:v>200485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Blad1!$A$4</c:f>
              <c:strCache>
                <c:ptCount val="1"/>
                <c:pt idx="0">
                  <c:v>Trygghetslarm /digitalisering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Blad1!$B$1:$H$1</c:f>
              <c:strCache>
                <c:ptCount val="7"/>
                <c:pt idx="0">
                  <c:v>Utfall 2012</c:v>
                </c:pt>
                <c:pt idx="1">
                  <c:v>Utfall 2013</c:v>
                </c:pt>
                <c:pt idx="2">
                  <c:v>Utfall 2014</c:v>
                </c:pt>
                <c:pt idx="3">
                  <c:v>Budget 2015</c:v>
                </c:pt>
                <c:pt idx="4">
                  <c:v>Volym 2016</c:v>
                </c:pt>
                <c:pt idx="5">
                  <c:v>Volym 2017</c:v>
                </c:pt>
                <c:pt idx="6">
                  <c:v>Volym 2018</c:v>
                </c:pt>
              </c:strCache>
            </c:strRef>
          </c:cat>
          <c:val>
            <c:numRef>
              <c:f>Blad1!$B$4:$H$4</c:f>
              <c:numCache>
                <c:formatCode>#,##0</c:formatCode>
                <c:ptCount val="7"/>
                <c:pt idx="0">
                  <c:v>11119.37283</c:v>
                </c:pt>
                <c:pt idx="1">
                  <c:v>10705.184600000001</c:v>
                </c:pt>
                <c:pt idx="2">
                  <c:v>14840.270050000001</c:v>
                </c:pt>
                <c:pt idx="3">
                  <c:v>13800</c:v>
                </c:pt>
                <c:pt idx="4">
                  <c:v>16800</c:v>
                </c:pt>
                <c:pt idx="5">
                  <c:v>17800</c:v>
                </c:pt>
                <c:pt idx="6">
                  <c:v>17800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Blad1!$A$5</c:f>
              <c:strCache>
                <c:ptCount val="1"/>
                <c:pt idx="0">
                  <c:v>Bostadsanpassning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Blad1!$B$1:$H$1</c:f>
              <c:strCache>
                <c:ptCount val="7"/>
                <c:pt idx="0">
                  <c:v>Utfall 2012</c:v>
                </c:pt>
                <c:pt idx="1">
                  <c:v>Utfall 2013</c:v>
                </c:pt>
                <c:pt idx="2">
                  <c:v>Utfall 2014</c:v>
                </c:pt>
                <c:pt idx="3">
                  <c:v>Budget 2015</c:v>
                </c:pt>
                <c:pt idx="4">
                  <c:v>Volym 2016</c:v>
                </c:pt>
                <c:pt idx="5">
                  <c:v>Volym 2017</c:v>
                </c:pt>
                <c:pt idx="6">
                  <c:v>Volym 2018</c:v>
                </c:pt>
              </c:strCache>
            </c:strRef>
          </c:cat>
          <c:val>
            <c:numRef>
              <c:f>Blad1!$B$5:$H$5</c:f>
              <c:numCache>
                <c:formatCode>#,##0</c:formatCode>
                <c:ptCount val="7"/>
                <c:pt idx="0">
                  <c:v>6537.5910400000002</c:v>
                </c:pt>
                <c:pt idx="1">
                  <c:v>5242.3843899999993</c:v>
                </c:pt>
                <c:pt idx="2">
                  <c:v>7370.7679400000006</c:v>
                </c:pt>
                <c:pt idx="3">
                  <c:v>7000</c:v>
                </c:pt>
                <c:pt idx="4">
                  <c:v>7500</c:v>
                </c:pt>
                <c:pt idx="5">
                  <c:v>8000</c:v>
                </c:pt>
                <c:pt idx="6">
                  <c:v>8500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8604752"/>
        <c:axId val="248605144"/>
      </c:lineChart>
      <c:catAx>
        <c:axId val="24860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8605144"/>
        <c:crosses val="autoZero"/>
        <c:auto val="1"/>
        <c:lblAlgn val="ctr"/>
        <c:lblOffset val="100"/>
        <c:noMultiLvlLbl val="0"/>
      </c:catAx>
      <c:valAx>
        <c:axId val="248605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860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aseline="0"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b="1" dirty="0"/>
              <a:t>Utfall 2012-2014, budget 2015 och prognos ack</a:t>
            </a:r>
            <a:r>
              <a:rPr lang="sv-SE" b="1" baseline="0" dirty="0"/>
              <a:t> volym </a:t>
            </a:r>
            <a:r>
              <a:rPr lang="sv-SE" b="1" baseline="0" dirty="0" smtClean="0"/>
              <a:t>2016-2018, tkr</a:t>
            </a:r>
            <a:endParaRPr lang="sv-SE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Blad1!$A$4</c:f>
              <c:strCache>
                <c:ptCount val="1"/>
                <c:pt idx="0">
                  <c:v>Trygghetslarm /digitalisering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Blad1!$B$1:$H$1</c:f>
              <c:strCache>
                <c:ptCount val="7"/>
                <c:pt idx="0">
                  <c:v>Utfall 2012</c:v>
                </c:pt>
                <c:pt idx="1">
                  <c:v>Utfall 2013</c:v>
                </c:pt>
                <c:pt idx="2">
                  <c:v>Utfall 2014</c:v>
                </c:pt>
                <c:pt idx="3">
                  <c:v>Budget 2015</c:v>
                </c:pt>
                <c:pt idx="4">
                  <c:v>Volym 2016</c:v>
                </c:pt>
                <c:pt idx="5">
                  <c:v>Volym 2017</c:v>
                </c:pt>
                <c:pt idx="6">
                  <c:v>Volym 2018</c:v>
                </c:pt>
              </c:strCache>
            </c:strRef>
          </c:cat>
          <c:val>
            <c:numRef>
              <c:f>Blad1!$B$4:$H$4</c:f>
              <c:numCache>
                <c:formatCode>#,##0</c:formatCode>
                <c:ptCount val="7"/>
                <c:pt idx="0">
                  <c:v>11119.37283</c:v>
                </c:pt>
                <c:pt idx="1">
                  <c:v>10705.184600000001</c:v>
                </c:pt>
                <c:pt idx="2">
                  <c:v>14840.270050000001</c:v>
                </c:pt>
                <c:pt idx="3">
                  <c:v>13800</c:v>
                </c:pt>
                <c:pt idx="4">
                  <c:v>16800</c:v>
                </c:pt>
                <c:pt idx="5">
                  <c:v>17800</c:v>
                </c:pt>
                <c:pt idx="6">
                  <c:v>17800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Blad1!$A$5</c:f>
              <c:strCache>
                <c:ptCount val="1"/>
                <c:pt idx="0">
                  <c:v>Bostadsanpassning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Blad1!$B$1:$H$1</c:f>
              <c:strCache>
                <c:ptCount val="7"/>
                <c:pt idx="0">
                  <c:v>Utfall 2012</c:v>
                </c:pt>
                <c:pt idx="1">
                  <c:v>Utfall 2013</c:v>
                </c:pt>
                <c:pt idx="2">
                  <c:v>Utfall 2014</c:v>
                </c:pt>
                <c:pt idx="3">
                  <c:v>Budget 2015</c:v>
                </c:pt>
                <c:pt idx="4">
                  <c:v>Volym 2016</c:v>
                </c:pt>
                <c:pt idx="5">
                  <c:v>Volym 2017</c:v>
                </c:pt>
                <c:pt idx="6">
                  <c:v>Volym 2018</c:v>
                </c:pt>
              </c:strCache>
            </c:strRef>
          </c:cat>
          <c:val>
            <c:numRef>
              <c:f>Blad1!$B$5:$H$5</c:f>
              <c:numCache>
                <c:formatCode>#,##0</c:formatCode>
                <c:ptCount val="7"/>
                <c:pt idx="0">
                  <c:v>6537.5910400000002</c:v>
                </c:pt>
                <c:pt idx="1">
                  <c:v>5242.3843899999993</c:v>
                </c:pt>
                <c:pt idx="2">
                  <c:v>7370.7679400000006</c:v>
                </c:pt>
                <c:pt idx="3">
                  <c:v>7000</c:v>
                </c:pt>
                <c:pt idx="4">
                  <c:v>7500</c:v>
                </c:pt>
                <c:pt idx="5">
                  <c:v>8000</c:v>
                </c:pt>
                <c:pt idx="6">
                  <c:v>8500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8605928"/>
        <c:axId val="249310352"/>
      </c:lineChart>
      <c:catAx>
        <c:axId val="248605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9310352"/>
        <c:crosses val="autoZero"/>
        <c:auto val="1"/>
        <c:lblAlgn val="ctr"/>
        <c:lblOffset val="100"/>
        <c:noMultiLvlLbl val="0"/>
      </c:catAx>
      <c:valAx>
        <c:axId val="249310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8605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aseline="0"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45658" cy="496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39" cy="44677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1" y="9430091"/>
            <a:ext cx="2945658" cy="496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50442" y="9430091"/>
            <a:ext cx="2945658" cy="4964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19895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39" cy="44677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17124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39" cy="44677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12236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2031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1140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4720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kvarnhjul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Shape 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1519" y="116631"/>
            <a:ext cx="1907999" cy="7947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Shape 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26017" y="3240016"/>
            <a:ext cx="3617983" cy="361798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726964" y="1925959"/>
            <a:ext cx="769007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2051719" y="6381328"/>
            <a:ext cx="6110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 lang="sv-SE"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1130400" y="6381328"/>
            <a:ext cx="73042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dast rubrik utan kvarnhjul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24328" y="6237312"/>
            <a:ext cx="1259999" cy="524233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1130400" y="274637"/>
            <a:ext cx="7690072" cy="113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2051719" y="6381328"/>
            <a:ext cx="6110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 lang="sv-SE"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1130400" y="6381328"/>
            <a:ext cx="73042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Avsnittsrubrik med kvarnhjul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Cabin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pic>
        <p:nvPicPr>
          <p:cNvPr id="77" name="Shape 7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24328" y="6237312"/>
            <a:ext cx="1259999" cy="524233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2051719" y="6381328"/>
            <a:ext cx="6110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 lang="sv-SE"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1130400" y="6381328"/>
            <a:ext cx="73042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3617983" cy="36179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Jämförels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24328" y="6237312"/>
            <a:ext cx="1259999" cy="524233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1130400" y="274637"/>
            <a:ext cx="776207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1130400" y="1535112"/>
            <a:ext cx="3744000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bin"/>
              <a:buNone/>
              <a:defRPr/>
            </a:lvl1pPr>
            <a:lvl2pPr marL="457200" indent="0" rtl="0">
              <a:spcBef>
                <a:spcPts val="0"/>
              </a:spcBef>
              <a:buFont typeface="Cabin"/>
              <a:buNone/>
              <a:defRPr/>
            </a:lvl2pPr>
            <a:lvl3pPr marL="914400" indent="0" rtl="0">
              <a:spcBef>
                <a:spcPts val="0"/>
              </a:spcBef>
              <a:buFont typeface="Cabin"/>
              <a:buNone/>
              <a:defRPr/>
            </a:lvl3pPr>
            <a:lvl4pPr marL="1371600" indent="0" rtl="0">
              <a:spcBef>
                <a:spcPts val="0"/>
              </a:spcBef>
              <a:buFont typeface="Cabin"/>
              <a:buNone/>
              <a:defRPr/>
            </a:lvl4pPr>
            <a:lvl5pPr marL="1828800" indent="0" rtl="0">
              <a:spcBef>
                <a:spcPts val="0"/>
              </a:spcBef>
              <a:buFont typeface="Cabin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1130400" y="2174875"/>
            <a:ext cx="3744000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3"/>
          </p:nvPr>
        </p:nvSpPr>
        <p:spPr>
          <a:xfrm>
            <a:off x="5148064" y="1556791"/>
            <a:ext cx="3744000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bin"/>
              <a:buNone/>
              <a:defRPr/>
            </a:lvl1pPr>
            <a:lvl2pPr marL="457200" indent="0" rtl="0">
              <a:spcBef>
                <a:spcPts val="0"/>
              </a:spcBef>
              <a:buFont typeface="Cabin"/>
              <a:buNone/>
              <a:defRPr/>
            </a:lvl2pPr>
            <a:lvl3pPr marL="914400" indent="0" rtl="0">
              <a:spcBef>
                <a:spcPts val="0"/>
              </a:spcBef>
              <a:buFont typeface="Cabin"/>
              <a:buNone/>
              <a:defRPr/>
            </a:lvl3pPr>
            <a:lvl4pPr marL="1371600" indent="0" rtl="0">
              <a:spcBef>
                <a:spcPts val="0"/>
              </a:spcBef>
              <a:buFont typeface="Cabin"/>
              <a:buNone/>
              <a:defRPr/>
            </a:lvl4pPr>
            <a:lvl5pPr marL="1828800" indent="0" rtl="0">
              <a:spcBef>
                <a:spcPts val="0"/>
              </a:spcBef>
              <a:buFont typeface="Cabin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4"/>
          </p:nvPr>
        </p:nvSpPr>
        <p:spPr>
          <a:xfrm>
            <a:off x="5148064" y="2204864"/>
            <a:ext cx="3744000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2051719" y="6381328"/>
            <a:ext cx="6110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 lang="sv-SE"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1130400" y="6381328"/>
            <a:ext cx="73042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nehåll med bild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24328" y="6237312"/>
            <a:ext cx="1259999" cy="52423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130400" y="273050"/>
            <a:ext cx="308155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499992" y="273050"/>
            <a:ext cx="4392488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1130400" y="1435100"/>
            <a:ext cx="3081559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bin"/>
              <a:buNone/>
              <a:defRPr/>
            </a:lvl1pPr>
            <a:lvl2pPr marL="457200" indent="0" rtl="0">
              <a:spcBef>
                <a:spcPts val="0"/>
              </a:spcBef>
              <a:buFont typeface="Cabin"/>
              <a:buNone/>
              <a:defRPr/>
            </a:lvl2pPr>
            <a:lvl3pPr marL="914400" indent="0" rtl="0">
              <a:spcBef>
                <a:spcPts val="0"/>
              </a:spcBef>
              <a:buFont typeface="Cabin"/>
              <a:buNone/>
              <a:defRPr/>
            </a:lvl3pPr>
            <a:lvl4pPr marL="1371600" indent="0" rtl="0">
              <a:spcBef>
                <a:spcPts val="0"/>
              </a:spcBef>
              <a:buFont typeface="Cabin"/>
              <a:buNone/>
              <a:defRPr/>
            </a:lvl4pPr>
            <a:lvl5pPr marL="1828800" indent="0" rtl="0">
              <a:spcBef>
                <a:spcPts val="0"/>
              </a:spcBef>
              <a:buFont typeface="Cabin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2051719" y="6381328"/>
            <a:ext cx="6110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 lang="sv-SE"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1130400" y="6381328"/>
            <a:ext cx="73042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ed bild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835696" y="4797151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pic" idx="2"/>
          </p:nvPr>
        </p:nvSpPr>
        <p:spPr>
          <a:xfrm>
            <a:off x="1835696" y="620687"/>
            <a:ext cx="5442992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835696" y="5373216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bin"/>
              <a:buNone/>
              <a:defRPr/>
            </a:lvl1pPr>
            <a:lvl2pPr marL="457200" indent="0" rtl="0">
              <a:spcBef>
                <a:spcPts val="0"/>
              </a:spcBef>
              <a:buFont typeface="Cabin"/>
              <a:buNone/>
              <a:defRPr/>
            </a:lvl2pPr>
            <a:lvl3pPr marL="914400" indent="0" rtl="0">
              <a:spcBef>
                <a:spcPts val="0"/>
              </a:spcBef>
              <a:buFont typeface="Cabin"/>
              <a:buNone/>
              <a:defRPr/>
            </a:lvl3pPr>
            <a:lvl4pPr marL="1371600" indent="0" rtl="0">
              <a:spcBef>
                <a:spcPts val="0"/>
              </a:spcBef>
              <a:buFont typeface="Cabin"/>
              <a:buNone/>
              <a:defRPr/>
            </a:lvl4pPr>
            <a:lvl5pPr marL="1828800" indent="0" rtl="0">
              <a:spcBef>
                <a:spcPts val="0"/>
              </a:spcBef>
              <a:buFont typeface="Cabin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24328" y="6237312"/>
            <a:ext cx="1259999" cy="524233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2051719" y="6381328"/>
            <a:ext cx="6110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 lang="sv-SE"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1130400" y="6381328"/>
            <a:ext cx="73042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lodrät 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Shape 10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24328" y="6237312"/>
            <a:ext cx="1259999" cy="524233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30400" y="274637"/>
            <a:ext cx="776207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 rot="5400000">
            <a:off x="2748458" y="-17858"/>
            <a:ext cx="4525963" cy="7762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51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33350" algn="l" rtl="0">
              <a:spcBef>
                <a:spcPts val="48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88900" algn="l" rtl="0">
              <a:spcBef>
                <a:spcPts val="44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2051719" y="6381328"/>
            <a:ext cx="6110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 lang="sv-SE"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1130400" y="6381328"/>
            <a:ext cx="73042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Lodrät rubrik och 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51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33350" algn="l" rtl="0">
              <a:spcBef>
                <a:spcPts val="48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88900" algn="l" rtl="0">
              <a:spcBef>
                <a:spcPts val="44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24328" y="6237312"/>
            <a:ext cx="1259999" cy="524233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2051719" y="6381328"/>
            <a:ext cx="6110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 lang="sv-SE"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1130400" y="6381328"/>
            <a:ext cx="73042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innehåll med kvarnhju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Shape 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24328" y="6237312"/>
            <a:ext cx="1259999" cy="524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Shape 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3617983" cy="3617983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130400" y="274637"/>
            <a:ext cx="776207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130400" y="1600200"/>
            <a:ext cx="776207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130400" y="6381328"/>
            <a:ext cx="73042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2051719" y="6381328"/>
            <a:ext cx="6110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innehåll utan kvarnhjul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Shape 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24328" y="6237312"/>
            <a:ext cx="1259999" cy="524233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130400" y="274637"/>
            <a:ext cx="776207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130400" y="1600200"/>
            <a:ext cx="776207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1130400" y="6381328"/>
            <a:ext cx="73042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2051719" y="6381328"/>
            <a:ext cx="6110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vå innehållsdelar med kvarnhjul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Shape 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24328" y="6237312"/>
            <a:ext cx="1259999" cy="524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3617983" cy="3617983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1130400" y="274637"/>
            <a:ext cx="7768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1130400" y="1600200"/>
            <a:ext cx="37440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5148064" y="1628800"/>
            <a:ext cx="37440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1130400" y="6381328"/>
            <a:ext cx="73042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2051719" y="6381328"/>
            <a:ext cx="6110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vå innehållsdelar utan kvarnhjul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Shape 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24328" y="6237312"/>
            <a:ext cx="1259999" cy="524233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130400" y="274637"/>
            <a:ext cx="7768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130400" y="1600200"/>
            <a:ext cx="37440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5148064" y="1628800"/>
            <a:ext cx="37440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1130400" y="6381328"/>
            <a:ext cx="73042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2051719" y="6381328"/>
            <a:ext cx="6110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 med kvarnhjul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Shape 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24328" y="6237312"/>
            <a:ext cx="1259999" cy="524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3617983" cy="3617983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2051719" y="6381328"/>
            <a:ext cx="6110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 lang="sv-SE"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130400" y="6381328"/>
            <a:ext cx="73042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om utan kvarnhjul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24328" y="6237312"/>
            <a:ext cx="1259999" cy="524233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2051719" y="6381328"/>
            <a:ext cx="6110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 lang="sv-SE"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1130400" y="6381328"/>
            <a:ext cx="73042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 och underrubrik med kvarnhjul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21600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3568" y="3933055"/>
            <a:ext cx="4136504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4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1519" y="116631"/>
            <a:ext cx="1674000" cy="697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26017" y="3240016"/>
            <a:ext cx="3617983" cy="3617983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2051719" y="6381328"/>
            <a:ext cx="6110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 lang="sv-SE"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1130400" y="6381328"/>
            <a:ext cx="73042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dast rubrik med kvarnhjul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24328" y="6237312"/>
            <a:ext cx="1259999" cy="524233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130400" y="274637"/>
            <a:ext cx="7690072" cy="113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2051719" y="6381328"/>
            <a:ext cx="6110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 lang="sv-SE"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1130400" y="6381328"/>
            <a:ext cx="73042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3617983" cy="36179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651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33350" algn="l" rtl="0">
              <a:spcBef>
                <a:spcPts val="48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88900" algn="l" rtl="0">
              <a:spcBef>
                <a:spcPts val="44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73042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403648" y="6356350"/>
            <a:ext cx="6110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 lang="sv-SE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726964" y="1925959"/>
            <a:ext cx="7690072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sv-SE" sz="3600" b="1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Äldrenämnden</a:t>
            </a:r>
            <a:br>
              <a:rPr lang="sv-SE" sz="3600" b="1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sv-SE" sz="3600" b="1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Ramärende</a:t>
            </a:r>
            <a:br>
              <a:rPr lang="sv-SE" sz="3600" b="1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sv-SE" sz="1200" b="1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20150506</a:t>
            </a:r>
            <a:endParaRPr lang="sv-SE" sz="3600" b="1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5868144" y="18864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Uppdaterad efter möte 6 maj 2015</a:t>
            </a:r>
            <a:endParaRPr lang="sv-SE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1130400" y="274637"/>
            <a:ext cx="776207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sv-SE" sz="3000" b="1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Äldre 65+</a:t>
            </a:r>
            <a:br>
              <a:rPr lang="sv-SE" sz="3000" b="1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</a:br>
            <a:endParaRPr lang="sv-SE" sz="3000" b="1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971600" y="821017"/>
            <a:ext cx="776207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v-SE" sz="2400" b="0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Ramärendet= volymökningar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v-SE" sz="240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Mål och budget = ambitionshöjningar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v-SE" sz="2400" b="0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Beslut</a:t>
            </a:r>
            <a:r>
              <a:rPr lang="sv-SE" sz="2400" b="0" i="0" u="none" strike="noStrike" cap="none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i kommunfullmäktige i november</a:t>
            </a:r>
            <a:endParaRPr lang="sv-SE" sz="2000" b="0" i="0" u="none" strike="noStrike" cap="none" baseline="0" dirty="0" smtClean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sv-SE" sz="2000" dirty="0" smtClean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sv-SE" sz="200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Beräkningar bygger på antaganden om</a:t>
            </a:r>
          </a:p>
          <a:p>
            <a:pPr lvl="1" indent="-342900">
              <a:buSzPct val="100000"/>
              <a:buFont typeface="Wingdings" panose="05000000000000000000" pitchFamily="2" charset="2"/>
              <a:buChar char="§"/>
            </a:pPr>
            <a:r>
              <a:rPr lang="sv-SE" sz="180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T.ex. eget boende, daglig verksamhet, ökad ålder, teknikutveckling</a:t>
            </a:r>
          </a:p>
          <a:p>
            <a:pPr lvl="1" indent="-342900">
              <a:buSzPct val="100000"/>
              <a:buFont typeface="Arial"/>
              <a:buChar char="•"/>
            </a:pPr>
            <a:endParaRPr lang="sv-SE" sz="28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42900" marR="0" lvl="0" indent="-16510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42900" marR="0" lvl="0" indent="-16510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42900" marR="0" lvl="0" indent="-16510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439925"/>
              </p:ext>
            </p:extLst>
          </p:nvPr>
        </p:nvGraphicFramePr>
        <p:xfrm>
          <a:off x="755577" y="3212975"/>
          <a:ext cx="8136901" cy="2808314"/>
        </p:xfrm>
        <a:graphic>
          <a:graphicData uri="http://schemas.openxmlformats.org/drawingml/2006/table">
            <a:tbl>
              <a:tblPr firstRow="1">
                <a:tableStyleId>{50F51288-E150-45EF-8C6C-30405C1BC84E}</a:tableStyleId>
              </a:tblPr>
              <a:tblGrid>
                <a:gridCol w="2513946"/>
                <a:gridCol w="966908"/>
                <a:gridCol w="1219937"/>
                <a:gridCol w="1145370"/>
                <a:gridCol w="1145370"/>
                <a:gridCol w="1145370"/>
              </a:tblGrid>
              <a:tr h="802374">
                <a:tc>
                  <a:txBody>
                    <a:bodyPr/>
                    <a:lstStyle/>
                    <a:p>
                      <a:pPr algn="l" fontAlgn="b"/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 smtClean="0">
                          <a:effectLst/>
                        </a:rPr>
                        <a:t>År 2014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 smtClean="0">
                          <a:effectLst/>
                        </a:rPr>
                        <a:t>År 2015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 smtClean="0">
                          <a:effectLst/>
                        </a:rPr>
                        <a:t>År 2016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 smtClean="0">
                          <a:effectLst/>
                        </a:rPr>
                        <a:t>År 2017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 smtClean="0">
                          <a:effectLst/>
                        </a:rPr>
                        <a:t>År 2018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01188">
                <a:tc>
                  <a:txBody>
                    <a:bodyPr/>
                    <a:lstStyle/>
                    <a:p>
                      <a:pPr algn="l" fontAlgn="b"/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01188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 dirty="0">
                          <a:effectLst/>
                        </a:rPr>
                        <a:t>65-79-åringar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>
                          <a:effectLst/>
                        </a:rPr>
                        <a:t>11 614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>
                          <a:effectLst/>
                        </a:rPr>
                        <a:t>11 927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>
                          <a:effectLst/>
                        </a:rPr>
                        <a:t>12 272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>
                          <a:effectLst/>
                        </a:rPr>
                        <a:t>12 533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>
                          <a:effectLst/>
                        </a:rPr>
                        <a:t>12 793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01188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 dirty="0">
                          <a:effectLst/>
                        </a:rPr>
                        <a:t>80-w-åringar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>
                          <a:effectLst/>
                        </a:rPr>
                        <a:t>3 489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>
                          <a:effectLst/>
                        </a:rPr>
                        <a:t>3 597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>
                          <a:effectLst/>
                        </a:rPr>
                        <a:t>3 695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>
                          <a:effectLst/>
                        </a:rPr>
                        <a:t>3 834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>
                          <a:effectLst/>
                        </a:rPr>
                        <a:t>3 990</a:t>
                      </a:r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01188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>
                          <a:effectLst/>
                        </a:rPr>
                        <a:t>Totalt 65-w-åringar</a:t>
                      </a:r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>
                          <a:effectLst/>
                        </a:rPr>
                        <a:t>15 103</a:t>
                      </a:r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>
                          <a:effectLst/>
                        </a:rPr>
                        <a:t>15 524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>
                          <a:effectLst/>
                        </a:rPr>
                        <a:t>15 967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>
                          <a:effectLst/>
                        </a:rPr>
                        <a:t>16 367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>
                          <a:effectLst/>
                        </a:rPr>
                        <a:t>16 783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01188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 dirty="0">
                          <a:effectLst/>
                        </a:rPr>
                        <a:t>andel 80+ åringar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>
                          <a:effectLst/>
                        </a:rPr>
                        <a:t>23%</a:t>
                      </a:r>
                      <a:endParaRPr lang="sv-S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>
                          <a:effectLst/>
                        </a:rPr>
                        <a:t>23%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>
                          <a:effectLst/>
                        </a:rPr>
                        <a:t>23%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>
                          <a:effectLst/>
                        </a:rPr>
                        <a:t>23%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u="none" strike="noStrike" dirty="0">
                          <a:effectLst/>
                        </a:rPr>
                        <a:t>24%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369595"/>
              </p:ext>
            </p:extLst>
          </p:nvPr>
        </p:nvGraphicFramePr>
        <p:xfrm>
          <a:off x="-69645" y="397387"/>
          <a:ext cx="9283290" cy="606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88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859762"/>
              </p:ext>
            </p:extLst>
          </p:nvPr>
        </p:nvGraphicFramePr>
        <p:xfrm>
          <a:off x="-69645" y="397387"/>
          <a:ext cx="9283290" cy="606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58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399" y="-27384"/>
            <a:ext cx="7690073" cy="7920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sz="2400" b="1" dirty="0" smtClean="0"/>
              <a:t>Sammanfattning per verksamhet</a:t>
            </a:r>
            <a:br>
              <a:rPr lang="sv-SE" sz="2400" b="1" dirty="0" smtClean="0"/>
            </a:br>
            <a:r>
              <a:rPr lang="sv-SE" sz="1000" b="1" dirty="0" smtClean="0"/>
              <a:t>Obs endast de verksamheter där vi bedömer att det finns behov av volymökning. Prognos avser ökningar för vart år</a:t>
            </a:r>
            <a:endParaRPr lang="sv-SE" sz="2400" b="1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800" indent="0">
              <a:buNone/>
            </a:pPr>
            <a:endParaRPr lang="sv-SE" sz="2000" dirty="0" smtClean="0"/>
          </a:p>
          <a:p>
            <a:endParaRPr lang="sv-SE" sz="2000" dirty="0" smtClean="0"/>
          </a:p>
          <a:p>
            <a:endParaRPr lang="sv-SE" sz="2000" dirty="0"/>
          </a:p>
          <a:p>
            <a:endParaRPr lang="sv-SE" sz="2000" dirty="0" smtClean="0"/>
          </a:p>
          <a:p>
            <a:endParaRPr lang="sv-SE" sz="2000" dirty="0"/>
          </a:p>
          <a:p>
            <a:endParaRPr lang="sv-SE" sz="2000" dirty="0" smtClean="0"/>
          </a:p>
          <a:p>
            <a:endParaRPr lang="sv-SE" sz="2000" dirty="0"/>
          </a:p>
          <a:p>
            <a:endParaRPr lang="sv-SE" sz="2000" dirty="0" smtClean="0"/>
          </a:p>
          <a:p>
            <a:pPr marL="177800" indent="0">
              <a:buNone/>
            </a:pPr>
            <a:endParaRPr lang="sv-SE" sz="20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8829"/>
            <a:ext cx="8820472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10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Nacka, ny version">
      <a:dk1>
        <a:srgbClr val="000000"/>
      </a:dk1>
      <a:lt1>
        <a:srgbClr val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128</Words>
  <Application>Microsoft Office PowerPoint</Application>
  <PresentationFormat>Bildspel på skärmen (4:3)</PresentationFormat>
  <Paragraphs>53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Cabin</vt:lpstr>
      <vt:lpstr>Calibri</vt:lpstr>
      <vt:lpstr>Wingdings</vt:lpstr>
      <vt:lpstr>Office-tema</vt:lpstr>
      <vt:lpstr>Äldrenämnden Ramärende 20150506</vt:lpstr>
      <vt:lpstr>Äldre 65+ </vt:lpstr>
      <vt:lpstr>PowerPoint-presentation</vt:lpstr>
      <vt:lpstr>PowerPoint-presentation</vt:lpstr>
      <vt:lpstr>Sammanfattning per verksamhet Obs endast de verksamheter där vi bedömer att det finns behov av volymökning. Prognos avser ökningar för vart år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Socialnämnden ramärende</dc:title>
  <dc:creator>Micke</dc:creator>
  <cp:lastModifiedBy>Greger Ingrid</cp:lastModifiedBy>
  <cp:revision>106</cp:revision>
  <cp:lastPrinted>2015-06-04T12:11:22Z</cp:lastPrinted>
  <dcterms:modified xsi:type="dcterms:W3CDTF">2015-10-05T13:33:09Z</dcterms:modified>
</cp:coreProperties>
</file>