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8" r:id="rId3"/>
    <p:sldId id="259" r:id="rId4"/>
    <p:sldId id="267" r:id="rId5"/>
    <p:sldId id="268" r:id="rId6"/>
    <p:sldId id="269" r:id="rId7"/>
    <p:sldId id="263" r:id="rId8"/>
    <p:sldId id="260" r:id="rId9"/>
    <p:sldId id="262" r:id="rId10"/>
    <p:sldId id="264" r:id="rId11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5" autoAdjust="0"/>
    <p:restoredTop sz="94660"/>
  </p:normalViewPr>
  <p:slideViewPr>
    <p:cSldViewPr>
      <p:cViewPr varScale="1">
        <p:scale>
          <a:sx n="74" d="100"/>
          <a:sy n="74" d="100"/>
        </p:scale>
        <p:origin x="112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51E55-D8AC-480B-8273-C4EFE9693A3F}" type="datetimeFigureOut">
              <a:rPr lang="en-US" smtClean="0"/>
              <a:pPr/>
              <a:t>10/5/2015</a:t>
            </a:fld>
            <a:endParaRPr lang="en-US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C4190D-61C8-49E5-A1E7-0EC313CC358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65474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objekt 10" descr="Orange_va_ov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51520" y="116632"/>
            <a:ext cx="1908000" cy="794743"/>
          </a:xfrm>
          <a:prstGeom prst="rect">
            <a:avLst/>
          </a:prstGeom>
        </p:spPr>
      </p:pic>
      <p:pic>
        <p:nvPicPr>
          <p:cNvPr id="8" name="Bildobjekt 7" descr="Bla_horn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526017" y="3240017"/>
            <a:ext cx="3617983" cy="3617983"/>
          </a:xfrm>
          <a:prstGeom prst="rect">
            <a:avLst/>
          </a:prstGeom>
        </p:spPr>
      </p:pic>
      <p:sp>
        <p:nvSpPr>
          <p:cNvPr id="9" name="Rubrik 1"/>
          <p:cNvSpPr>
            <a:spLocks noGrp="1"/>
          </p:cNvSpPr>
          <p:nvPr>
            <p:ph type="title"/>
          </p:nvPr>
        </p:nvSpPr>
        <p:spPr>
          <a:xfrm>
            <a:off x="726964" y="1925960"/>
            <a:ext cx="7690072" cy="1143000"/>
          </a:xfrm>
        </p:spPr>
        <p:txBody>
          <a:bodyPr>
            <a:normAutofit/>
          </a:bodyPr>
          <a:lstStyle>
            <a:lvl1pPr algn="ctr">
              <a:defRPr sz="3600"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2015-10-05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8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690072" cy="11304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2015-10-05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250" b="1" cap="all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pic>
        <p:nvPicPr>
          <p:cNvPr id="9" name="Bildobjekt 8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2015-10-05</a:t>
            </a:fld>
            <a:endParaRPr lang="sv-SE" dirty="0"/>
          </a:p>
        </p:txBody>
      </p:sp>
      <p:pic>
        <p:nvPicPr>
          <p:cNvPr id="11" name="Bildobjekt 10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Bildobjekt 12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4" name="Platshållare för text 2"/>
          <p:cNvSpPr>
            <a:spLocks noGrp="1"/>
          </p:cNvSpPr>
          <p:nvPr>
            <p:ph type="body" idx="1"/>
          </p:nvPr>
        </p:nvSpPr>
        <p:spPr>
          <a:xfrm>
            <a:off x="1130400" y="1535113"/>
            <a:ext cx="3744000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sp>
        <p:nvSpPr>
          <p:cNvPr id="15" name="Platshållare för innehåll 3"/>
          <p:cNvSpPr>
            <a:spLocks noGrp="1"/>
          </p:cNvSpPr>
          <p:nvPr>
            <p:ph sz="half" idx="2"/>
          </p:nvPr>
        </p:nvSpPr>
        <p:spPr>
          <a:xfrm>
            <a:off x="1130400" y="2174875"/>
            <a:ext cx="3744000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6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148064" y="1556792"/>
            <a:ext cx="3744000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sp>
        <p:nvSpPr>
          <p:cNvPr id="17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148064" y="2204864"/>
            <a:ext cx="3744000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2015-10-05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objekt 10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0" name="Rubrik 1"/>
          <p:cNvSpPr>
            <a:spLocks noGrp="1"/>
          </p:cNvSpPr>
          <p:nvPr>
            <p:ph type="title"/>
          </p:nvPr>
        </p:nvSpPr>
        <p:spPr>
          <a:xfrm>
            <a:off x="1130400" y="273050"/>
            <a:ext cx="3081560" cy="1162050"/>
          </a:xfrm>
        </p:spPr>
        <p:txBody>
          <a:bodyPr anchor="b"/>
          <a:lstStyle>
            <a:lvl1pPr algn="l">
              <a:defRPr sz="2000" b="1"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2" name="Platshållare för innehåll 2"/>
          <p:cNvSpPr>
            <a:spLocks noGrp="1"/>
          </p:cNvSpPr>
          <p:nvPr>
            <p:ph idx="1"/>
          </p:nvPr>
        </p:nvSpPr>
        <p:spPr>
          <a:xfrm>
            <a:off x="4499992" y="273050"/>
            <a:ext cx="4392488" cy="5853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3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130400" y="1435100"/>
            <a:ext cx="308156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2015-10-05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835696" y="479715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835696" y="620688"/>
            <a:ext cx="5442992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noProof="0" smtClean="0"/>
              <a:t>Klicka på ikonen för att lägga till en bild</a:t>
            </a:r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835696" y="5373216"/>
            <a:ext cx="5486400" cy="804862"/>
          </a:xfrm>
        </p:spPr>
        <p:txBody>
          <a:bodyPr/>
          <a:lstStyle>
            <a:lvl1pPr marL="0" indent="0">
              <a:buNone/>
              <a:defRPr sz="1400" spc="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pic>
        <p:nvPicPr>
          <p:cNvPr id="10" name="Bildobjekt 9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1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2015-10-05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9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1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1130400" y="1600200"/>
            <a:ext cx="7762080" cy="4525963"/>
          </a:xfrm>
        </p:spPr>
        <p:txBody>
          <a:bodyPr vert="eaVert"/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2015-10-05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pic>
        <p:nvPicPr>
          <p:cNvPr id="9" name="Bildobjekt 8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2015-10-05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pic>
        <p:nvPicPr>
          <p:cNvPr id="9" name="Bildobjekt 8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11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2" name="Platshållare för innehåll 2"/>
          <p:cNvSpPr>
            <a:spLocks noGrp="1"/>
          </p:cNvSpPr>
          <p:nvPr>
            <p:ph idx="1"/>
          </p:nvPr>
        </p:nvSpPr>
        <p:spPr>
          <a:xfrm>
            <a:off x="1130400" y="1600200"/>
            <a:ext cx="7762080" cy="4525963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2015-10-05</a:t>
            </a:fld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0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>
            <a:lvl1pPr algn="l">
              <a:defRPr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1" name="Platshållare för innehåll 2"/>
          <p:cNvSpPr>
            <a:spLocks noGrp="1"/>
          </p:cNvSpPr>
          <p:nvPr>
            <p:ph idx="1"/>
          </p:nvPr>
        </p:nvSpPr>
        <p:spPr>
          <a:xfrm>
            <a:off x="1130400" y="1600200"/>
            <a:ext cx="7762080" cy="4525963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2015-10-05</a:t>
            </a:fld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objekt 11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pic>
        <p:nvPicPr>
          <p:cNvPr id="10" name="Bildobjekt 9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13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880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4" name="Platshållare för innehåll 2"/>
          <p:cNvSpPr>
            <a:spLocks noGrp="1"/>
          </p:cNvSpPr>
          <p:nvPr>
            <p:ph sz="half" idx="1"/>
          </p:nvPr>
        </p:nvSpPr>
        <p:spPr>
          <a:xfrm>
            <a:off x="1130400" y="16002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5" name="Platshållare för innehåll 3"/>
          <p:cNvSpPr>
            <a:spLocks noGrp="1"/>
          </p:cNvSpPr>
          <p:nvPr>
            <p:ph sz="half" idx="2"/>
          </p:nvPr>
        </p:nvSpPr>
        <p:spPr>
          <a:xfrm>
            <a:off x="5148064" y="16288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6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2015-10-05</a:t>
            </a:fld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1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880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2" name="Platshållare för innehåll 2"/>
          <p:cNvSpPr>
            <a:spLocks noGrp="1"/>
          </p:cNvSpPr>
          <p:nvPr>
            <p:ph sz="half" idx="1"/>
          </p:nvPr>
        </p:nvSpPr>
        <p:spPr>
          <a:xfrm>
            <a:off x="1130400" y="16002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3" name="Platshållare för innehåll 3"/>
          <p:cNvSpPr>
            <a:spLocks noGrp="1"/>
          </p:cNvSpPr>
          <p:nvPr>
            <p:ph sz="half" idx="2"/>
          </p:nvPr>
        </p:nvSpPr>
        <p:spPr>
          <a:xfrm>
            <a:off x="5148064" y="16288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2015-10-05</a:t>
            </a:fld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pic>
        <p:nvPicPr>
          <p:cNvPr id="10" name="Bildobjekt 9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11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noProof="0" smtClean="0"/>
              <a:pPr/>
              <a:t>2015-10-05</a:t>
            </a:fld>
            <a:endParaRPr lang="sv-SE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noProof="0" smtClean="0"/>
              <a:pPr/>
              <a:t>2015-10-05</a:t>
            </a:fld>
            <a:endParaRPr lang="sv-SE" noProof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 och under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60000"/>
            <a:ext cx="7772400" cy="1470025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defRPr lang="en-US" sz="3600" b="1" kern="0" spc="0" baseline="0" dirty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683568" y="3933056"/>
            <a:ext cx="4136504" cy="1752600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None/>
              <a:defRPr lang="en-US" sz="2400" b="0" kern="0" spc="0" baseline="0" dirty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noProof="0" smtClean="0"/>
              <a:t>Klicka här för att ändra format på underrubrik i bakgrunden</a:t>
            </a:r>
            <a:endParaRPr lang="sv-SE" noProof="0"/>
          </a:p>
        </p:txBody>
      </p:sp>
      <p:pic>
        <p:nvPicPr>
          <p:cNvPr id="13" name="Bildobjekt 12" descr="Orange_va_ov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51520" y="116632"/>
            <a:ext cx="1674000" cy="697274"/>
          </a:xfrm>
          <a:prstGeom prst="rect">
            <a:avLst/>
          </a:prstGeom>
        </p:spPr>
      </p:pic>
      <p:pic>
        <p:nvPicPr>
          <p:cNvPr id="8" name="Bildobjekt 7" descr="Bla_horn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526017" y="3240017"/>
            <a:ext cx="3617983" cy="3617983"/>
          </a:xfrm>
          <a:prstGeom prst="rect">
            <a:avLst/>
          </a:prstGeom>
        </p:spPr>
      </p:pic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2015-10-05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Orange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8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690072" cy="11304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2015-10-05</a:t>
            </a:fld>
            <a:endParaRPr lang="sv-SE" dirty="0"/>
          </a:p>
        </p:txBody>
      </p:sp>
      <p:pic>
        <p:nvPicPr>
          <p:cNvPr id="6" name="Bildobjekt 5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-10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7D52571D-F6E9-4E55-9072-6039233C3AA6}" type="datetime1">
              <a:rPr lang="sv-SE" smtClean="0"/>
              <a:pPr/>
              <a:t>2015-10-05</a:t>
            </a:fld>
            <a:endParaRPr lang="sv-SE" dirty="0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403648" y="6356350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73" r:id="rId3"/>
    <p:sldLayoutId id="2147483652" r:id="rId4"/>
    <p:sldLayoutId id="2147483674" r:id="rId5"/>
    <p:sldLayoutId id="2147483655" r:id="rId6"/>
    <p:sldLayoutId id="2147483675" r:id="rId7"/>
    <p:sldLayoutId id="2147483649" r:id="rId8"/>
    <p:sldLayoutId id="2147483654" r:id="rId9"/>
    <p:sldLayoutId id="2147483676" r:id="rId10"/>
    <p:sldLayoutId id="2147483651" r:id="rId11"/>
    <p:sldLayoutId id="2147483653" r:id="rId12"/>
    <p:sldLayoutId id="2147483656" r:id="rId13"/>
    <p:sldLayoutId id="2147483657" r:id="rId14"/>
    <p:sldLayoutId id="2147483658" r:id="rId15"/>
    <p:sldLayoutId id="2147483659" r:id="rId16"/>
  </p:sldLayoutIdLst>
  <p:hf sldNum="0" hdr="0" ftr="0" dt="0"/>
  <p:txStyles>
    <p:titleStyle>
      <a:lvl1pPr marL="0" algn="l" defTabSz="914400" rtl="0" eaLnBrk="1" latinLnBrk="0" hangingPunct="1">
        <a:lnSpc>
          <a:spcPts val="4000"/>
        </a:lnSpc>
        <a:spcBef>
          <a:spcPts val="0"/>
        </a:spcBef>
        <a:spcAft>
          <a:spcPts val="0"/>
        </a:spcAft>
        <a:buNone/>
        <a:defRPr lang="en-US" sz="3000" b="1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sv-SE" sz="2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sv-SE" sz="24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sv-SE" sz="22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sv-SE" sz="1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en-US" sz="1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Hemtjänst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Vad händer under 2015?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Besök hos hemtjänstföretagen</a:t>
            </a:r>
          </a:p>
          <a:p>
            <a:pPr>
              <a:buFontTx/>
              <a:buChar char="-"/>
            </a:pPr>
            <a:r>
              <a:rPr lang="sv-SE" dirty="0" smtClean="0"/>
              <a:t>Pratar med ledningen, intervjuar personal, träffar två kunder från varje företag i kundens hem</a:t>
            </a:r>
          </a:p>
          <a:p>
            <a:pPr>
              <a:buFontTx/>
              <a:buChar char="-"/>
            </a:pPr>
            <a:endParaRPr lang="sv-SE" dirty="0"/>
          </a:p>
          <a:p>
            <a:r>
              <a:rPr lang="sv-SE" dirty="0" smtClean="0"/>
              <a:t>Syfte</a:t>
            </a:r>
          </a:p>
          <a:p>
            <a:pPr marL="0" indent="0">
              <a:buNone/>
            </a:pPr>
            <a:r>
              <a:rPr lang="sv-SE" dirty="0" smtClean="0"/>
              <a:t>- säkerställa att de följer villkoren och aktuell lagstiftning</a:t>
            </a:r>
          </a:p>
          <a:p>
            <a:pPr marL="0" indent="0">
              <a:buNone/>
            </a:pPr>
            <a:r>
              <a:rPr lang="sv-SE" dirty="0" smtClean="0"/>
              <a:t>- vara ett stöd i kvalitetsutvecklingen, att kunderna får det så bra som möjligt</a:t>
            </a:r>
          </a:p>
          <a:p>
            <a:pPr>
              <a:buFontTx/>
              <a:buChar char="-"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19297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Insatser som ingår i kundvalet</a:t>
            </a:r>
            <a:br>
              <a:rPr lang="sv-SE" dirty="0" smtClean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/>
              <a:t>Hemtjänst – vanligaste insatsen. Personlig omvårdnad och service.</a:t>
            </a:r>
          </a:p>
          <a:p>
            <a:r>
              <a:rPr lang="sv-SE" dirty="0"/>
              <a:t>Ledsagning – hjälp för personer med funktionsnedsättning att komma ut på fritidsaktiviteter</a:t>
            </a:r>
          </a:p>
          <a:p>
            <a:r>
              <a:rPr lang="sv-SE" dirty="0"/>
              <a:t>Avlösning – ge avlösning till de som vårdar närstående, oftast make/maka. Kan kombineras med hemtjänst.</a:t>
            </a:r>
          </a:p>
          <a:p>
            <a:r>
              <a:rPr lang="sv-SE" dirty="0"/>
              <a:t>Ingår inte: trygghetslarm, hemtjänstinsatser nattetid och matdistribution.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7800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Anordnare inom kundvalet</a:t>
            </a:r>
            <a:br>
              <a:rPr lang="sv-SE" dirty="0" smtClean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 </a:t>
            </a:r>
            <a:r>
              <a:rPr lang="sv-SE" dirty="0"/>
              <a:t>56 anordnare</a:t>
            </a:r>
            <a:r>
              <a:rPr lang="sv-SE" dirty="0" smtClean="0"/>
              <a:t>.</a:t>
            </a:r>
          </a:p>
          <a:p>
            <a:endParaRPr lang="sv-SE" dirty="0"/>
          </a:p>
          <a:p>
            <a:r>
              <a:rPr lang="sv-SE" dirty="0"/>
              <a:t>18 anordnare har 5 eller färre </a:t>
            </a:r>
            <a:r>
              <a:rPr lang="sv-SE" dirty="0" smtClean="0"/>
              <a:t>kunder</a:t>
            </a:r>
          </a:p>
          <a:p>
            <a:endParaRPr lang="sv-SE" dirty="0"/>
          </a:p>
          <a:p>
            <a:r>
              <a:rPr lang="sv-SE" dirty="0"/>
              <a:t>Många </a:t>
            </a:r>
            <a:r>
              <a:rPr lang="sv-SE" dirty="0" smtClean="0"/>
              <a:t>av de stora är Nackaföretag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80145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Vad tycker kunderna om hemtjänsten?</a:t>
            </a:r>
            <a:endParaRPr lang="sv-SE" dirty="0"/>
          </a:p>
        </p:txBody>
      </p:sp>
      <p:graphicFrame>
        <p:nvGraphicFramePr>
          <p:cNvPr id="7" name="Platshållare för innehåll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5672361"/>
              </p:ext>
            </p:extLst>
          </p:nvPr>
        </p:nvGraphicFramePr>
        <p:xfrm>
          <a:off x="971601" y="1556793"/>
          <a:ext cx="5724227" cy="5066200"/>
        </p:xfrm>
        <a:graphic>
          <a:graphicData uri="http://schemas.openxmlformats.org/drawingml/2006/table">
            <a:tbl>
              <a:tblPr/>
              <a:tblGrid>
                <a:gridCol w="3031859"/>
                <a:gridCol w="673092"/>
                <a:gridCol w="673092"/>
                <a:gridCol w="673092"/>
                <a:gridCol w="673092"/>
              </a:tblGrid>
              <a:tr h="709761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Viktiga områden enligt </a:t>
                      </a:r>
                      <a:r>
                        <a:rPr lang="sv-SE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kunderna i kommunens brukarundersökning. </a:t>
                      </a:r>
                    </a:p>
                    <a:p>
                      <a:pPr algn="l" fontAlgn="b"/>
                      <a:r>
                        <a:rPr lang="sv-SE" sz="18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70 % svarsfrekvens</a:t>
                      </a:r>
                      <a:endParaRPr lang="sv-SE" sz="18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704" marR="8704" marT="8704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2011</a:t>
                      </a: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2012</a:t>
                      </a: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2013</a:t>
                      </a: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</a:tr>
              <a:tr h="913896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Att jag känner mig trygg med hjälpen från hemtjänsten</a:t>
                      </a:r>
                    </a:p>
                  </a:txBody>
                  <a:tcPr marL="8704" marR="8704" marT="8704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</a:t>
                      </a: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</a:t>
                      </a: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</a:t>
                      </a: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</a:t>
                      </a: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</a:tr>
              <a:tr h="609264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Att jag oftast träffar personal jag känner</a:t>
                      </a:r>
                    </a:p>
                  </a:txBody>
                  <a:tcPr marL="8704" marR="8704" marT="8704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</a:t>
                      </a: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4,5</a:t>
                      </a: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</a:t>
                      </a: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</a:t>
                      </a: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</a:tr>
              <a:tr h="609264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Att jag har förtroende för personalen</a:t>
                      </a:r>
                    </a:p>
                  </a:txBody>
                  <a:tcPr marL="8704" marR="8704" marT="8704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</a:t>
                      </a: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</a:t>
                      </a: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</a:t>
                      </a: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</a:t>
                      </a: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</a:tr>
              <a:tr h="913896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Att personalen tar hänsyn till mina önskemål</a:t>
                      </a:r>
                    </a:p>
                  </a:txBody>
                  <a:tcPr marL="8704" marR="8704" marT="8704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4,6</a:t>
                      </a: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</a:t>
                      </a: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</a:t>
                      </a: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4,7</a:t>
                      </a: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</a:tr>
              <a:tr h="913896">
                <a:tc>
                  <a:txBody>
                    <a:bodyPr/>
                    <a:lstStyle/>
                    <a:p>
                      <a:pPr algn="l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Att hemtjänsten kommer på den tid som avtalats</a:t>
                      </a:r>
                    </a:p>
                  </a:txBody>
                  <a:tcPr marL="8704" marR="8704" marT="8704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</a:t>
                      </a: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</a:t>
                      </a: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</a:t>
                      </a: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4,4</a:t>
                      </a:r>
                    </a:p>
                  </a:txBody>
                  <a:tcPr marL="8704" marR="8704" marT="870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9092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Vad tycker kunderna i hela Sverige om hemtjänst?</a:t>
            </a:r>
            <a:endParaRPr lang="sv-SE" dirty="0"/>
          </a:p>
        </p:txBody>
      </p:sp>
      <p:graphicFrame>
        <p:nvGraphicFramePr>
          <p:cNvPr id="9" name="Platshållare för innehåll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0469433"/>
              </p:ext>
            </p:extLst>
          </p:nvPr>
        </p:nvGraphicFramePr>
        <p:xfrm>
          <a:off x="539552" y="3068960"/>
          <a:ext cx="8281615" cy="2435220"/>
        </p:xfrm>
        <a:graphic>
          <a:graphicData uri="http://schemas.openxmlformats.org/drawingml/2006/table">
            <a:tbl>
              <a:tblPr/>
              <a:tblGrid>
                <a:gridCol w="1741240"/>
                <a:gridCol w="1735950"/>
                <a:gridCol w="1528125"/>
                <a:gridCol w="1564800"/>
                <a:gridCol w="1711500"/>
              </a:tblGrid>
              <a:tr h="1329469">
                <a:tc>
                  <a:txBody>
                    <a:bodyPr/>
                    <a:lstStyle/>
                    <a:p>
                      <a:pPr algn="l" fontAlgn="b"/>
                      <a:r>
                        <a:rPr lang="sv-SE" sz="17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Socialstyrelsens</a:t>
                      </a:r>
                      <a:r>
                        <a:rPr lang="sv-SE" sz="17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brukarenkät till alla hemtjänstkunder över 65 år</a:t>
                      </a:r>
                      <a:endParaRPr lang="sv-SE" sz="17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169" marR="9169" marT="9169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Personalen kommer på avtalad tid</a:t>
                      </a:r>
                    </a:p>
                  </a:txBody>
                  <a:tcPr marL="9169" marR="9169" marT="9169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Personalen tar hänsyn till den äldres egna åsikter och önskemål</a:t>
                      </a:r>
                    </a:p>
                  </a:txBody>
                  <a:tcPr marL="9169" marR="9169" marT="9169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7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Känner </a:t>
                      </a:r>
                      <a:r>
                        <a:rPr lang="sv-SE" sz="1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sig </a:t>
                      </a:r>
                      <a:r>
                        <a:rPr lang="sv-SE" sz="17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trygga </a:t>
                      </a:r>
                      <a:r>
                        <a:rPr lang="sv-SE" sz="1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hemma med hemtjänst</a:t>
                      </a:r>
                    </a:p>
                  </a:txBody>
                  <a:tcPr marL="9169" marR="9169" marT="9169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sv-SE" sz="1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Hur nöjd eller missnöjd är du sammantaget med den hemtjänst du har</a:t>
                      </a:r>
                    </a:p>
                  </a:txBody>
                  <a:tcPr marL="9169" marR="9169" marT="9169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72C4"/>
                    </a:solidFill>
                  </a:tcPr>
                </a:tc>
              </a:tr>
              <a:tr h="284231">
                <a:tc>
                  <a:txBody>
                    <a:bodyPr/>
                    <a:lstStyle/>
                    <a:p>
                      <a:pPr algn="l" fontAlgn="b"/>
                      <a:r>
                        <a:rPr lang="sv-SE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Nacka</a:t>
                      </a:r>
                    </a:p>
                  </a:txBody>
                  <a:tcPr marL="9169" marR="9169" marT="9169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</a:t>
                      </a:r>
                    </a:p>
                  </a:txBody>
                  <a:tcPr marL="9169" marR="9169" marT="9169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9169" marR="9169" marT="9169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9169" marR="9169" marT="9169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</a:t>
                      </a:r>
                    </a:p>
                  </a:txBody>
                  <a:tcPr marL="9169" marR="9169" marT="9169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4C6E7"/>
                    </a:solidFill>
                  </a:tcPr>
                </a:tc>
              </a:tr>
              <a:tr h="537289">
                <a:tc>
                  <a:txBody>
                    <a:bodyPr/>
                    <a:lstStyle/>
                    <a:p>
                      <a:pPr algn="l" fontAlgn="b"/>
                      <a:r>
                        <a:rPr lang="sv-SE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Stockholms län</a:t>
                      </a:r>
                    </a:p>
                  </a:txBody>
                  <a:tcPr marL="9169" marR="9169" marT="9169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9169" marR="9169" marT="9169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9169" marR="9169" marT="9169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</a:t>
                      </a:r>
                    </a:p>
                  </a:txBody>
                  <a:tcPr marL="9169" marR="9169" marT="9169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9169" marR="9169" marT="9169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E1F2"/>
                    </a:solidFill>
                  </a:tcPr>
                </a:tc>
              </a:tr>
              <a:tr h="284231">
                <a:tc>
                  <a:txBody>
                    <a:bodyPr/>
                    <a:lstStyle/>
                    <a:p>
                      <a:pPr algn="l" fontAlgn="b"/>
                      <a:r>
                        <a:rPr lang="sv-SE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Riket</a:t>
                      </a:r>
                    </a:p>
                  </a:txBody>
                  <a:tcPr marL="9169" marR="9169" marT="9169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9169" marR="9169" marT="9169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</a:t>
                      </a:r>
                    </a:p>
                  </a:txBody>
                  <a:tcPr marL="9169" marR="9169" marT="9169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</a:t>
                      </a:r>
                    </a:p>
                  </a:txBody>
                  <a:tcPr marL="9169" marR="9169" marT="9169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v-SE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</a:t>
                      </a:r>
                    </a:p>
                  </a:txBody>
                  <a:tcPr marL="9169" marR="9169" marT="9169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B4C6E7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995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Forts. vad tycker kunderna i hela Sverige om hemtjänsten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Kunder som bor ensamma eller känner sig ensamma är mindre nöjda med äldreomsorgen</a:t>
            </a:r>
          </a:p>
          <a:p>
            <a:endParaRPr lang="sv-SE" dirty="0"/>
          </a:p>
          <a:p>
            <a:r>
              <a:rPr lang="sv-SE" dirty="0" smtClean="0"/>
              <a:t>Detta oberoende av allt annat</a:t>
            </a:r>
          </a:p>
          <a:p>
            <a:endParaRPr lang="sv-SE" dirty="0"/>
          </a:p>
          <a:p>
            <a:r>
              <a:rPr lang="sv-SE" dirty="0" smtClean="0"/>
              <a:t>78 % i Nacka svarat att de är ensamboende, liksom i övriga riket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32931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Utbildningsnivån på </a:t>
            </a:r>
            <a:r>
              <a:rPr lang="sv-SE" dirty="0" smtClean="0"/>
              <a:t>omsorgspersonal</a:t>
            </a:r>
            <a:br>
              <a:rPr lang="sv-SE" dirty="0" smtClean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smtClean="0"/>
              <a:t>Många </a:t>
            </a:r>
            <a:r>
              <a:rPr lang="sv-SE" dirty="0"/>
              <a:t>anordnare har svårt att anställa personal med relevant utbildning och tillräckliga svenska </a:t>
            </a:r>
            <a:r>
              <a:rPr lang="sv-SE" dirty="0" smtClean="0"/>
              <a:t>kunskaper</a:t>
            </a:r>
          </a:p>
          <a:p>
            <a:endParaRPr lang="sv-SE" dirty="0"/>
          </a:p>
          <a:p>
            <a:r>
              <a:rPr lang="sv-SE" dirty="0" smtClean="0"/>
              <a:t>Alla anordnare har inte tillräckligt utbildad personal </a:t>
            </a:r>
          </a:p>
          <a:p>
            <a:endParaRPr lang="sv-SE" dirty="0"/>
          </a:p>
          <a:p>
            <a:r>
              <a:rPr lang="sv-SE" dirty="0"/>
              <a:t>Från 2015 ska 70% av personalen ha relevant </a:t>
            </a:r>
            <a:r>
              <a:rPr lang="sv-SE" dirty="0" smtClean="0"/>
              <a:t>utbildning, övergångsregler </a:t>
            </a:r>
            <a:r>
              <a:rPr lang="sv-SE" dirty="0"/>
              <a:t>för befintliga anordnare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0306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Synpunkter och klagomål från kunder och anhöriga</a:t>
            </a:r>
            <a:br>
              <a:rPr lang="sv-SE" dirty="0" smtClean="0"/>
            </a:b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Utvecklingsområde </a:t>
            </a:r>
            <a:r>
              <a:rPr lang="sv-SE" dirty="0" smtClean="0"/>
              <a:t>för många anordnare</a:t>
            </a:r>
          </a:p>
          <a:p>
            <a:endParaRPr lang="sv-SE" dirty="0"/>
          </a:p>
          <a:p>
            <a:r>
              <a:rPr lang="sv-SE" dirty="0"/>
              <a:t>Personalen tar emot enskilda synpunkter och </a:t>
            </a:r>
            <a:r>
              <a:rPr lang="sv-SE" dirty="0" smtClean="0"/>
              <a:t>åtgärdar</a:t>
            </a:r>
          </a:p>
          <a:p>
            <a:endParaRPr lang="sv-SE" dirty="0"/>
          </a:p>
          <a:p>
            <a:r>
              <a:rPr lang="sv-SE" dirty="0"/>
              <a:t>Registrerar inte och arbetar inte </a:t>
            </a:r>
            <a:r>
              <a:rPr lang="sv-SE" dirty="0" smtClean="0"/>
              <a:t>systematiskt</a:t>
            </a:r>
          </a:p>
          <a:p>
            <a:endParaRPr lang="sv-SE" dirty="0"/>
          </a:p>
          <a:p>
            <a:r>
              <a:rPr lang="sv-SE" dirty="0" smtClean="0"/>
              <a:t>Få lex Sarah-rapporter trots utbildning under 2014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9807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Anhöriganställningar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3</a:t>
            </a:r>
            <a:r>
              <a:rPr lang="sv-SE" dirty="0"/>
              <a:t>% av kunderna har anhöriganställd </a:t>
            </a:r>
            <a:r>
              <a:rPr lang="sv-SE" dirty="0" smtClean="0"/>
              <a:t>personal, hälften av alla anordnare</a:t>
            </a:r>
            <a:endParaRPr lang="sv-SE" dirty="0"/>
          </a:p>
          <a:p>
            <a:r>
              <a:rPr lang="sv-SE" dirty="0"/>
              <a:t>Samma skyldigheter som annan </a:t>
            </a:r>
            <a:r>
              <a:rPr lang="sv-SE" dirty="0" smtClean="0"/>
              <a:t>personal</a:t>
            </a:r>
            <a:endParaRPr lang="sv-SE" dirty="0"/>
          </a:p>
          <a:p>
            <a:r>
              <a:rPr lang="sv-SE" dirty="0" smtClean="0"/>
              <a:t>Svårigheter att </a:t>
            </a:r>
            <a:r>
              <a:rPr lang="sv-SE" dirty="0"/>
              <a:t>få anhöriganställd personal att följa </a:t>
            </a:r>
            <a:r>
              <a:rPr lang="sv-SE" dirty="0" smtClean="0"/>
              <a:t>rutiner</a:t>
            </a:r>
          </a:p>
          <a:p>
            <a:r>
              <a:rPr lang="sv-SE" dirty="0"/>
              <a:t>Nya villkor från 2015 – endast i undantagsfall, ska </a:t>
            </a:r>
            <a:r>
              <a:rPr lang="sv-SE" dirty="0" smtClean="0"/>
              <a:t>anmälas till kommunen</a:t>
            </a:r>
            <a:endParaRPr lang="sv-SE" dirty="0"/>
          </a:p>
          <a:p>
            <a:r>
              <a:rPr lang="sv-SE" dirty="0"/>
              <a:t>Biståndshandläggarna upplever svårigheter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17555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Nacka, ny version">
      <a:dk1>
        <a:sysClr val="windowText" lastClr="000000"/>
      </a:dk1>
      <a:lt1>
        <a:sysClr val="window" lastClr="FFFFFF"/>
      </a:lt1>
      <a:dk2>
        <a:srgbClr val="0F65B8"/>
      </a:dk2>
      <a:lt2>
        <a:srgbClr val="EEECE1"/>
      </a:lt2>
      <a:accent1>
        <a:srgbClr val="97AC1E"/>
      </a:accent1>
      <a:accent2>
        <a:srgbClr val="83449D"/>
      </a:accent2>
      <a:accent3>
        <a:srgbClr val="F07717"/>
      </a:accent3>
      <a:accent4>
        <a:srgbClr val="0F65B8"/>
      </a:accent4>
      <a:accent5>
        <a:srgbClr val="C0DE3D"/>
      </a:accent5>
      <a:accent6>
        <a:srgbClr val="BD0012"/>
      </a:accent6>
      <a:hlink>
        <a:srgbClr val="0F65B8"/>
      </a:hlink>
      <a:folHlink>
        <a:srgbClr val="BD001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lnSpc>
            <a:spcPts val="4000"/>
          </a:lnSpc>
          <a:defRPr sz="2400" kern="0" dirty="0" err="1">
            <a:latin typeface="Gill Sans M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Nacka PP mall, blått kvarnhjul och orange logotyp</Template>
  <TotalTime>81</TotalTime>
  <Words>423</Words>
  <Application>Microsoft Office PowerPoint</Application>
  <PresentationFormat>Bildspel på skärmen (4:3)</PresentationFormat>
  <Paragraphs>98</Paragraphs>
  <Slides>10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10</vt:i4>
      </vt:variant>
    </vt:vector>
  </HeadingPairs>
  <TitlesOfParts>
    <vt:vector size="14" baseType="lpstr">
      <vt:lpstr>Arial</vt:lpstr>
      <vt:lpstr>Calibri</vt:lpstr>
      <vt:lpstr>Gill Sans MT</vt:lpstr>
      <vt:lpstr>Office-tema</vt:lpstr>
      <vt:lpstr>Hemtjänst</vt:lpstr>
      <vt:lpstr>Insatser som ingår i kundvalet </vt:lpstr>
      <vt:lpstr>Anordnare inom kundvalet </vt:lpstr>
      <vt:lpstr>Vad tycker kunderna om hemtjänsten?</vt:lpstr>
      <vt:lpstr>Vad tycker kunderna i hela Sverige om hemtjänst?</vt:lpstr>
      <vt:lpstr>Forts. vad tycker kunderna i hela Sverige om hemtjänsten</vt:lpstr>
      <vt:lpstr>Utbildningsnivån på omsorgspersonal </vt:lpstr>
      <vt:lpstr>Synpunkter och klagomål från kunder och anhöriga </vt:lpstr>
      <vt:lpstr>Anhöriganställningar</vt:lpstr>
      <vt:lpstr>Vad händer under 2015?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Hemtjänst</dc:title>
  <dc:creator>Rooth Andersson Sofia</dc:creator>
  <cp:lastModifiedBy>Greger Ingrid</cp:lastModifiedBy>
  <cp:revision>12</cp:revision>
  <dcterms:created xsi:type="dcterms:W3CDTF">2015-06-04T11:21:51Z</dcterms:created>
  <dcterms:modified xsi:type="dcterms:W3CDTF">2015-10-05T13:21:51Z</dcterms:modified>
</cp:coreProperties>
</file>