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01.adm.nacka.se\usersjl\lissta\Mina%20Dokument\Best&#228;llningar%20fr&#229;gor\2015\antal%20&#228;ldre%20till%20seniorr&#229;de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01.adm.nacka.se\usersjl\lissta\Mina%20Dokument\Best&#228;llningar%20fr&#229;gor\2015\antal%20&#228;ldre%20till%20seniorr&#229;det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01.adm.nacka.se\usersjl\lissta\Mina%20Dokument\Best&#228;llningar%20fr&#229;gor\2015\antal%20&#228;ldre%20till%20seniorr&#229;det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Blad1!$B$37</c:f>
              <c:strCache>
                <c:ptCount val="1"/>
                <c:pt idx="0">
                  <c:v>Utfall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Blad1!$C$36:$W$36</c:f>
              <c:strCache>
                <c:ptCount val="2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</c:strCache>
            </c:strRef>
          </c:cat>
          <c:val>
            <c:numRef>
              <c:f>Blad1!$C$37:$W$37</c:f>
              <c:numCache>
                <c:formatCode>#,##0</c:formatCode>
                <c:ptCount val="21"/>
                <c:pt idx="0">
                  <c:v>10398</c:v>
                </c:pt>
                <c:pt idx="1">
                  <c:v>10686</c:v>
                </c:pt>
                <c:pt idx="2">
                  <c:v>11135</c:v>
                </c:pt>
                <c:pt idx="3">
                  <c:v>11608</c:v>
                </c:pt>
                <c:pt idx="4">
                  <c:v>12247</c:v>
                </c:pt>
                <c:pt idx="5">
                  <c:v>12931</c:v>
                </c:pt>
                <c:pt idx="6">
                  <c:v>13510</c:v>
                </c:pt>
                <c:pt idx="7">
                  <c:v>14056</c:v>
                </c:pt>
                <c:pt idx="8">
                  <c:v>14575</c:v>
                </c:pt>
                <c:pt idx="9">
                  <c:v>15103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Blad1!$B$38</c:f>
              <c:strCache>
                <c:ptCount val="1"/>
                <c:pt idx="0">
                  <c:v>Prognos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Blad1!$C$36:$W$36</c:f>
              <c:strCache>
                <c:ptCount val="2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</c:strCache>
            </c:strRef>
          </c:cat>
          <c:val>
            <c:numRef>
              <c:f>Blad1!$C$38:$W$38</c:f>
              <c:numCache>
                <c:formatCode>General</c:formatCode>
                <c:ptCount val="21"/>
                <c:pt idx="9" formatCode="#,##0">
                  <c:v>15103</c:v>
                </c:pt>
                <c:pt idx="10" formatCode="#,##0">
                  <c:v>15500</c:v>
                </c:pt>
                <c:pt idx="11" formatCode="#,##0">
                  <c:v>15900</c:v>
                </c:pt>
                <c:pt idx="12" formatCode="#,##0">
                  <c:v>16500</c:v>
                </c:pt>
                <c:pt idx="13" formatCode="#,##0">
                  <c:v>16800</c:v>
                </c:pt>
                <c:pt idx="14" formatCode="#,##0">
                  <c:v>17100</c:v>
                </c:pt>
                <c:pt idx="15" formatCode="#,##0">
                  <c:v>17600</c:v>
                </c:pt>
                <c:pt idx="16" formatCode="#,##0">
                  <c:v>18100</c:v>
                </c:pt>
                <c:pt idx="17" formatCode="#,##0">
                  <c:v>18500</c:v>
                </c:pt>
                <c:pt idx="18" formatCode="#,##0">
                  <c:v>18100</c:v>
                </c:pt>
                <c:pt idx="19" formatCode="#,##0">
                  <c:v>18500</c:v>
                </c:pt>
                <c:pt idx="20" formatCode="#,##0">
                  <c:v>19000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5337584"/>
        <c:axId val="255337976"/>
      </c:lineChart>
      <c:catAx>
        <c:axId val="255337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55337976"/>
        <c:crosses val="autoZero"/>
        <c:auto val="1"/>
        <c:lblAlgn val="ctr"/>
        <c:lblOffset val="100"/>
        <c:noMultiLvlLbl val="0"/>
      </c:catAx>
      <c:valAx>
        <c:axId val="255337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55337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Blad1!$A$16</c:f>
              <c:strCache>
                <c:ptCount val="1"/>
                <c:pt idx="0">
                  <c:v>Utfall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Blad1!$B$15:$V$15</c:f>
              <c:strCache>
                <c:ptCount val="2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</c:strCache>
            </c:strRef>
          </c:cat>
          <c:val>
            <c:numRef>
              <c:f>Blad1!$B$16:$V$16</c:f>
              <c:numCache>
                <c:formatCode>General</c:formatCode>
                <c:ptCount val="21"/>
                <c:pt idx="0">
                  <c:v>5332</c:v>
                </c:pt>
                <c:pt idx="1">
                  <c:v>5541</c:v>
                </c:pt>
                <c:pt idx="2">
                  <c:v>5907</c:v>
                </c:pt>
                <c:pt idx="3">
                  <c:v>6380</c:v>
                </c:pt>
                <c:pt idx="4">
                  <c:v>6947</c:v>
                </c:pt>
                <c:pt idx="5">
                  <c:v>7517</c:v>
                </c:pt>
                <c:pt idx="6">
                  <c:v>8038</c:v>
                </c:pt>
                <c:pt idx="7">
                  <c:v>8437</c:v>
                </c:pt>
                <c:pt idx="8">
                  <c:v>8789</c:v>
                </c:pt>
                <c:pt idx="9">
                  <c:v>9112</c:v>
                </c:pt>
                <c:pt idx="10">
                  <c:v>9300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Blad1!$A$17</c:f>
              <c:strCache>
                <c:ptCount val="1"/>
                <c:pt idx="0">
                  <c:v>Prognos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Blad1!$B$15:$V$15</c:f>
              <c:strCache>
                <c:ptCount val="2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</c:strCache>
            </c:strRef>
          </c:cat>
          <c:val>
            <c:numRef>
              <c:f>Blad1!$B$17:$V$17</c:f>
              <c:numCache>
                <c:formatCode>General</c:formatCode>
                <c:ptCount val="21"/>
                <c:pt idx="10">
                  <c:v>9300</c:v>
                </c:pt>
                <c:pt idx="11">
                  <c:v>9500</c:v>
                </c:pt>
                <c:pt idx="12">
                  <c:v>9600</c:v>
                </c:pt>
                <c:pt idx="13">
                  <c:v>9500</c:v>
                </c:pt>
                <c:pt idx="14">
                  <c:v>9400</c:v>
                </c:pt>
                <c:pt idx="15">
                  <c:v>9400</c:v>
                </c:pt>
                <c:pt idx="16">
                  <c:v>9300</c:v>
                </c:pt>
                <c:pt idx="17">
                  <c:v>9300</c:v>
                </c:pt>
                <c:pt idx="18">
                  <c:v>9400</c:v>
                </c:pt>
                <c:pt idx="19">
                  <c:v>9500</c:v>
                </c:pt>
                <c:pt idx="20">
                  <c:v>9700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5338760"/>
        <c:axId val="255339152"/>
      </c:lineChart>
      <c:catAx>
        <c:axId val="255338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55339152"/>
        <c:crosses val="autoZero"/>
        <c:auto val="1"/>
        <c:lblAlgn val="ctr"/>
        <c:lblOffset val="100"/>
        <c:noMultiLvlLbl val="0"/>
      </c:catAx>
      <c:valAx>
        <c:axId val="255339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55338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Blad1!$A$6</c:f>
              <c:strCache>
                <c:ptCount val="1"/>
                <c:pt idx="0">
                  <c:v>75-79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Blad1!$B$4:$V$4</c:f>
              <c:strCache>
                <c:ptCount val="2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</c:strCache>
            </c:strRef>
          </c:cat>
          <c:val>
            <c:numRef>
              <c:f>Blad1!$B$6:$V$6</c:f>
              <c:numCache>
                <c:formatCode>General</c:formatCode>
                <c:ptCount val="21"/>
                <c:pt idx="0">
                  <c:v>1976</c:v>
                </c:pt>
                <c:pt idx="1">
                  <c:v>1984</c:v>
                </c:pt>
                <c:pt idx="2">
                  <c:v>2039</c:v>
                </c:pt>
                <c:pt idx="3">
                  <c:v>2022</c:v>
                </c:pt>
                <c:pt idx="4">
                  <c:v>2063</c:v>
                </c:pt>
                <c:pt idx="5">
                  <c:v>2109</c:v>
                </c:pt>
                <c:pt idx="6">
                  <c:v>2137</c:v>
                </c:pt>
                <c:pt idx="7">
                  <c:v>2194</c:v>
                </c:pt>
                <c:pt idx="8">
                  <c:v>2324</c:v>
                </c:pt>
                <c:pt idx="9">
                  <c:v>2502</c:v>
                </c:pt>
                <c:pt idx="10">
                  <c:v>2600</c:v>
                </c:pt>
                <c:pt idx="11">
                  <c:v>2700</c:v>
                </c:pt>
                <c:pt idx="12">
                  <c:v>3000</c:v>
                </c:pt>
                <c:pt idx="13">
                  <c:v>3300</c:v>
                </c:pt>
                <c:pt idx="14">
                  <c:v>3600</c:v>
                </c:pt>
                <c:pt idx="15">
                  <c:v>3900</c:v>
                </c:pt>
                <c:pt idx="16">
                  <c:v>4300</c:v>
                </c:pt>
                <c:pt idx="17">
                  <c:v>4400</c:v>
                </c:pt>
                <c:pt idx="18">
                  <c:v>4400</c:v>
                </c:pt>
                <c:pt idx="19">
                  <c:v>4400</c:v>
                </c:pt>
                <c:pt idx="20">
                  <c:v>4300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Blad1!$A$7</c:f>
              <c:strCache>
                <c:ptCount val="1"/>
                <c:pt idx="0">
                  <c:v>80-84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Blad1!$B$4:$V$4</c:f>
              <c:strCache>
                <c:ptCount val="2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</c:strCache>
            </c:strRef>
          </c:cat>
          <c:val>
            <c:numRef>
              <c:f>Blad1!$B$7:$V$7</c:f>
              <c:numCache>
                <c:formatCode>General</c:formatCode>
                <c:ptCount val="21"/>
                <c:pt idx="0">
                  <c:v>1607</c:v>
                </c:pt>
                <c:pt idx="1">
                  <c:v>1565</c:v>
                </c:pt>
                <c:pt idx="2">
                  <c:v>1559</c:v>
                </c:pt>
                <c:pt idx="3">
                  <c:v>1565</c:v>
                </c:pt>
                <c:pt idx="4">
                  <c:v>1573</c:v>
                </c:pt>
                <c:pt idx="5">
                  <c:v>1611</c:v>
                </c:pt>
                <c:pt idx="6">
                  <c:v>1597</c:v>
                </c:pt>
                <c:pt idx="7">
                  <c:v>1658</c:v>
                </c:pt>
                <c:pt idx="8">
                  <c:v>1662</c:v>
                </c:pt>
                <c:pt idx="9">
                  <c:v>1692</c:v>
                </c:pt>
                <c:pt idx="10">
                  <c:v>1800</c:v>
                </c:pt>
                <c:pt idx="11">
                  <c:v>1800</c:v>
                </c:pt>
                <c:pt idx="12">
                  <c:v>1900</c:v>
                </c:pt>
                <c:pt idx="13">
                  <c:v>2000</c:v>
                </c:pt>
                <c:pt idx="14">
                  <c:v>2100</c:v>
                </c:pt>
                <c:pt idx="15">
                  <c:v>2200</c:v>
                </c:pt>
                <c:pt idx="16">
                  <c:v>2300</c:v>
                </c:pt>
                <c:pt idx="17">
                  <c:v>2500</c:v>
                </c:pt>
                <c:pt idx="18">
                  <c:v>2800</c:v>
                </c:pt>
                <c:pt idx="19">
                  <c:v>3000</c:v>
                </c:pt>
                <c:pt idx="20">
                  <c:v>3300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Blad1!$A$8</c:f>
              <c:strCache>
                <c:ptCount val="1"/>
                <c:pt idx="0">
                  <c:v>85-89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Blad1!$B$4:$V$4</c:f>
              <c:strCache>
                <c:ptCount val="2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</c:strCache>
            </c:strRef>
          </c:cat>
          <c:val>
            <c:numRef>
              <c:f>Blad1!$B$8:$V$8</c:f>
              <c:numCache>
                <c:formatCode>General</c:formatCode>
                <c:ptCount val="21"/>
                <c:pt idx="0">
                  <c:v>993</c:v>
                </c:pt>
                <c:pt idx="1">
                  <c:v>1089</c:v>
                </c:pt>
                <c:pt idx="2">
                  <c:v>1107</c:v>
                </c:pt>
                <c:pt idx="3">
                  <c:v>1099</c:v>
                </c:pt>
                <c:pt idx="4">
                  <c:v>1090</c:v>
                </c:pt>
                <c:pt idx="5">
                  <c:v>1088</c:v>
                </c:pt>
                <c:pt idx="6">
                  <c:v>1093</c:v>
                </c:pt>
                <c:pt idx="7">
                  <c:v>1097</c:v>
                </c:pt>
                <c:pt idx="8">
                  <c:v>1102</c:v>
                </c:pt>
                <c:pt idx="9">
                  <c:v>1110</c:v>
                </c:pt>
                <c:pt idx="10">
                  <c:v>1100</c:v>
                </c:pt>
                <c:pt idx="11">
                  <c:v>1100</c:v>
                </c:pt>
                <c:pt idx="12">
                  <c:v>1200</c:v>
                </c:pt>
                <c:pt idx="13">
                  <c:v>1200</c:v>
                </c:pt>
                <c:pt idx="14">
                  <c:v>1200</c:v>
                </c:pt>
                <c:pt idx="15">
                  <c:v>1300</c:v>
                </c:pt>
                <c:pt idx="16">
                  <c:v>1300</c:v>
                </c:pt>
                <c:pt idx="17">
                  <c:v>1400</c:v>
                </c:pt>
                <c:pt idx="18">
                  <c:v>1500</c:v>
                </c:pt>
                <c:pt idx="19">
                  <c:v>1600</c:v>
                </c:pt>
                <c:pt idx="20">
                  <c:v>1600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Blad1!$A$9</c:f>
              <c:strCache>
                <c:ptCount val="1"/>
                <c:pt idx="0">
                  <c:v>90-w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Blad1!$B$4:$V$4</c:f>
              <c:strCache>
                <c:ptCount val="2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</c:strCache>
            </c:strRef>
          </c:cat>
          <c:val>
            <c:numRef>
              <c:f>Blad1!$B$9:$V$9</c:f>
              <c:numCache>
                <c:formatCode>General</c:formatCode>
                <c:ptCount val="21"/>
                <c:pt idx="0">
                  <c:v>490</c:v>
                </c:pt>
                <c:pt idx="1">
                  <c:v>507</c:v>
                </c:pt>
                <c:pt idx="2">
                  <c:v>523</c:v>
                </c:pt>
                <c:pt idx="3">
                  <c:v>542</c:v>
                </c:pt>
                <c:pt idx="4">
                  <c:v>574</c:v>
                </c:pt>
                <c:pt idx="5">
                  <c:v>606</c:v>
                </c:pt>
                <c:pt idx="6">
                  <c:v>645</c:v>
                </c:pt>
                <c:pt idx="7">
                  <c:v>670</c:v>
                </c:pt>
                <c:pt idx="8">
                  <c:v>698</c:v>
                </c:pt>
                <c:pt idx="9">
                  <c:v>687</c:v>
                </c:pt>
                <c:pt idx="10">
                  <c:v>700</c:v>
                </c:pt>
                <c:pt idx="11">
                  <c:v>800</c:v>
                </c:pt>
                <c:pt idx="12">
                  <c:v>800</c:v>
                </c:pt>
                <c:pt idx="13">
                  <c:v>800</c:v>
                </c:pt>
                <c:pt idx="14">
                  <c:v>800</c:v>
                </c:pt>
                <c:pt idx="15">
                  <c:v>800</c:v>
                </c:pt>
                <c:pt idx="16">
                  <c:v>900</c:v>
                </c:pt>
                <c:pt idx="17">
                  <c:v>900</c:v>
                </c:pt>
                <c:pt idx="18">
                  <c:v>900</c:v>
                </c:pt>
                <c:pt idx="19">
                  <c:v>900</c:v>
                </c:pt>
                <c:pt idx="20">
                  <c:v>1000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5339936"/>
        <c:axId val="256485136"/>
      </c:lineChart>
      <c:catAx>
        <c:axId val="255339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56485136"/>
        <c:crosses val="autoZero"/>
        <c:auto val="1"/>
        <c:lblAlgn val="ctr"/>
        <c:lblOffset val="100"/>
        <c:noMultiLvlLbl val="0"/>
      </c:catAx>
      <c:valAx>
        <c:axId val="256485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55339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0.71194</cdr:x>
      <cdr:y>0.32286</cdr:y>
    </cdr:from>
    <cdr:to>
      <cdr:x>0.8984</cdr:x>
      <cdr:y>0.43539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6048672" y="1579314"/>
          <a:ext cx="1584176" cy="55047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pPr algn="ctr">
            <a:lnSpc>
              <a:spcPts val="4000"/>
            </a:lnSpc>
          </a:pPr>
          <a:r>
            <a:rPr lang="sv-SE" sz="2400" kern="0" dirty="0" smtClean="0">
              <a:latin typeface="Gill Sans MT"/>
            </a:rPr>
            <a:t>Prognos</a:t>
          </a:r>
          <a:endParaRPr lang="sv-SE" sz="2400" kern="0" dirty="0">
            <a:latin typeface="Gill Sans MT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0.48721</cdr:x>
      <cdr:y>0.04254</cdr:y>
    </cdr:from>
    <cdr:to>
      <cdr:x>0.48723</cdr:x>
      <cdr:y>0.7824</cdr:y>
    </cdr:to>
    <cdr:cxnSp macro="">
      <cdr:nvCxnSpPr>
        <cdr:cNvPr id="3" name="Rak 2"/>
        <cdr:cNvCxnSpPr/>
      </cdr:nvCxnSpPr>
      <cdr:spPr>
        <a:xfrm xmlns:a="http://schemas.openxmlformats.org/drawingml/2006/main" flipV="1">
          <a:off x="4104456" y="211162"/>
          <a:ext cx="202" cy="367240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51E55-D8AC-480B-8273-C4EFE9693A3F}" type="datetimeFigureOut">
              <a:rPr lang="en-US" smtClean="0"/>
              <a:pPr/>
              <a:t>12/3/2015</a:t>
            </a:fld>
            <a:endParaRPr lang="en-US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C4190D-61C8-49E5-A1E7-0EC313CC35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856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Bla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2000" y="116632"/>
            <a:ext cx="1908000" cy="794743"/>
          </a:xfrm>
          <a:prstGeom prst="rect">
            <a:avLst/>
          </a:prstGeom>
        </p:spPr>
      </p:pic>
      <p:pic>
        <p:nvPicPr>
          <p:cNvPr id="10" name="Bildobjekt 9" descr="Gron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2015-12-03</a:t>
            </a:fld>
            <a:endParaRPr lang="sv-SE" dirty="0"/>
          </a:p>
        </p:txBody>
      </p:sp>
      <p:sp>
        <p:nvSpPr>
          <p:cNvPr id="7" name="Rubrik 1"/>
          <p:cNvSpPr>
            <a:spLocks noGrp="1"/>
          </p:cNvSpPr>
          <p:nvPr>
            <p:ph type="title"/>
          </p:nvPr>
        </p:nvSpPr>
        <p:spPr>
          <a:xfrm>
            <a:off x="726964" y="1925960"/>
            <a:ext cx="7690072" cy="1143000"/>
          </a:xfrm>
        </p:spPr>
        <p:txBody>
          <a:bodyPr>
            <a:normAutofit/>
          </a:bodyPr>
          <a:lstStyle>
            <a:lvl1pPr algn="ctr">
              <a:defRPr sz="3600"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82296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pic>
        <p:nvPicPr>
          <p:cNvPr id="8" name="Bildobjekt 7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2015-12-03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50" b="1" cap="all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10" name="Bildobjekt 9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2015-12-03</a:t>
            </a:fld>
            <a:endParaRPr lang="sv-SE" dirty="0"/>
          </a:p>
        </p:txBody>
      </p:sp>
      <p:pic>
        <p:nvPicPr>
          <p:cNvPr id="7" name="Bildobjekt 6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160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130400" y="1535113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130400" y="2174875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148000" y="1535113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148000" y="2174875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12" name="Bildobjekt 11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2015-12-03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3050"/>
            <a:ext cx="3081600" cy="1162050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00000" y="273050"/>
            <a:ext cx="4392000" cy="585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130400" y="1435100"/>
            <a:ext cx="308160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10" name="Bildobjekt 9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2015-12-03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835696" y="479715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835696" y="620688"/>
            <a:ext cx="5442992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noProof="0" smtClean="0"/>
              <a:t>Klicka på ikonen för att lägga till en bild</a:t>
            </a:r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835696" y="5373216"/>
            <a:ext cx="5486400" cy="804862"/>
          </a:xfrm>
        </p:spPr>
        <p:txBody>
          <a:bodyPr/>
          <a:lstStyle>
            <a:lvl1pPr marL="0" indent="0">
              <a:buNone/>
              <a:defRPr sz="1400" spc="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11" name="Bildobjekt 10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2015-12-03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16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130400" y="1600200"/>
            <a:ext cx="7761600" cy="4525963"/>
          </a:xfrm>
        </p:spPr>
        <p:txBody>
          <a:bodyPr vert="eaVert"/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9" name="Bildobjekt 8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2015-12-03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10" name="Bildobjekt 9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2015-12-03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16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160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11" name="Bildobjekt 10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pic>
        <p:nvPicPr>
          <p:cNvPr id="9" name="Bildobjekt 8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2015-12-03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160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160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10" name="Bildobjekt 9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2015-12-03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11" name="Bildobjekt 10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pic>
        <p:nvPicPr>
          <p:cNvPr id="10" name="Bildobjekt 9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2015-12-03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11" name="Bildobjekt 10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2015-12-03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pic>
        <p:nvPicPr>
          <p:cNvPr id="10" name="Bildobjekt 9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noProof="0" smtClean="0"/>
              <a:pPr/>
              <a:t>2015-12-03</a:t>
            </a:fld>
            <a:endParaRPr lang="sv-SE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noProof="0" smtClean="0"/>
              <a:pPr/>
              <a:t>2015-12-03</a:t>
            </a:fld>
            <a:endParaRPr lang="sv-SE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och under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Bla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2000" y="116632"/>
            <a:ext cx="1908000" cy="794743"/>
          </a:xfrm>
          <a:prstGeom prst="rect">
            <a:avLst/>
          </a:prstGeom>
        </p:spPr>
      </p:pic>
      <p:pic>
        <p:nvPicPr>
          <p:cNvPr id="10" name="Bildobjekt 9" descr="Gron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2015-12-03</a:t>
            </a:fld>
            <a:endParaRPr lang="sv-SE" dirty="0"/>
          </a:p>
        </p:txBody>
      </p:sp>
      <p:sp>
        <p:nvSpPr>
          <p:cNvPr id="12" name="Rubrik 1"/>
          <p:cNvSpPr>
            <a:spLocks noGrp="1"/>
          </p:cNvSpPr>
          <p:nvPr>
            <p:ph type="ctrTitle"/>
          </p:nvPr>
        </p:nvSpPr>
        <p:spPr>
          <a:xfrm>
            <a:off x="685800" y="2160000"/>
            <a:ext cx="7772400" cy="1470025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defRPr lang="en-US" sz="3600" b="1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3" name="Underrubrik 2"/>
          <p:cNvSpPr>
            <a:spLocks noGrp="1"/>
          </p:cNvSpPr>
          <p:nvPr>
            <p:ph type="subTitle" idx="1"/>
          </p:nvPr>
        </p:nvSpPr>
        <p:spPr>
          <a:xfrm>
            <a:off x="683568" y="3933056"/>
            <a:ext cx="4136504" cy="1752600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  <a:defRPr lang="en-US" sz="2400" b="0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smtClean="0"/>
              <a:t>Klicka här för att ändra format på underrubrik i bakgrunden</a:t>
            </a:r>
            <a:endParaRPr lang="sv-SE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82296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pic>
        <p:nvPicPr>
          <p:cNvPr id="8" name="Bildobjekt 7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2015-12-03</a:t>
            </a:fld>
            <a:endParaRPr lang="sv-SE" dirty="0"/>
          </a:p>
        </p:txBody>
      </p:sp>
      <p:pic>
        <p:nvPicPr>
          <p:cNvPr id="6" name="Bildobjekt 5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-10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7D52571D-F6E9-4E55-9072-6039233C3AA6}" type="datetime1">
              <a:rPr lang="sv-SE" smtClean="0"/>
              <a:pPr/>
              <a:t>2015-12-03</a:t>
            </a:fld>
            <a:endParaRPr lang="sv-SE" dirty="0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403648" y="6356350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73" r:id="rId3"/>
    <p:sldLayoutId id="2147483652" r:id="rId4"/>
    <p:sldLayoutId id="2147483674" r:id="rId5"/>
    <p:sldLayoutId id="2147483655" r:id="rId6"/>
    <p:sldLayoutId id="2147483675" r:id="rId7"/>
    <p:sldLayoutId id="2147483649" r:id="rId8"/>
    <p:sldLayoutId id="2147483654" r:id="rId9"/>
    <p:sldLayoutId id="2147483676" r:id="rId10"/>
    <p:sldLayoutId id="2147483651" r:id="rId11"/>
    <p:sldLayoutId id="2147483653" r:id="rId12"/>
    <p:sldLayoutId id="2147483656" r:id="rId13"/>
    <p:sldLayoutId id="2147483657" r:id="rId14"/>
    <p:sldLayoutId id="2147483658" r:id="rId15"/>
    <p:sldLayoutId id="2147483659" r:id="rId16"/>
  </p:sldLayoutIdLst>
  <p:hf sldNum="0" hdr="0" ftr="0" dt="0"/>
  <p:txStyles>
    <p:titleStyle>
      <a:lvl1pPr marL="0" algn="l" defTabSz="914400" rtl="0" eaLnBrk="1" latinLnBrk="0" hangingPunct="1">
        <a:lnSpc>
          <a:spcPts val="4000"/>
        </a:lnSpc>
        <a:spcBef>
          <a:spcPts val="0"/>
        </a:spcBef>
        <a:spcAft>
          <a:spcPts val="0"/>
        </a:spcAft>
        <a:buNone/>
        <a:defRPr lang="en-US" sz="3000" b="1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24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2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n-US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0" dirty="0" smtClean="0"/>
              <a:t>Antal personer 65 år och äldre i Nacka kommun</a:t>
            </a:r>
            <a:endParaRPr lang="sv-SE" b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0" dirty="0" smtClean="0"/>
              <a:t>Antal personer 65 år och äldre i Nacka</a:t>
            </a:r>
            <a:endParaRPr lang="sv-SE" b="0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585061"/>
              </p:ext>
            </p:extLst>
          </p:nvPr>
        </p:nvGraphicFramePr>
        <p:xfrm>
          <a:off x="395536" y="1417638"/>
          <a:ext cx="8496052" cy="4963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1547664" y="2132856"/>
            <a:ext cx="1512168" cy="550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sv-SE" sz="2400" kern="0" dirty="0" smtClean="0">
                <a:latin typeface="Gill Sans MT"/>
              </a:rPr>
              <a:t>Utfall</a:t>
            </a:r>
            <a:endParaRPr lang="sv-SE" sz="2400" kern="0" dirty="0">
              <a:latin typeface="Gill Sans MT"/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6084168" y="2492896"/>
            <a:ext cx="1944216" cy="550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sv-SE" sz="2400" kern="0" dirty="0" smtClean="0">
                <a:latin typeface="Gill Sans MT"/>
              </a:rPr>
              <a:t>Prognos</a:t>
            </a:r>
            <a:endParaRPr lang="sv-SE" sz="2400" kern="0" dirty="0"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2965991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0" dirty="0" smtClean="0"/>
              <a:t>Antal personer 65-74 år</a:t>
            </a:r>
            <a:endParaRPr lang="sv-SE" b="0" dirty="0"/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9530123"/>
              </p:ext>
            </p:extLst>
          </p:nvPr>
        </p:nvGraphicFramePr>
        <p:xfrm>
          <a:off x="395536" y="1417638"/>
          <a:ext cx="8496052" cy="4891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ruta 6"/>
          <p:cNvSpPr txBox="1"/>
          <p:nvPr/>
        </p:nvSpPr>
        <p:spPr>
          <a:xfrm>
            <a:off x="1475656" y="2276872"/>
            <a:ext cx="1296144" cy="550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sv-SE" sz="2400" kern="0" dirty="0" smtClean="0">
                <a:latin typeface="Gill Sans MT"/>
              </a:rPr>
              <a:t>Utfall</a:t>
            </a:r>
            <a:endParaRPr lang="sv-SE" sz="2400" kern="0" dirty="0">
              <a:latin typeface="Gill Sans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8064416" cy="922114"/>
          </a:xfrm>
        </p:spPr>
        <p:txBody>
          <a:bodyPr/>
          <a:lstStyle/>
          <a:p>
            <a:r>
              <a:rPr lang="sv-SE" b="0" dirty="0" smtClean="0"/>
              <a:t>Antal personer i olika åldersgrupper</a:t>
            </a:r>
            <a:endParaRPr lang="sv-SE" b="0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5825241"/>
              </p:ext>
            </p:extLst>
          </p:nvPr>
        </p:nvGraphicFramePr>
        <p:xfrm>
          <a:off x="467544" y="1196752"/>
          <a:ext cx="8424456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1619672" y="2204864"/>
            <a:ext cx="1728192" cy="550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sv-SE" sz="2400" kern="0" dirty="0" smtClean="0">
                <a:latin typeface="Gill Sans MT"/>
              </a:rPr>
              <a:t>Utfall</a:t>
            </a:r>
            <a:endParaRPr lang="sv-SE" sz="2400" kern="0" dirty="0">
              <a:latin typeface="Gill Sans MT"/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4860032" y="1700808"/>
            <a:ext cx="1368152" cy="550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sv-SE" sz="2400" kern="0" dirty="0" smtClean="0">
                <a:latin typeface="Gill Sans MT"/>
              </a:rPr>
              <a:t>Prognos</a:t>
            </a:r>
            <a:endParaRPr lang="sv-SE" sz="2400" kern="0" dirty="0"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1378274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acka, ny version">
      <a:dk1>
        <a:sysClr val="windowText" lastClr="000000"/>
      </a:dk1>
      <a:lt1>
        <a:sysClr val="window" lastClr="FFFFFF"/>
      </a:lt1>
      <a:dk2>
        <a:srgbClr val="0F65B8"/>
      </a:dk2>
      <a:lt2>
        <a:srgbClr val="EEECE1"/>
      </a:lt2>
      <a:accent1>
        <a:srgbClr val="97AC1E"/>
      </a:accent1>
      <a:accent2>
        <a:srgbClr val="83449D"/>
      </a:accent2>
      <a:accent3>
        <a:srgbClr val="F07717"/>
      </a:accent3>
      <a:accent4>
        <a:srgbClr val="0F65B8"/>
      </a:accent4>
      <a:accent5>
        <a:srgbClr val="C0DE3D"/>
      </a:accent5>
      <a:accent6>
        <a:srgbClr val="BD0012"/>
      </a:accent6>
      <a:hlink>
        <a:srgbClr val="0F65B8"/>
      </a:hlink>
      <a:folHlink>
        <a:srgbClr val="BD001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lnSpc>
            <a:spcPts val="4000"/>
          </a:lnSpc>
          <a:defRPr sz="2400" kern="0" dirty="0" err="1">
            <a:latin typeface="Gill Sans M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Nacka PP mall, grönt kvarnhjul och blå logotyp</Template>
  <TotalTime>62</TotalTime>
  <Words>32</Words>
  <Application>Microsoft Office PowerPoint</Application>
  <PresentationFormat>Bildspel på skärmen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8" baseType="lpstr">
      <vt:lpstr>Arial</vt:lpstr>
      <vt:lpstr>Calibri</vt:lpstr>
      <vt:lpstr>Gill Sans MT</vt:lpstr>
      <vt:lpstr>Office-tema</vt:lpstr>
      <vt:lpstr>Antal personer 65 år och äldre i Nacka kommun</vt:lpstr>
      <vt:lpstr>Antal personer 65 år och äldre i Nacka</vt:lpstr>
      <vt:lpstr>Antal personer 65-74 år</vt:lpstr>
      <vt:lpstr>Antal personer i olika åldersgrupper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Ståhlberg Lisa</dc:creator>
  <cp:lastModifiedBy>Greger Ingrid</cp:lastModifiedBy>
  <cp:revision>3</cp:revision>
  <dcterms:created xsi:type="dcterms:W3CDTF">2015-11-23T08:00:40Z</dcterms:created>
  <dcterms:modified xsi:type="dcterms:W3CDTF">2015-12-03T13:44:18Z</dcterms:modified>
</cp:coreProperties>
</file>