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2"/>
  </p:notesMasterIdLst>
  <p:sldIdLst>
    <p:sldId id="263" r:id="rId2"/>
    <p:sldId id="268" r:id="rId3"/>
    <p:sldId id="256" r:id="rId4"/>
    <p:sldId id="266" r:id="rId5"/>
    <p:sldId id="265" r:id="rId6"/>
    <p:sldId id="258" r:id="rId7"/>
    <p:sldId id="259" r:id="rId8"/>
    <p:sldId id="267" r:id="rId9"/>
    <p:sldId id="260" r:id="rId10"/>
    <p:sldId id="264" r:id="rId11"/>
  </p:sldIdLst>
  <p:sldSz cx="9144000" cy="6858000" type="screen4x3"/>
  <p:notesSz cx="7104063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6">
          <p15:clr>
            <a:srgbClr val="A4A3A4"/>
          </p15:clr>
        </p15:guide>
        <p15:guide id="2" pos="6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06" autoAdjust="0"/>
    <p:restoredTop sz="94660" autoAdjust="0"/>
  </p:normalViewPr>
  <p:slideViewPr>
    <p:cSldViewPr>
      <p:cViewPr varScale="1">
        <p:scale>
          <a:sx n="70" d="100"/>
          <a:sy n="70" d="100"/>
        </p:scale>
        <p:origin x="1794" y="72"/>
      </p:cViewPr>
      <p:guideLst>
        <p:guide orient="horz" pos="4176"/>
        <p:guide pos="6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351E95-4ECD-4D00-AB2E-1ABACDD8087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</dgm:pt>
    <dgm:pt modelId="{5D5FCE36-CA60-42F7-82CC-0340727980C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v-SE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Hanterbarhet</a:t>
          </a:r>
        </a:p>
      </dgm:t>
    </dgm:pt>
    <dgm:pt modelId="{91C4E1A3-AF50-4914-9E73-2FFC1BFB088E}" type="parTrans" cxnId="{8A4A7DB3-FFFD-4A3D-8D42-58D364E04B35}">
      <dgm:prSet/>
      <dgm:spPr/>
    </dgm:pt>
    <dgm:pt modelId="{5EABD586-1626-431A-B9B0-F826D48EB12A}" type="sibTrans" cxnId="{8A4A7DB3-FFFD-4A3D-8D42-58D364E04B35}">
      <dgm:prSet/>
      <dgm:spPr/>
    </dgm:pt>
    <dgm:pt modelId="{2B3801E5-8CB9-4D11-A14F-4727A43FC4A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v-SE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Meningsfullhet</a:t>
          </a:r>
        </a:p>
      </dgm:t>
    </dgm:pt>
    <dgm:pt modelId="{DA194240-B6AC-41AE-A009-42BDAE334463}" type="parTrans" cxnId="{505EC47B-8002-47C9-8C6D-6D27920F7B83}">
      <dgm:prSet/>
      <dgm:spPr/>
    </dgm:pt>
    <dgm:pt modelId="{AABDD96C-42C3-4B62-862E-8190DB1C41A8}" type="sibTrans" cxnId="{505EC47B-8002-47C9-8C6D-6D27920F7B83}">
      <dgm:prSet/>
      <dgm:spPr/>
    </dgm:pt>
    <dgm:pt modelId="{A470D59B-05E4-4033-9879-7C3B10FC57E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v-SE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Begriplighet</a:t>
          </a:r>
        </a:p>
      </dgm:t>
    </dgm:pt>
    <dgm:pt modelId="{4B5D0D53-9F18-4429-BD11-F6B118B276EC}" type="parTrans" cxnId="{5202A0B6-6C48-44B2-9D71-64C15E53F982}">
      <dgm:prSet/>
      <dgm:spPr/>
    </dgm:pt>
    <dgm:pt modelId="{DD76A051-21BB-4E74-A17B-0E1EF243208E}" type="sibTrans" cxnId="{5202A0B6-6C48-44B2-9D71-64C15E53F982}">
      <dgm:prSet/>
      <dgm:spPr/>
    </dgm:pt>
    <dgm:pt modelId="{A6D48956-617D-432A-9081-D128CA5ACA28}" type="pres">
      <dgm:prSet presAssocID="{CE351E95-4ECD-4D00-AB2E-1ABACDD80873}" presName="compositeShape" presStyleCnt="0">
        <dgm:presLayoutVars>
          <dgm:chMax val="7"/>
          <dgm:dir/>
          <dgm:resizeHandles val="exact"/>
        </dgm:presLayoutVars>
      </dgm:prSet>
      <dgm:spPr/>
    </dgm:pt>
    <dgm:pt modelId="{7D010D80-2CA0-4771-BAA2-4D2BBB181AC0}" type="pres">
      <dgm:prSet presAssocID="{5D5FCE36-CA60-42F7-82CC-0340727980C3}" presName="circ1" presStyleLbl="vennNode1" presStyleIdx="0" presStyleCnt="3"/>
      <dgm:spPr/>
      <dgm:t>
        <a:bodyPr/>
        <a:lstStyle/>
        <a:p>
          <a:endParaRPr lang="sv-SE"/>
        </a:p>
      </dgm:t>
    </dgm:pt>
    <dgm:pt modelId="{2D6B4AAC-2D78-4BA4-8F47-3900818D7C13}" type="pres">
      <dgm:prSet presAssocID="{5D5FCE36-CA60-42F7-82CC-0340727980C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04C024CF-7D45-4758-942B-10E93015C906}" type="pres">
      <dgm:prSet presAssocID="{2B3801E5-8CB9-4D11-A14F-4727A43FC4AA}" presName="circ2" presStyleLbl="vennNode1" presStyleIdx="1" presStyleCnt="3"/>
      <dgm:spPr/>
      <dgm:t>
        <a:bodyPr/>
        <a:lstStyle/>
        <a:p>
          <a:endParaRPr lang="sv-SE"/>
        </a:p>
      </dgm:t>
    </dgm:pt>
    <dgm:pt modelId="{75152955-99FF-462F-813D-E81A5B406B5A}" type="pres">
      <dgm:prSet presAssocID="{2B3801E5-8CB9-4D11-A14F-4727A43FC4A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D714967A-E088-4F87-952F-AB20509475AE}" type="pres">
      <dgm:prSet presAssocID="{A470D59B-05E4-4033-9879-7C3B10FC57EF}" presName="circ3" presStyleLbl="vennNode1" presStyleIdx="2" presStyleCnt="3"/>
      <dgm:spPr/>
      <dgm:t>
        <a:bodyPr/>
        <a:lstStyle/>
        <a:p>
          <a:endParaRPr lang="sv-SE"/>
        </a:p>
      </dgm:t>
    </dgm:pt>
    <dgm:pt modelId="{1B751090-2465-4091-8732-1DC9BCFA06D1}" type="pres">
      <dgm:prSet presAssocID="{A470D59B-05E4-4033-9879-7C3B10FC57E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47DCAD9A-2DE8-4AD4-8F1B-7EADF483BEE2}" type="presOf" srcId="{5D5FCE36-CA60-42F7-82CC-0340727980C3}" destId="{7D010D80-2CA0-4771-BAA2-4D2BBB181AC0}" srcOrd="0" destOrd="0" presId="urn:microsoft.com/office/officeart/2005/8/layout/venn1"/>
    <dgm:cxn modelId="{67C0ED6E-AF3E-4788-9AEA-C4DE288B7F20}" type="presOf" srcId="{A470D59B-05E4-4033-9879-7C3B10FC57EF}" destId="{1B751090-2465-4091-8732-1DC9BCFA06D1}" srcOrd="1" destOrd="0" presId="urn:microsoft.com/office/officeart/2005/8/layout/venn1"/>
    <dgm:cxn modelId="{81439E59-4158-4B1C-A473-50E5A176B1F6}" type="presOf" srcId="{2B3801E5-8CB9-4D11-A14F-4727A43FC4AA}" destId="{75152955-99FF-462F-813D-E81A5B406B5A}" srcOrd="1" destOrd="0" presId="urn:microsoft.com/office/officeart/2005/8/layout/venn1"/>
    <dgm:cxn modelId="{8A4A7DB3-FFFD-4A3D-8D42-58D364E04B35}" srcId="{CE351E95-4ECD-4D00-AB2E-1ABACDD80873}" destId="{5D5FCE36-CA60-42F7-82CC-0340727980C3}" srcOrd="0" destOrd="0" parTransId="{91C4E1A3-AF50-4914-9E73-2FFC1BFB088E}" sibTransId="{5EABD586-1626-431A-B9B0-F826D48EB12A}"/>
    <dgm:cxn modelId="{505EC47B-8002-47C9-8C6D-6D27920F7B83}" srcId="{CE351E95-4ECD-4D00-AB2E-1ABACDD80873}" destId="{2B3801E5-8CB9-4D11-A14F-4727A43FC4AA}" srcOrd="1" destOrd="0" parTransId="{DA194240-B6AC-41AE-A009-42BDAE334463}" sibTransId="{AABDD96C-42C3-4B62-862E-8190DB1C41A8}"/>
    <dgm:cxn modelId="{87AD9C44-4A20-464F-9512-CF8DD4FEFEA9}" type="presOf" srcId="{5D5FCE36-CA60-42F7-82CC-0340727980C3}" destId="{2D6B4AAC-2D78-4BA4-8F47-3900818D7C13}" srcOrd="1" destOrd="0" presId="urn:microsoft.com/office/officeart/2005/8/layout/venn1"/>
    <dgm:cxn modelId="{5F90DB6E-ED87-4E7F-A932-23E8D4C208C3}" type="presOf" srcId="{A470D59B-05E4-4033-9879-7C3B10FC57EF}" destId="{D714967A-E088-4F87-952F-AB20509475AE}" srcOrd="0" destOrd="0" presId="urn:microsoft.com/office/officeart/2005/8/layout/venn1"/>
    <dgm:cxn modelId="{16D278B4-A4FB-474F-8CF2-C506278EB916}" type="presOf" srcId="{2B3801E5-8CB9-4D11-A14F-4727A43FC4AA}" destId="{04C024CF-7D45-4758-942B-10E93015C906}" srcOrd="0" destOrd="0" presId="urn:microsoft.com/office/officeart/2005/8/layout/venn1"/>
    <dgm:cxn modelId="{F48A5901-A7F6-49D8-A0D1-826DD30A3485}" type="presOf" srcId="{CE351E95-4ECD-4D00-AB2E-1ABACDD80873}" destId="{A6D48956-617D-432A-9081-D128CA5ACA28}" srcOrd="0" destOrd="0" presId="urn:microsoft.com/office/officeart/2005/8/layout/venn1"/>
    <dgm:cxn modelId="{5202A0B6-6C48-44B2-9D71-64C15E53F982}" srcId="{CE351E95-4ECD-4D00-AB2E-1ABACDD80873}" destId="{A470D59B-05E4-4033-9879-7C3B10FC57EF}" srcOrd="2" destOrd="0" parTransId="{4B5D0D53-9F18-4429-BD11-F6B118B276EC}" sibTransId="{DD76A051-21BB-4E74-A17B-0E1EF243208E}"/>
    <dgm:cxn modelId="{7EB33D86-6929-40CC-BDFA-FD70A732865D}" type="presParOf" srcId="{A6D48956-617D-432A-9081-D128CA5ACA28}" destId="{7D010D80-2CA0-4771-BAA2-4D2BBB181AC0}" srcOrd="0" destOrd="0" presId="urn:microsoft.com/office/officeart/2005/8/layout/venn1"/>
    <dgm:cxn modelId="{54B5AF23-5C0D-4A42-BC1E-491898D8019A}" type="presParOf" srcId="{A6D48956-617D-432A-9081-D128CA5ACA28}" destId="{2D6B4AAC-2D78-4BA4-8F47-3900818D7C13}" srcOrd="1" destOrd="0" presId="urn:microsoft.com/office/officeart/2005/8/layout/venn1"/>
    <dgm:cxn modelId="{897C91EA-EF15-472A-8BEF-3C3F76D4780A}" type="presParOf" srcId="{A6D48956-617D-432A-9081-D128CA5ACA28}" destId="{04C024CF-7D45-4758-942B-10E93015C906}" srcOrd="2" destOrd="0" presId="urn:microsoft.com/office/officeart/2005/8/layout/venn1"/>
    <dgm:cxn modelId="{7E52B3AD-F674-4A52-A042-8B08E1D3D5EF}" type="presParOf" srcId="{A6D48956-617D-432A-9081-D128CA5ACA28}" destId="{75152955-99FF-462F-813D-E81A5B406B5A}" srcOrd="3" destOrd="0" presId="urn:microsoft.com/office/officeart/2005/8/layout/venn1"/>
    <dgm:cxn modelId="{2EC6BF57-3CCF-4BAE-AE3A-BD4B9DC12CDF}" type="presParOf" srcId="{A6D48956-617D-432A-9081-D128CA5ACA28}" destId="{D714967A-E088-4F87-952F-AB20509475AE}" srcOrd="4" destOrd="0" presId="urn:microsoft.com/office/officeart/2005/8/layout/venn1"/>
    <dgm:cxn modelId="{BD66B024-ED09-49B4-B5EE-DB677E41F60A}" type="presParOf" srcId="{A6D48956-617D-432A-9081-D128CA5ACA28}" destId="{1B751090-2465-4091-8732-1DC9BCFA06D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6" tIns="47398" rIns="94796" bIns="4739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endParaRPr lang="sv-SE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636" y="0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6" tIns="47398" rIns="94796" bIns="4739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endParaRPr lang="sv-SE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65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209" y="4861442"/>
            <a:ext cx="5209647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6" tIns="47398" rIns="94796" bIns="473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2882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6" tIns="47398" rIns="94796" bIns="4739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endParaRPr lang="sv-SE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636" y="9722882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6" tIns="47398" rIns="94796" bIns="4739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fld id="{76B1FEA4-F6B4-4F1A-BDC5-234F9F5C7607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3432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12875" y="2090738"/>
            <a:ext cx="6399213" cy="1235075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6213" y="3730625"/>
            <a:ext cx="5703887" cy="1371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67592" name="Rectangle 8"/>
          <p:cNvSpPr>
            <a:spLocks noGrp="1" noChangeArrowheads="1"/>
          </p:cNvSpPr>
          <p:nvPr>
            <p:ph type="dt" sz="half" idx="2"/>
          </p:nvPr>
        </p:nvSpPr>
        <p:spPr>
          <a:xfrm>
            <a:off x="6781800" y="6248400"/>
            <a:ext cx="1328738" cy="457200"/>
          </a:xfrm>
        </p:spPr>
        <p:txBody>
          <a:bodyPr/>
          <a:lstStyle>
            <a:lvl1pPr>
              <a:defRPr/>
            </a:lvl1pPr>
          </a:lstStyle>
          <a:p>
            <a:fld id="{0A72DF86-2592-4813-BD66-A0D4B72C7790}" type="datetime1">
              <a:rPr lang="sv-SE"/>
              <a:pPr/>
              <a:t>2016-03-07</a:t>
            </a:fld>
            <a:endParaRPr lang="sv-SE"/>
          </a:p>
        </p:txBody>
      </p:sp>
      <p:sp>
        <p:nvSpPr>
          <p:cNvPr id="67593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7598" name="Rectangle 14" descr="50%"/>
          <p:cNvSpPr>
            <a:spLocks noChangeArrowheads="1"/>
          </p:cNvSpPr>
          <p:nvPr userDrawn="1"/>
        </p:nvSpPr>
        <p:spPr bwMode="auto">
          <a:xfrm>
            <a:off x="-41275" y="0"/>
            <a:ext cx="533400" cy="6858000"/>
          </a:xfrm>
          <a:prstGeom prst="rect">
            <a:avLst/>
          </a:prstGeom>
          <a:pattFill prst="pct50">
            <a:fgClr>
              <a:srgbClr val="00599B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pic>
        <p:nvPicPr>
          <p:cNvPr id="67599" name="Picture 15" descr="H:\MBS dokument\Ersta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8325" y="5857875"/>
            <a:ext cx="688975" cy="800100"/>
          </a:xfrm>
          <a:prstGeom prst="rect">
            <a:avLst/>
          </a:prstGeom>
          <a:noFill/>
        </p:spPr>
      </p:pic>
      <p:sp>
        <p:nvSpPr>
          <p:cNvPr id="67602" name="Rectangle 18" descr="50%"/>
          <p:cNvSpPr>
            <a:spLocks noChangeArrowheads="1"/>
          </p:cNvSpPr>
          <p:nvPr userDrawn="1"/>
        </p:nvSpPr>
        <p:spPr bwMode="auto">
          <a:xfrm>
            <a:off x="1090613" y="2185988"/>
            <a:ext cx="50800" cy="1144587"/>
          </a:xfrm>
          <a:prstGeom prst="rect">
            <a:avLst/>
          </a:prstGeom>
          <a:pattFill prst="pct50">
            <a:fgClr>
              <a:srgbClr val="00599B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67594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-63500" y="6405563"/>
            <a:ext cx="608013" cy="381000"/>
          </a:xfrm>
        </p:spPr>
        <p:txBody>
          <a:bodyPr/>
          <a:lstStyle>
            <a:lvl1pPr>
              <a:defRPr/>
            </a:lvl1pPr>
          </a:lstStyle>
          <a:p>
            <a:fld id="{A7A42917-6942-4B69-87FD-A6440F22C551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6CAB7A-6B8D-4FF7-BF18-BD7DF7C2CB24}" type="datetime1">
              <a:rPr lang="sv-SE"/>
              <a:pPr/>
              <a:t>2016-03-07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BCA6A-5B43-42EC-9068-62E32E1B8F6D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062182" y="683491"/>
            <a:ext cx="147782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702425" y="685800"/>
            <a:ext cx="1909763" cy="51816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68375" y="685800"/>
            <a:ext cx="5581650" cy="51816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C0D9B2-4775-44D7-ACFD-439CE636F1E0}" type="datetime1">
              <a:rPr lang="sv-SE"/>
              <a:pPr/>
              <a:t>2016-03-07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03FFD-FC46-4E37-9558-7C1602C3C334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1E1E5D-DFAB-4DC4-9C18-FCF82DF1DEE7}" type="datetime1">
              <a:rPr lang="sv-SE"/>
              <a:pPr/>
              <a:t>2016-03-07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C60CB-714E-4A93-B55E-991344891FC7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4A8973-9000-4F79-9CDB-CEB7360D65B0}" type="datetime1">
              <a:rPr lang="sv-SE"/>
              <a:pPr/>
              <a:t>2016-03-07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5D55F-5AC7-4490-BF18-E936450C0AD4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 userDrawn="1"/>
        </p:nvSpPr>
        <p:spPr>
          <a:xfrm>
            <a:off x="960582" y="526473"/>
            <a:ext cx="387927" cy="1570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68375" y="2362200"/>
            <a:ext cx="3732213" cy="35052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852988" y="2362200"/>
            <a:ext cx="3733800" cy="35052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0D8087-AA82-409B-855F-885DA5A56CA1}" type="datetime1">
              <a:rPr lang="sv-SE"/>
              <a:pPr/>
              <a:t>2016-03-07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B92FE-82F3-418C-A0C9-EB8A1F11CD60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03928" y="662551"/>
            <a:ext cx="752300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9808" y="1969205"/>
            <a:ext cx="3920828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965208" y="2613883"/>
            <a:ext cx="3920828" cy="323273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00619" y="1969205"/>
            <a:ext cx="3922367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996019" y="2613883"/>
            <a:ext cx="3922367" cy="323273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318A3A-68A3-450E-A60A-A6C22E477461}" type="datetime1">
              <a:rPr lang="sv-SE"/>
              <a:pPr/>
              <a:t>2016-03-07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25C68-2D28-4904-9AEA-19916DBC9F47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084665-7FCC-4E2F-8F81-A95B9480BB2A}" type="datetime1">
              <a:rPr lang="sv-SE"/>
              <a:pPr/>
              <a:t>2016-03-07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51217-024D-4C6E-97F2-056ECF2BA841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ED75C-6536-4850-B482-989EEB78506B}" type="datetime1">
              <a:rPr lang="sv-SE"/>
              <a:pPr/>
              <a:t>2016-03-07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6EDD5-C6A6-4598-86DE-1B163D710E2E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5" name="Rektangel 4"/>
          <p:cNvSpPr/>
          <p:nvPr userDrawn="1"/>
        </p:nvSpPr>
        <p:spPr>
          <a:xfrm>
            <a:off x="1025236" y="637309"/>
            <a:ext cx="193964" cy="1274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1006764" y="572655"/>
            <a:ext cx="203200" cy="1302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8519A2-4441-4EB3-9F29-255EBB2811BB}" type="datetime1">
              <a:rPr lang="sv-SE"/>
              <a:pPr/>
              <a:t>2016-03-07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1AEC1-E346-432E-BE79-3704FE4E254D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6E4F7C-A679-4D1D-8ED1-574966776325}" type="datetime1">
              <a:rPr lang="sv-SE"/>
              <a:pPr/>
              <a:t>2016-03-07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BBD2F-E951-4951-A909-4E9F36559E9E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8" name="Rektangel 7"/>
          <p:cNvSpPr/>
          <p:nvPr userDrawn="1"/>
        </p:nvSpPr>
        <p:spPr>
          <a:xfrm>
            <a:off x="1062182" y="591127"/>
            <a:ext cx="129309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685800"/>
            <a:ext cx="7316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 på bakgrundsrubriken</a:t>
            </a:r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8375" y="2362200"/>
            <a:ext cx="761841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6656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200" y="62484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38DCB9DB-B9CA-4D02-8ABE-1E86D5D8F716}" type="datetime1">
              <a:rPr lang="sv-SE"/>
              <a:pPr/>
              <a:t>2016-03-07</a:t>
            </a:fld>
            <a:endParaRPr lang="sv-SE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779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599B"/>
                </a:solidFill>
              </a:defRPr>
            </a:lvl1pPr>
          </a:lstStyle>
          <a:p>
            <a:endParaRPr lang="sv-SE"/>
          </a:p>
        </p:txBody>
      </p:sp>
      <p:sp>
        <p:nvSpPr>
          <p:cNvPr id="66574" name="Rectangle 14" descr="50%"/>
          <p:cNvSpPr>
            <a:spLocks noChangeArrowheads="1"/>
          </p:cNvSpPr>
          <p:nvPr/>
        </p:nvSpPr>
        <p:spPr bwMode="auto">
          <a:xfrm>
            <a:off x="0" y="0"/>
            <a:ext cx="533400" cy="6858000"/>
          </a:xfrm>
          <a:prstGeom prst="rect">
            <a:avLst/>
          </a:prstGeom>
          <a:pattFill prst="pct50">
            <a:fgClr>
              <a:srgbClr val="00599B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pic>
        <p:nvPicPr>
          <p:cNvPr id="66575" name="Picture 15" descr="H:\MBS dokument\Ersta_rgb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29600" y="5857875"/>
            <a:ext cx="688975" cy="800100"/>
          </a:xfrm>
          <a:prstGeom prst="rect">
            <a:avLst/>
          </a:prstGeom>
          <a:noFill/>
        </p:spPr>
      </p:pic>
      <p:sp>
        <p:nvSpPr>
          <p:cNvPr id="66576" name="Rectangle 16" descr="50%"/>
          <p:cNvSpPr>
            <a:spLocks noChangeArrowheads="1"/>
          </p:cNvSpPr>
          <p:nvPr/>
        </p:nvSpPr>
        <p:spPr bwMode="auto">
          <a:xfrm>
            <a:off x="1090613" y="684213"/>
            <a:ext cx="50800" cy="1144587"/>
          </a:xfrm>
          <a:prstGeom prst="rect">
            <a:avLst/>
          </a:prstGeom>
          <a:pattFill prst="pct50">
            <a:fgClr>
              <a:srgbClr val="00599B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6657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34925" y="6432550"/>
            <a:ext cx="6080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E3F98688-A1B2-418A-BA5C-19969F6A06AD}" type="slidenum">
              <a:rPr lang="sv-SE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599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599B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599B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599B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599B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599B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599B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599B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599B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599B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599B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599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599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599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599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599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599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599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ctrTitle"/>
          </p:nvPr>
        </p:nvSpPr>
        <p:spPr>
          <a:xfrm>
            <a:off x="1500166" y="2265933"/>
            <a:ext cx="7358114" cy="1235075"/>
          </a:xfrm>
        </p:spPr>
        <p:txBody>
          <a:bodyPr/>
          <a:lstStyle/>
          <a:p>
            <a:r>
              <a:rPr lang="sv-SE" sz="4800" dirty="0" smtClean="0"/>
              <a:t>Ersta diakoni</a:t>
            </a:r>
            <a:r>
              <a:rPr lang="sv-SE" sz="3200" dirty="0" smtClean="0"/>
              <a:t/>
            </a:r>
            <a:br>
              <a:rPr lang="sv-SE" sz="3200" dirty="0" smtClean="0"/>
            </a:br>
            <a:r>
              <a:rPr lang="sv-SE" sz="1600" dirty="0" smtClean="0"/>
              <a:t>Ann-Sofie Wetterstrand, socialchef</a:t>
            </a:r>
            <a:r>
              <a:rPr lang="sv-SE" sz="1600" dirty="0"/>
              <a:t/>
            </a:r>
            <a:br>
              <a:rPr lang="sv-SE" sz="1600" dirty="0"/>
            </a:br>
            <a:r>
              <a:rPr lang="sv-SE" sz="1600" dirty="0" smtClean="0"/>
              <a:t>Christine Tell, äldreomsorgschef</a:t>
            </a:r>
            <a:r>
              <a:rPr lang="sv-SE" sz="1600" dirty="0"/>
              <a:t/>
            </a:r>
            <a:br>
              <a:rPr lang="sv-SE" sz="1600" dirty="0"/>
            </a:br>
            <a:r>
              <a:rPr lang="sv-SE" sz="1600" dirty="0"/>
              <a:t>Petra Andersson, affärsutvecklare</a:t>
            </a:r>
            <a:r>
              <a:rPr lang="sv-SE" sz="3200" dirty="0"/>
              <a:t/>
            </a:r>
            <a:br>
              <a:rPr lang="sv-SE" sz="3200" dirty="0"/>
            </a:br>
            <a:endParaRPr lang="sv-SE" sz="3200" dirty="0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97C278-480A-48ED-A831-760CD331AB51}" type="slidenum">
              <a:rPr lang="sv-SE"/>
              <a:pPr/>
              <a:t>1</a:t>
            </a:fld>
            <a:endParaRPr lang="sv-SE"/>
          </a:p>
        </p:txBody>
      </p:sp>
      <p:pic>
        <p:nvPicPr>
          <p:cNvPr id="1030" name="Picture 6" descr="http://www.kommunal.se/ThumbHandler.ashx?i=%2FKommunalSE%2Fbildbank%2Fpuffbilder%2Fhalso2.jpg&amp;w=439&amp;h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4495800"/>
            <a:ext cx="4181475" cy="2362200"/>
          </a:xfrm>
          <a:prstGeom prst="rect">
            <a:avLst/>
          </a:prstGeom>
          <a:noFill/>
        </p:spPr>
      </p:pic>
      <p:pic>
        <p:nvPicPr>
          <p:cNvPr id="1026" name="Picture 2" descr="http://t1.gstatic.com/images?q=tbn:ANd9GcQlP6juh0N_wk967D2tABJAAygyBtJZWh2mD8zMH8tSEqUr7uz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4500570"/>
            <a:ext cx="2714644" cy="2362204"/>
          </a:xfrm>
          <a:prstGeom prst="rect">
            <a:avLst/>
          </a:prstGeom>
          <a:noFill/>
        </p:spPr>
      </p:pic>
      <p:sp>
        <p:nvSpPr>
          <p:cNvPr id="12" name="Rektangel 11"/>
          <p:cNvSpPr/>
          <p:nvPr/>
        </p:nvSpPr>
        <p:spPr>
          <a:xfrm>
            <a:off x="-36512" y="3573016"/>
            <a:ext cx="9180512" cy="92278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7" name="Bildobjekt 16" descr="ERSTA_LOGO_HORISONTEL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214290"/>
            <a:ext cx="2390750" cy="622512"/>
          </a:xfrm>
          <a:prstGeom prst="rect">
            <a:avLst/>
          </a:prstGeom>
        </p:spPr>
      </p:pic>
      <p:sp>
        <p:nvSpPr>
          <p:cNvPr id="16" name="textruta 15"/>
          <p:cNvSpPr txBox="1"/>
          <p:nvPr/>
        </p:nvSpPr>
        <p:spPr>
          <a:xfrm>
            <a:off x="573752" y="3606115"/>
            <a:ext cx="9470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i="1" dirty="0" smtClean="0">
                <a:solidFill>
                  <a:schemeClr val="accent3"/>
                </a:solidFill>
              </a:rPr>
              <a:t>Ersta diakoni är Sveriges största aktör inom ideellt driven </a:t>
            </a:r>
            <a:br>
              <a:rPr lang="sv-SE" sz="2400" i="1" dirty="0" smtClean="0">
                <a:solidFill>
                  <a:schemeClr val="accent3"/>
                </a:solidFill>
              </a:rPr>
            </a:br>
            <a:r>
              <a:rPr lang="sv-SE" sz="2400" i="1" dirty="0" smtClean="0">
                <a:solidFill>
                  <a:schemeClr val="accent3"/>
                </a:solidFill>
              </a:rPr>
              <a:t>vård och socialt arbete på non-profitbasis</a:t>
            </a:r>
            <a:endParaRPr lang="sv-SE" sz="2400" i="1" dirty="0">
              <a:solidFill>
                <a:schemeClr val="accent3"/>
              </a:solidFill>
            </a:endParaRPr>
          </a:p>
        </p:txBody>
      </p:sp>
      <p:pic>
        <p:nvPicPr>
          <p:cNvPr id="27650" name="Picture 2" descr="http://t1.gstatic.com/images?q=tbn:ANd9GcQA3-6StYERnKxvfrKNwaRgF4MqhPp2ne7zwn7-NaGFoZNHry6hA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908" y="4500570"/>
            <a:ext cx="2357454" cy="24082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070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ctrTitle"/>
          </p:nvPr>
        </p:nvSpPr>
        <p:spPr>
          <a:xfrm>
            <a:off x="1500166" y="2132856"/>
            <a:ext cx="7358114" cy="1235075"/>
          </a:xfrm>
        </p:spPr>
        <p:txBody>
          <a:bodyPr/>
          <a:lstStyle/>
          <a:p>
            <a:r>
              <a:rPr lang="sv-SE" dirty="0" smtClean="0"/>
              <a:t>Tack!</a:t>
            </a:r>
            <a:endParaRPr lang="sv-SE" dirty="0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97C278-480A-48ED-A831-760CD331AB51}" type="slidenum">
              <a:rPr lang="sv-SE"/>
              <a:pPr/>
              <a:t>10</a:t>
            </a:fld>
            <a:endParaRPr lang="sv-SE"/>
          </a:p>
        </p:txBody>
      </p:sp>
      <p:pic>
        <p:nvPicPr>
          <p:cNvPr id="1030" name="Picture 6" descr="http://www.kommunal.se/ThumbHandler.ashx?i=%2FKommunalSE%2Fbildbank%2Fpuffbilder%2Fhalso2.jpg&amp;w=439&amp;h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4495800"/>
            <a:ext cx="4181475" cy="2362200"/>
          </a:xfrm>
          <a:prstGeom prst="rect">
            <a:avLst/>
          </a:prstGeom>
          <a:noFill/>
        </p:spPr>
      </p:pic>
      <p:pic>
        <p:nvPicPr>
          <p:cNvPr id="1026" name="Picture 2" descr="http://t1.gstatic.com/images?q=tbn:ANd9GcQlP6juh0N_wk967D2tABJAAygyBtJZWh2mD8zMH8tSEqUr7uz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4500570"/>
            <a:ext cx="2714644" cy="2362204"/>
          </a:xfrm>
          <a:prstGeom prst="rect">
            <a:avLst/>
          </a:prstGeom>
          <a:noFill/>
        </p:spPr>
      </p:pic>
      <p:sp>
        <p:nvSpPr>
          <p:cNvPr id="12" name="Rektangel 11"/>
          <p:cNvSpPr/>
          <p:nvPr/>
        </p:nvSpPr>
        <p:spPr>
          <a:xfrm>
            <a:off x="-36512" y="3573016"/>
            <a:ext cx="9180512" cy="92278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7" name="Bildobjekt 16" descr="ERSTA_LOGO_HORISONTEL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214290"/>
            <a:ext cx="2390750" cy="622512"/>
          </a:xfrm>
          <a:prstGeom prst="rect">
            <a:avLst/>
          </a:prstGeom>
        </p:spPr>
      </p:pic>
      <p:sp>
        <p:nvSpPr>
          <p:cNvPr id="16" name="textruta 15"/>
          <p:cNvSpPr txBox="1"/>
          <p:nvPr/>
        </p:nvSpPr>
        <p:spPr>
          <a:xfrm>
            <a:off x="573752" y="3606115"/>
            <a:ext cx="9470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i="1" dirty="0" smtClean="0">
                <a:solidFill>
                  <a:schemeClr val="accent3"/>
                </a:solidFill>
              </a:rPr>
              <a:t>Ersta diakoni är Sveriges största aktör inom ideellt driven </a:t>
            </a:r>
            <a:br>
              <a:rPr lang="sv-SE" sz="2400" i="1" dirty="0" smtClean="0">
                <a:solidFill>
                  <a:schemeClr val="accent3"/>
                </a:solidFill>
              </a:rPr>
            </a:br>
            <a:r>
              <a:rPr lang="sv-SE" sz="2400" i="1" dirty="0" smtClean="0">
                <a:solidFill>
                  <a:schemeClr val="accent3"/>
                </a:solidFill>
              </a:rPr>
              <a:t>vård och socialt arbete på non-profitbasis</a:t>
            </a:r>
            <a:endParaRPr lang="sv-SE" sz="2400" i="1" dirty="0">
              <a:solidFill>
                <a:schemeClr val="accent3"/>
              </a:solidFill>
            </a:endParaRPr>
          </a:p>
        </p:txBody>
      </p:sp>
      <p:pic>
        <p:nvPicPr>
          <p:cNvPr id="27650" name="Picture 2" descr="http://t1.gstatic.com/images?q=tbn:ANd9GcQA3-6StYERnKxvfrKNwaRgF4MqhPp2ne7zwn7-NaGFoZNHry6hA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908" y="4500570"/>
            <a:ext cx="2357454" cy="24082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62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Ersta äldreomsorg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968375" y="2204864"/>
            <a:ext cx="7618413" cy="3662536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Ersta äldreomsorg bedriver vård- och omsorgsboende samt dagverksamhet för äldre och personer med demenssjukdom. </a:t>
            </a:r>
            <a:r>
              <a:rPr lang="sv-SE" b="1" dirty="0"/>
              <a:t>Utgångspunkten är att skapa den bästa äldreomsorgen utifrån unika</a:t>
            </a:r>
            <a:r>
              <a:rPr lang="sv-SE" dirty="0"/>
              <a:t> </a:t>
            </a:r>
            <a:r>
              <a:rPr lang="sv-SE" b="1" dirty="0"/>
              <a:t>behov och förutsättningar</a:t>
            </a:r>
            <a:r>
              <a:rPr lang="sv-SE" dirty="0"/>
              <a:t>. Våra moderna boenden präglas av hemkänsla, trygghet och en meningsfull vardag. Vi har bedrivit äldreomsorg i mer än 140 år. Ersta äldreomsorg är en del av Ersta diakoni, Sveriges största aktör inom </a:t>
            </a:r>
            <a:r>
              <a:rPr lang="sv-SE" dirty="0">
                <a:solidFill>
                  <a:schemeClr val="accent4"/>
                </a:solidFill>
              </a:rPr>
              <a:t>ideellt</a:t>
            </a:r>
            <a:r>
              <a:rPr lang="sv-SE" dirty="0"/>
              <a:t> bedriven vård och socialt arbete.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60CB-714E-4A93-B55E-991344891FC7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6979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C278-480A-48ED-A831-760CD331AB51}" type="slidenum">
              <a:rPr lang="sv-SE"/>
              <a:pPr/>
              <a:t>3</a:t>
            </a:fld>
            <a:endParaRPr lang="sv-SE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85800"/>
            <a:ext cx="7669088" cy="1143000"/>
          </a:xfrm>
        </p:spPr>
        <p:txBody>
          <a:bodyPr/>
          <a:lstStyle/>
          <a:p>
            <a:r>
              <a:rPr lang="sv-SE" sz="3600" dirty="0" smtClean="0"/>
              <a:t>Hur verksamheten ska bedrivas i Ältadalen</a:t>
            </a:r>
            <a:endParaRPr lang="sv-SE" sz="3600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8375" y="1916832"/>
            <a:ext cx="7618413" cy="3950568"/>
          </a:xfrm>
        </p:spPr>
        <p:txBody>
          <a:bodyPr/>
          <a:lstStyle/>
          <a:p>
            <a:endParaRPr lang="sv-SE" dirty="0" smtClean="0"/>
          </a:p>
          <a:p>
            <a:r>
              <a:rPr lang="sv-SE" dirty="0" smtClean="0"/>
              <a:t>Värdegrundsarbete: Se människan</a:t>
            </a:r>
          </a:p>
          <a:p>
            <a:pPr lvl="2"/>
            <a:r>
              <a:rPr lang="sv-SE" dirty="0" smtClean="0"/>
              <a:t>Professionalism, tillit, hopp</a:t>
            </a:r>
            <a:endParaRPr lang="sv-SE" dirty="0"/>
          </a:p>
          <a:p>
            <a:r>
              <a:rPr lang="sv-SE" dirty="0" smtClean="0"/>
              <a:t>Salutogent förhållningssätt</a:t>
            </a:r>
          </a:p>
          <a:p>
            <a:r>
              <a:rPr lang="sv-SE" dirty="0"/>
              <a:t>Delaktighet, inflytande, respekt, trygghet, kontinuitet</a:t>
            </a:r>
          </a:p>
          <a:p>
            <a:pPr lvl="1"/>
            <a:r>
              <a:rPr lang="sv-SE" dirty="0" smtClean="0"/>
              <a:t>Genomförandeplan, kontaktman, livsberättelse</a:t>
            </a:r>
            <a:endParaRPr lang="sv-SE" dirty="0"/>
          </a:p>
          <a:p>
            <a:r>
              <a:rPr lang="sv-SE" dirty="0" smtClean="0"/>
              <a:t>Personcentrerad omvårdnad</a:t>
            </a:r>
          </a:p>
          <a:p>
            <a:pPr lvl="1"/>
            <a:r>
              <a:rPr lang="sv-SE" dirty="0" smtClean="0"/>
              <a:t>Ett litet rum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>
                <a:solidFill>
                  <a:schemeClr val="accent2"/>
                </a:solidFill>
                <a:latin typeface="Bodoni MT" pitchFamily="18" charset="0"/>
              </a:rPr>
              <a:t>Salutogenens </a:t>
            </a:r>
            <a:br>
              <a:rPr lang="sv-SE" sz="4000">
                <a:solidFill>
                  <a:schemeClr val="accent2"/>
                </a:solidFill>
                <a:latin typeface="Bodoni MT" pitchFamily="18" charset="0"/>
              </a:rPr>
            </a:br>
            <a:r>
              <a:rPr lang="sv-SE" sz="4000">
                <a:solidFill>
                  <a:schemeClr val="accent2"/>
                </a:solidFill>
                <a:latin typeface="Bodoni MT" pitchFamily="18" charset="0"/>
              </a:rPr>
              <a:t>- läran om hälsans ursprung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684213" y="5373688"/>
            <a:ext cx="770413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2800">
                <a:solidFill>
                  <a:schemeClr val="accent2"/>
                </a:solidFill>
                <a:latin typeface="Bodoni MT" pitchFamily="18" charset="0"/>
              </a:rPr>
              <a:t>Känsla av sammanhang –  bibehåller eller utvecklar hälsan</a:t>
            </a:r>
          </a:p>
        </p:txBody>
      </p:sp>
    </p:spTree>
    <p:extLst>
      <p:ext uri="{BB962C8B-B14F-4D97-AF65-F5344CB8AC3E}">
        <p14:creationId xmlns:p14="http://schemas.microsoft.com/office/powerpoint/2010/main" val="371030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Hälsofrämjande arbete</a:t>
            </a:r>
            <a:br>
              <a:rPr lang="sv-SE" dirty="0" smtClean="0"/>
            </a:br>
            <a:r>
              <a:rPr lang="sv-SE" sz="2000" i="1" dirty="0" smtClean="0"/>
              <a:t>vad är det som främjar hälsan?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68375" y="1772816"/>
            <a:ext cx="7876099" cy="4094584"/>
          </a:xfrm>
        </p:spPr>
        <p:txBody>
          <a:bodyPr/>
          <a:lstStyle/>
          <a:p>
            <a:r>
              <a:rPr lang="sv-SE" dirty="0" smtClean="0"/>
              <a:t>                                               Se människan!</a:t>
            </a:r>
            <a:endParaRPr lang="sv-SE" dirty="0"/>
          </a:p>
          <a:p>
            <a:pPr marL="3657600" lvl="8" indent="0" algn="ctr">
              <a:buNone/>
            </a:pPr>
            <a:endParaRPr lang="sv-SE" dirty="0" smtClean="0"/>
          </a:p>
          <a:p>
            <a:pPr marL="3657600" lvl="8" indent="0" algn="ctr">
              <a:buNone/>
            </a:pPr>
            <a:r>
              <a:rPr lang="sv-SE" dirty="0" smtClean="0"/>
              <a:t>De fyra hörnstenarna för ett gott åldrande                                    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Hälsofrämjande miljöer</a:t>
            </a: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smtClean="0"/>
              <a:t>Känna sig hemma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92FE-82F3-418C-A0C9-EB8A1F11CD60}" type="slidenum">
              <a:rPr lang="sv-SE" smtClean="0"/>
              <a:pPr/>
              <a:t>5</a:t>
            </a:fld>
            <a:endParaRPr lang="sv-S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909474"/>
            <a:ext cx="2154493" cy="161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377" y="4941168"/>
            <a:ext cx="2112234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555" y="3284984"/>
            <a:ext cx="2112234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latshållare för innehåll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262114"/>
            <a:ext cx="2112234" cy="1584176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7100913" y="3367445"/>
            <a:ext cx="137488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Måltider</a:t>
            </a:r>
            <a:endParaRPr lang="sv-SE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16832"/>
            <a:ext cx="1925563" cy="228964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890889"/>
            <a:ext cx="1927101" cy="128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2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95400" y="685800"/>
            <a:ext cx="7669088" cy="1143000"/>
          </a:xfrm>
        </p:spPr>
        <p:txBody>
          <a:bodyPr/>
          <a:lstStyle/>
          <a:p>
            <a:r>
              <a:rPr lang="sv-SE" dirty="0" smtClean="0"/>
              <a:t>Aktiviteter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Surfplatta</a:t>
            </a:r>
            <a:endParaRPr lang="sv-SE" dirty="0"/>
          </a:p>
          <a:p>
            <a:r>
              <a:rPr lang="sv-SE" dirty="0" smtClean="0"/>
              <a:t>Guldkantspass</a:t>
            </a:r>
          </a:p>
          <a:p>
            <a:r>
              <a:rPr lang="sv-SE" dirty="0" smtClean="0"/>
              <a:t>Volontärer</a:t>
            </a:r>
          </a:p>
          <a:p>
            <a:r>
              <a:rPr lang="sv-SE" dirty="0" smtClean="0"/>
              <a:t>Roligt</a:t>
            </a:r>
          </a:p>
          <a:p>
            <a:pPr lvl="1"/>
            <a:r>
              <a:rPr lang="sv-SE" dirty="0" err="1" smtClean="0"/>
              <a:t>Fredagsmys</a:t>
            </a:r>
            <a:r>
              <a:rPr lang="sv-SE" dirty="0" smtClean="0"/>
              <a:t>, lördagsfest och söndagskaffe</a:t>
            </a:r>
          </a:p>
          <a:p>
            <a:r>
              <a:rPr lang="sv-SE" dirty="0" smtClean="0"/>
              <a:t>Samverkan med  t ex förskola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60CB-714E-4A93-B55E-991344891FC7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539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611" y="100215"/>
            <a:ext cx="9683372" cy="692918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Mötesplatser – </a:t>
            </a:r>
            <a:br>
              <a:rPr lang="sv-SE" dirty="0" smtClean="0"/>
            </a:br>
            <a:r>
              <a:rPr lang="sv-SE" dirty="0" smtClean="0"/>
              <a:t>välkommen till oss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-180528" y="764704"/>
            <a:ext cx="3732213" cy="4022576"/>
          </a:xfrm>
        </p:spPr>
        <p:txBody>
          <a:bodyPr/>
          <a:lstStyle/>
          <a:p>
            <a:pPr lvl="0"/>
            <a:r>
              <a:rPr lang="sv-SE" dirty="0" smtClean="0"/>
              <a:t>Samlingssal</a:t>
            </a:r>
          </a:p>
          <a:p>
            <a:pPr lvl="0"/>
            <a:r>
              <a:rPr lang="sv-SE" dirty="0" smtClean="0"/>
              <a:t>Närliggande </a:t>
            </a:r>
          </a:p>
          <a:p>
            <a:pPr marL="0" lvl="0" indent="0">
              <a:buNone/>
            </a:pPr>
            <a:r>
              <a:rPr lang="sv-SE" dirty="0"/>
              <a:t> </a:t>
            </a:r>
            <a:r>
              <a:rPr lang="sv-SE" dirty="0" smtClean="0"/>
              <a:t>    förskola</a:t>
            </a:r>
            <a:endParaRPr lang="sv-SE" dirty="0"/>
          </a:p>
          <a:p>
            <a:r>
              <a:rPr lang="sv-SE" dirty="0" smtClean="0"/>
              <a:t>Pensionärsföreningar</a:t>
            </a:r>
          </a:p>
          <a:p>
            <a:pPr lvl="0"/>
            <a:r>
              <a:rPr lang="sv-SE" dirty="0" smtClean="0"/>
              <a:t>Volontärer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half" idx="2"/>
          </p:nvPr>
        </p:nvSpPr>
        <p:spPr>
          <a:xfrm>
            <a:off x="4852988" y="1844824"/>
            <a:ext cx="3733800" cy="4022576"/>
          </a:xfrm>
        </p:spPr>
        <p:txBody>
          <a:bodyPr/>
          <a:lstStyle/>
          <a:p>
            <a:pPr lvl="0"/>
            <a:r>
              <a:rPr lang="sv-SE" dirty="0" smtClean="0"/>
              <a:t>       Gård </a:t>
            </a:r>
            <a:r>
              <a:rPr lang="sv-SE" dirty="0"/>
              <a:t>med </a:t>
            </a:r>
            <a:r>
              <a:rPr lang="sv-SE" dirty="0" err="1"/>
              <a:t>utegym</a:t>
            </a:r>
            <a:endParaRPr lang="sv-SE" dirty="0"/>
          </a:p>
          <a:p>
            <a:pPr lvl="0"/>
            <a:endParaRPr lang="sv-SE" dirty="0" smtClean="0"/>
          </a:p>
          <a:p>
            <a:pPr lvl="0"/>
            <a:r>
              <a:rPr lang="sv-SE" dirty="0"/>
              <a:t> </a:t>
            </a:r>
            <a:r>
              <a:rPr lang="sv-SE" dirty="0" smtClean="0"/>
              <a:t>        Verksamhet </a:t>
            </a:r>
            <a:r>
              <a:rPr lang="sv-SE" dirty="0"/>
              <a:t>för </a:t>
            </a:r>
            <a:r>
              <a:rPr lang="sv-SE" dirty="0" smtClean="0"/>
              <a:t>      e      Ensamkommande </a:t>
            </a:r>
          </a:p>
          <a:p>
            <a:r>
              <a:rPr lang="sv-SE" dirty="0"/>
              <a:t> </a:t>
            </a:r>
            <a:r>
              <a:rPr lang="sv-SE" dirty="0" smtClean="0"/>
              <a:t>         barn o unga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60CB-714E-4A93-B55E-991344891FC7}" type="slidenum">
              <a:rPr lang="sv-SE" smtClean="0"/>
              <a:pPr/>
              <a:t>7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178322"/>
            <a:ext cx="1609952" cy="2399928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17032"/>
            <a:ext cx="28575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4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9735" y="1268760"/>
            <a:ext cx="7316788" cy="565634"/>
          </a:xfrm>
        </p:spPr>
        <p:txBody>
          <a:bodyPr/>
          <a:lstStyle/>
          <a:p>
            <a:pPr algn="ctr"/>
            <a:r>
              <a:rPr lang="sv-SE" dirty="0" smtClean="0"/>
              <a:t>Utemiljö</a:t>
            </a:r>
            <a:br>
              <a:rPr lang="sv-SE" dirty="0" smtClean="0"/>
            </a:br>
            <a:r>
              <a:rPr lang="sv-SE" sz="3600" dirty="0" smtClean="0"/>
              <a:t>Utevistelse</a:t>
            </a:r>
            <a:br>
              <a:rPr lang="sv-SE" sz="3600" dirty="0" smtClean="0"/>
            </a:br>
            <a:r>
              <a:rPr lang="sv-SE" sz="1800" dirty="0" smtClean="0"/>
              <a:t>del</a:t>
            </a:r>
            <a:r>
              <a:rPr lang="sv-SE" sz="3600" dirty="0" smtClean="0"/>
              <a:t> </a:t>
            </a:r>
            <a:r>
              <a:rPr lang="sv-SE" sz="1800" dirty="0" smtClean="0"/>
              <a:t>i det hälso-</a:t>
            </a:r>
            <a:br>
              <a:rPr lang="sv-SE" sz="1800" dirty="0" smtClean="0"/>
            </a:br>
            <a:r>
              <a:rPr lang="sv-SE" sz="1800" dirty="0" smtClean="0"/>
              <a:t>främjande arbetssättet</a:t>
            </a:r>
            <a:endParaRPr lang="sv-SE" sz="1800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2838556" cy="1944216"/>
          </a:xfr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60CB-714E-4A93-B55E-991344891FC7}" type="slidenum">
              <a:rPr lang="sv-SE" smtClean="0"/>
              <a:pPr/>
              <a:t>8</a:t>
            </a:fld>
            <a:endParaRPr lang="sv-S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55510"/>
            <a:ext cx="2875855" cy="215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103602"/>
            <a:ext cx="2156892" cy="2156892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346" y="691394"/>
            <a:ext cx="2466975" cy="1847850"/>
          </a:xfrm>
          <a:prstGeom prst="rect">
            <a:avLst/>
          </a:prstGeom>
        </p:spPr>
      </p:pic>
      <p:sp>
        <p:nvSpPr>
          <p:cNvPr id="10" name="textruta 9"/>
          <p:cNvSpPr txBox="1"/>
          <p:nvPr/>
        </p:nvSpPr>
        <p:spPr>
          <a:xfrm>
            <a:off x="1331640" y="2708920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Två gårdar </a:t>
            </a:r>
            <a:r>
              <a:rPr lang="sv-SE" dirty="0" smtClean="0"/>
              <a:t>Kolonilott </a:t>
            </a:r>
            <a:r>
              <a:rPr lang="sv-SE" dirty="0" err="1" smtClean="0"/>
              <a:t>Utegym</a:t>
            </a:r>
            <a:r>
              <a:rPr lang="sv-SE" dirty="0" smtClean="0"/>
              <a:t> </a:t>
            </a:r>
            <a:r>
              <a:rPr lang="sv-SE" dirty="0"/>
              <a:t>Bjuda in</a:t>
            </a:r>
          </a:p>
          <a:p>
            <a:pPr algn="ctr"/>
            <a:r>
              <a:rPr lang="sv-SE" dirty="0" smtClean="0"/>
              <a:t>Grillplats Slingrande promenadväg Skog Vatten </a:t>
            </a:r>
          </a:p>
          <a:p>
            <a:pPr algn="ctr"/>
            <a:r>
              <a:rPr lang="sv-SE" dirty="0"/>
              <a:t>O</a:t>
            </a:r>
            <a:r>
              <a:rPr lang="sv-SE" dirty="0" smtClean="0"/>
              <a:t>dling </a:t>
            </a:r>
            <a:r>
              <a:rPr lang="sv-SE" dirty="0"/>
              <a:t>H</a:t>
            </a:r>
            <a:r>
              <a:rPr lang="sv-SE" dirty="0" smtClean="0"/>
              <a:t>öns </a:t>
            </a:r>
            <a:r>
              <a:rPr lang="sv-SE" dirty="0"/>
              <a:t>S</a:t>
            </a:r>
            <a:r>
              <a:rPr lang="sv-SE" dirty="0" smtClean="0"/>
              <a:t>itta ute</a:t>
            </a:r>
          </a:p>
          <a:p>
            <a:pPr algn="ctr"/>
            <a:r>
              <a:rPr lang="sv-SE" dirty="0" smtClean="0"/>
              <a:t>Guldkantspass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7359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6792"/>
            <a:ext cx="4036453" cy="2991011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53" y="1556792"/>
            <a:ext cx="3899623" cy="299101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95400" y="476672"/>
            <a:ext cx="7316788" cy="792088"/>
          </a:xfrm>
        </p:spPr>
        <p:txBody>
          <a:bodyPr/>
          <a:lstStyle/>
          <a:p>
            <a:pPr algn="ctr"/>
            <a:r>
              <a:rPr lang="sv-SE" dirty="0" smtClean="0"/>
              <a:t>Innovativ teknik	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71600" y="1556792"/>
            <a:ext cx="7749020" cy="4454624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	</a:t>
            </a:r>
            <a:r>
              <a:rPr lang="sv-SE" dirty="0" smtClean="0"/>
              <a:t>LED-ljus med olika egenskaper</a:t>
            </a:r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sz="3200" dirty="0"/>
          </a:p>
          <a:p>
            <a:pPr marL="0" indent="0">
              <a:buNone/>
            </a:pPr>
            <a:r>
              <a:rPr lang="sv-SE" sz="2000" dirty="0" smtClean="0"/>
              <a:t> Digitalt planeringsverktyg  	 Lås- och passagesystem med 					  armband</a:t>
            </a:r>
            <a:endParaRPr lang="sv-SE" sz="2000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60CB-714E-4A93-B55E-991344891FC7}" type="slidenum">
              <a:rPr lang="sv-SE" smtClean="0"/>
              <a:pPr/>
              <a:t>9</a:t>
            </a:fld>
            <a:endParaRPr lang="sv-SE"/>
          </a:p>
        </p:txBody>
      </p:sp>
      <p:pic>
        <p:nvPicPr>
          <p:cNvPr id="11" name="Platshållare för innehåll 10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373216"/>
            <a:ext cx="1833910" cy="1222607"/>
          </a:xfrm>
        </p:spPr>
      </p:pic>
      <p:pic>
        <p:nvPicPr>
          <p:cNvPr id="13" name="Bildobjekt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16"/>
          <a:stretch/>
        </p:blipFill>
        <p:spPr>
          <a:xfrm>
            <a:off x="4283967" y="5445223"/>
            <a:ext cx="3192353" cy="71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6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tandardformgivning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375</TotalTime>
  <Words>226</Words>
  <Application>Microsoft Office PowerPoint</Application>
  <PresentationFormat>Bildspel på skärmen (4:3)</PresentationFormat>
  <Paragraphs>73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5" baseType="lpstr">
      <vt:lpstr>Arial</vt:lpstr>
      <vt:lpstr>Bodoni MT</vt:lpstr>
      <vt:lpstr>Verdana</vt:lpstr>
      <vt:lpstr>Wingdings</vt:lpstr>
      <vt:lpstr>Blank</vt:lpstr>
      <vt:lpstr>Ersta diakoni Ann-Sofie Wetterstrand, socialchef Christine Tell, äldreomsorgschef Petra Andersson, affärsutvecklare </vt:lpstr>
      <vt:lpstr>Ersta äldreomsorg</vt:lpstr>
      <vt:lpstr>Hur verksamheten ska bedrivas i Ältadalen</vt:lpstr>
      <vt:lpstr>Salutogenens  - läran om hälsans ursprung</vt:lpstr>
      <vt:lpstr>Hälsofrämjande arbete vad är det som främjar hälsan?</vt:lpstr>
      <vt:lpstr>Aktiviteter</vt:lpstr>
      <vt:lpstr>Mötesplatser –  välkommen till oss</vt:lpstr>
      <vt:lpstr>Utemiljö Utevistelse del i det hälso- främjande arbetssättet</vt:lpstr>
      <vt:lpstr>Innovativ teknik </vt:lpstr>
      <vt:lpstr>Tack!</vt:lpstr>
    </vt:vector>
  </TitlesOfParts>
  <Company>Ersta Diakoni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Ersta diakoni Pia Doverhagen, ifo-chef Shahram Shams, verksamhetschef Ensamkommande barn och unga Petra Andersson, affärsutvecklare</dc:title>
  <dc:creator>Anna Lassen</dc:creator>
  <cp:lastModifiedBy>Greger Ingrid</cp:lastModifiedBy>
  <cp:revision>35</cp:revision>
  <cp:lastPrinted>2015-09-22T10:37:49Z</cp:lastPrinted>
  <dcterms:created xsi:type="dcterms:W3CDTF">2015-09-21T13:06:37Z</dcterms:created>
  <dcterms:modified xsi:type="dcterms:W3CDTF">2016-03-07T16:43:53Z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