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770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Orange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908000" cy="794743"/>
          </a:xfrm>
          <a:prstGeom prst="rect">
            <a:avLst/>
          </a:prstGeom>
        </p:spPr>
      </p:pic>
      <p:pic>
        <p:nvPicPr>
          <p:cNvPr id="8" name="Bildobjekt 7" descr="B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  <p:pic>
        <p:nvPicPr>
          <p:cNvPr id="11" name="Bildobjekt 10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64" y="1556792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7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64" y="2204864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56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4499992" y="273050"/>
            <a:ext cx="4392488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56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2080" cy="4525963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2016-03-07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2016-03-07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här för att ändra format på underrubrik i bakgrunden</a:t>
            </a:r>
            <a:endParaRPr lang="sv-SE" noProof="0"/>
          </a:p>
        </p:txBody>
      </p:sp>
      <p:pic>
        <p:nvPicPr>
          <p:cNvPr id="13" name="Bildobjekt 12" descr="Orange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674000" cy="697274"/>
          </a:xfrm>
          <a:prstGeom prst="rect">
            <a:avLst/>
          </a:prstGeom>
        </p:spPr>
      </p:pic>
      <p:pic>
        <p:nvPicPr>
          <p:cNvPr id="8" name="Bildobjekt 7" descr="B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  <p:pic>
        <p:nvPicPr>
          <p:cNvPr id="6" name="Bildobjekt 5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2016-03-07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4" r:id="rId5"/>
    <p:sldLayoutId id="2147483655" r:id="rId6"/>
    <p:sldLayoutId id="2147483675" r:id="rId7"/>
    <p:sldLayoutId id="2147483649" r:id="rId8"/>
    <p:sldLayoutId id="2147483654" r:id="rId9"/>
    <p:sldLayoutId id="2147483676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Statistik för särskilda boenden 2015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22861" y="846138"/>
            <a:ext cx="7762080" cy="4525963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/>
              <a:t>Antal beslut särskilt boende; </a:t>
            </a:r>
            <a:r>
              <a:rPr lang="sv-SE" dirty="0"/>
              <a:t> </a:t>
            </a:r>
            <a:r>
              <a:rPr lang="sv-SE" dirty="0" smtClean="0"/>
              <a:t>255 beslut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Fördelning;	152 kvinnor	103 män</a:t>
            </a:r>
          </a:p>
          <a:p>
            <a:endParaRPr lang="sv-SE" dirty="0"/>
          </a:p>
          <a:p>
            <a:r>
              <a:rPr lang="sv-SE" dirty="0" smtClean="0"/>
              <a:t>Snittålder: 84 år</a:t>
            </a:r>
          </a:p>
          <a:p>
            <a:r>
              <a:rPr lang="sv-SE" dirty="0" smtClean="0"/>
              <a:t>Snittålder kvinnor:</a:t>
            </a:r>
            <a:r>
              <a:rPr lang="sv-SE" dirty="0"/>
              <a:t> </a:t>
            </a:r>
            <a:r>
              <a:rPr lang="sv-SE" dirty="0" smtClean="0"/>
              <a:t>84 år</a:t>
            </a:r>
          </a:p>
          <a:p>
            <a:r>
              <a:rPr lang="sv-SE" dirty="0" smtClean="0"/>
              <a:t>Snittålder män: 84 år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 smtClean="0"/>
              <a:t>Antal platser på äldreboende har varierat mellan </a:t>
            </a:r>
          </a:p>
          <a:p>
            <a:pPr marL="0" indent="0">
              <a:buNone/>
            </a:pPr>
            <a:r>
              <a:rPr lang="sv-SE" dirty="0" smtClean="0"/>
              <a:t>608 – 617 platser (2014; 600 – 614)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276872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60855" y="877958"/>
            <a:ext cx="7762080" cy="4525963"/>
          </a:xfrm>
        </p:spPr>
        <p:txBody>
          <a:bodyPr/>
          <a:lstStyle/>
          <a:p>
            <a:endParaRPr lang="sv-SE" dirty="0" smtClean="0"/>
          </a:p>
          <a:p>
            <a:r>
              <a:rPr lang="sv-SE" dirty="0" smtClean="0"/>
              <a:t>33 kunder har fått beviljad plats från annan kommun</a:t>
            </a:r>
          </a:p>
          <a:p>
            <a:endParaRPr lang="sv-SE" dirty="0"/>
          </a:p>
          <a:p>
            <a:r>
              <a:rPr lang="sv-SE" dirty="0" smtClean="0"/>
              <a:t>11 kunder har fått beviljat medflyttning</a:t>
            </a: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933056"/>
            <a:ext cx="286702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59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71600" y="2852936"/>
            <a:ext cx="7762080" cy="4525963"/>
          </a:xfrm>
        </p:spPr>
        <p:txBody>
          <a:bodyPr/>
          <a:lstStyle/>
          <a:p>
            <a:r>
              <a:rPr lang="sv-SE" dirty="0" smtClean="0"/>
              <a:t>Genomsnittstiden från beslut till erbjudande var 48 dagar (31 dagar)</a:t>
            </a:r>
          </a:p>
          <a:p>
            <a:endParaRPr lang="sv-SE" dirty="0"/>
          </a:p>
          <a:p>
            <a:r>
              <a:rPr lang="sv-SE" dirty="0" smtClean="0"/>
              <a:t>Antal kunder som fick beslut under 2015 och som flyttade in under året var 188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846138"/>
            <a:ext cx="3267075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62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Fördelning av kundens val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100 kunder, 53%, fick sitt förstahands val </a:t>
            </a:r>
          </a:p>
          <a:p>
            <a:pPr marL="0" indent="0">
              <a:buNone/>
            </a:pPr>
            <a:r>
              <a:rPr lang="sv-SE" dirty="0" smtClean="0"/>
              <a:t>   (2014; 59%)</a:t>
            </a:r>
            <a:endParaRPr lang="sv-SE" dirty="0"/>
          </a:p>
          <a:p>
            <a:r>
              <a:rPr lang="sv-SE" dirty="0" smtClean="0"/>
              <a:t>73 kunder, 39%, fick sitt andra eller tredjehandsval (2014; 32%)</a:t>
            </a:r>
            <a:endParaRPr lang="sv-SE" dirty="0"/>
          </a:p>
          <a:p>
            <a:r>
              <a:rPr lang="sv-SE" dirty="0" smtClean="0"/>
              <a:t>15 kunder, 8%, hade inte angett något val 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(2014; 9%)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365104"/>
            <a:ext cx="2771775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53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Kön till särskilt boende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21 kunder som fick beslut 2015 har ännu inte erbjudits plats</a:t>
            </a:r>
          </a:p>
          <a:p>
            <a:r>
              <a:rPr lang="sv-SE" dirty="0" smtClean="0"/>
              <a:t>7 kunder har erbjudits men tackat nej</a:t>
            </a:r>
          </a:p>
          <a:p>
            <a:r>
              <a:rPr lang="sv-SE" dirty="0" smtClean="0"/>
              <a:t>22 kunder har tagits bort </a:t>
            </a:r>
            <a:r>
              <a:rPr lang="sv-SE" smtClean="0"/>
              <a:t>från kön </a:t>
            </a:r>
            <a:r>
              <a:rPr lang="sv-SE" dirty="0" smtClean="0"/>
              <a:t>p g a att de avlidit eller återtagit sin ansökan</a:t>
            </a:r>
          </a:p>
          <a:p>
            <a:r>
              <a:rPr lang="sv-SE" dirty="0" smtClean="0"/>
              <a:t>17 kunder har vid datum för statistikens framtagande fått erbjudande men inte tackat ja eller nej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452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Kartläggning utifrån boendetid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179 kunder avled på SÄBO under 2015</a:t>
            </a:r>
          </a:p>
          <a:p>
            <a:r>
              <a:rPr lang="sv-SE" dirty="0" smtClean="0"/>
              <a:t>Fördelning: </a:t>
            </a:r>
          </a:p>
          <a:p>
            <a:pPr>
              <a:buFontTx/>
              <a:buChar char="-"/>
            </a:pPr>
            <a:r>
              <a:rPr lang="sv-SE" dirty="0" smtClean="0"/>
              <a:t>109 kvinnor, 70 män</a:t>
            </a:r>
          </a:p>
          <a:p>
            <a:pPr>
              <a:buFontTx/>
              <a:buChar char="-"/>
            </a:pPr>
            <a:r>
              <a:rPr lang="sv-SE" dirty="0" smtClean="0"/>
              <a:t>117 på somatisk enhet, 61 på demensenhet, 1 på HVB hem</a:t>
            </a:r>
          </a:p>
          <a:p>
            <a:pPr>
              <a:buFontTx/>
              <a:buChar char="-"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Längst boendetid;	14 år, 2 månader och 15 dagar</a:t>
            </a:r>
          </a:p>
          <a:p>
            <a:pPr marL="0" indent="0">
              <a:buNone/>
            </a:pPr>
            <a:r>
              <a:rPr lang="sv-SE" dirty="0" smtClean="0"/>
              <a:t>Kortast boendetid; 	4 dagar</a:t>
            </a:r>
          </a:p>
          <a:p>
            <a:pPr marL="0" indent="0">
              <a:buNone/>
            </a:pPr>
            <a:r>
              <a:rPr lang="sv-SE" dirty="0" smtClean="0"/>
              <a:t>Boendetid i snitt;	2 år, 5 månader och 1 dag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3743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blått kvarnhjul och orange logotyp</Template>
  <TotalTime>67</TotalTime>
  <Words>194</Words>
  <Application>Microsoft Office PowerPoint</Application>
  <PresentationFormat>Bildspel på skärmen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Gill Sans MT</vt:lpstr>
      <vt:lpstr>Office-tema</vt:lpstr>
      <vt:lpstr>Statistik för särskilda boenden 2015</vt:lpstr>
      <vt:lpstr>PowerPoint-presentation</vt:lpstr>
      <vt:lpstr>PowerPoint-presentation</vt:lpstr>
      <vt:lpstr>PowerPoint-presentation</vt:lpstr>
      <vt:lpstr>Fördelning av kundens val</vt:lpstr>
      <vt:lpstr>Kön till särskilt boende</vt:lpstr>
      <vt:lpstr>Kartläggning utifrån boendetid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 för särskilda boenden 2015</dc:title>
  <dc:creator>Möllstam Anna-Lena</dc:creator>
  <cp:lastModifiedBy>Greger Ingrid</cp:lastModifiedBy>
  <cp:revision>11</cp:revision>
  <dcterms:created xsi:type="dcterms:W3CDTF">2016-01-26T16:25:18Z</dcterms:created>
  <dcterms:modified xsi:type="dcterms:W3CDTF">2016-03-07T16:43:30Z</dcterms:modified>
</cp:coreProperties>
</file>