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514" y="-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E51E55-D8AC-480B-8273-C4EFE9693A3F}" type="datetimeFigureOut">
              <a:rPr lang="en-US" smtClean="0"/>
              <a:pPr/>
              <a:t>4/8/2013</a:t>
            </a:fld>
            <a:endParaRPr lang="en-US" dirty="0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en-US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C4190D-61C8-49E5-A1E7-0EC313CC3585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3" name="Bildobjekt 12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2013-04-08</a:t>
            </a:fld>
            <a:endParaRPr lang="sv-SE" dirty="0"/>
          </a:p>
        </p:txBody>
      </p:sp>
      <p:sp>
        <p:nvSpPr>
          <p:cNvPr id="7" name="Rubrik 1"/>
          <p:cNvSpPr>
            <a:spLocks noGrp="1"/>
          </p:cNvSpPr>
          <p:nvPr>
            <p:ph type="title"/>
          </p:nvPr>
        </p:nvSpPr>
        <p:spPr>
          <a:xfrm>
            <a:off x="726964" y="1925960"/>
            <a:ext cx="7690072" cy="1143000"/>
          </a:xfrm>
        </p:spPr>
        <p:txBody>
          <a:bodyPr>
            <a:normAutofit/>
          </a:bodyPr>
          <a:lstStyle>
            <a:lvl1pPr algn="ctr">
              <a:defRPr sz="3600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2013-04-08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3250" b="1" cap="all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745232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B95ED81E-9016-49F4-820C-D74A308CDA4B}" type="datetime1">
              <a:rPr lang="sv-SE" smtClean="0"/>
              <a:pPr/>
              <a:t>2013-04-08</a:t>
            </a:fld>
            <a:endParaRPr lang="sv-SE" dirty="0"/>
          </a:p>
        </p:txBody>
      </p:sp>
      <p:sp>
        <p:nvSpPr>
          <p:cNvPr id="11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169168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Bildobjekt 11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3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text 2"/>
          <p:cNvSpPr>
            <a:spLocks noGrp="1"/>
          </p:cNvSpPr>
          <p:nvPr>
            <p:ph type="body" idx="1"/>
          </p:nvPr>
        </p:nvSpPr>
        <p:spPr>
          <a:xfrm>
            <a:off x="1130400" y="1535113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1130400" y="2174875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5148064" y="1556792"/>
            <a:ext cx="3744000" cy="639762"/>
          </a:xfrm>
        </p:spPr>
        <p:txBody>
          <a:bodyPr anchor="b">
            <a:noAutofit/>
          </a:bodyPr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7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5148064" y="2204864"/>
            <a:ext cx="3744000" cy="3951288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2013-04-08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1" name="Rubrik 1"/>
          <p:cNvSpPr>
            <a:spLocks noGrp="1"/>
          </p:cNvSpPr>
          <p:nvPr>
            <p:ph type="title"/>
          </p:nvPr>
        </p:nvSpPr>
        <p:spPr>
          <a:xfrm>
            <a:off x="1130400" y="273050"/>
            <a:ext cx="3081560" cy="1162050"/>
          </a:xfrm>
        </p:spPr>
        <p:txBody>
          <a:bodyPr anchor="b"/>
          <a:lstStyle>
            <a:lvl1pPr algn="l">
              <a:defRPr sz="2000" b="1"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4499992" y="273050"/>
            <a:ext cx="4392488" cy="58531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130400" y="1435100"/>
            <a:ext cx="308156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2013-04-08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835696" y="4797152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835696" y="620688"/>
            <a:ext cx="5442992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noProof="0" smtClean="0"/>
              <a:t>Klicka på ikonen för att lägga till en bild</a:t>
            </a:r>
            <a:endParaRPr lang="sv-SE" noProof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835696" y="5373216"/>
            <a:ext cx="5486400" cy="804862"/>
          </a:xfrm>
        </p:spPr>
        <p:txBody>
          <a:bodyPr/>
          <a:lstStyle>
            <a:lvl1pPr marL="0" indent="0">
              <a:buNone/>
              <a:defRPr sz="1400" spc="0" baseline="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</p:txBody>
      </p:sp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2013-04-08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1130400" y="1600200"/>
            <a:ext cx="7762080" cy="4525963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2013-04-08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2013-04-08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9" name="Bildobjekt 8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2013-04-08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Bildobjekt 9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2080" cy="1143000"/>
          </a:xfrm>
        </p:spPr>
        <p:txBody>
          <a:bodyPr/>
          <a:lstStyle>
            <a:lvl1pPr algn="l">
              <a:defRPr baseline="0"/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1" name="Platshållare för innehåll 2"/>
          <p:cNvSpPr>
            <a:spLocks noGrp="1"/>
          </p:cNvSpPr>
          <p:nvPr>
            <p:ph idx="1"/>
          </p:nvPr>
        </p:nvSpPr>
        <p:spPr>
          <a:xfrm>
            <a:off x="1130400" y="1600200"/>
            <a:ext cx="7762080" cy="4525963"/>
          </a:xfrm>
        </p:spPr>
        <p:txBody>
          <a:bodyPr/>
          <a:lstStyle>
            <a:lvl1pPr>
              <a:defRPr baseline="0"/>
            </a:lvl1pPr>
            <a:lvl2pPr>
              <a:defRPr baseline="0"/>
            </a:lvl2pPr>
            <a:lvl3pPr>
              <a:defRPr baseline="0"/>
            </a:lvl3pPr>
            <a:lvl4pPr>
              <a:defRPr baseline="0"/>
            </a:lvl4pPr>
            <a:lvl5pPr>
              <a:defRPr baseline="0"/>
            </a:lvl5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2013-04-08</a:t>
            </a:fld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10" name="Bildobjekt 9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12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4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5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6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2013-04-08</a:t>
            </a:fld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innehållsdelar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Bildobjekt 10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10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768800" cy="11430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2" name="Platshållare för innehåll 2"/>
          <p:cNvSpPr>
            <a:spLocks noGrp="1"/>
          </p:cNvSpPr>
          <p:nvPr>
            <p:ph sz="half" idx="1"/>
          </p:nvPr>
        </p:nvSpPr>
        <p:spPr>
          <a:xfrm>
            <a:off x="1130400" y="16002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3" name="Platshållare för innehåll 3"/>
          <p:cNvSpPr>
            <a:spLocks noGrp="1"/>
          </p:cNvSpPr>
          <p:nvPr>
            <p:ph sz="half" idx="2"/>
          </p:nvPr>
        </p:nvSpPr>
        <p:spPr>
          <a:xfrm>
            <a:off x="5148064" y="1628800"/>
            <a:ext cx="37440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1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2013-04-08</a:t>
            </a:fld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pic>
        <p:nvPicPr>
          <p:cNvPr id="7" name="Bildobjekt 6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  <p:sp>
        <p:nvSpPr>
          <p:cNvPr id="9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2013-04-08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 utan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2013-04-08</a:t>
            </a:fld>
            <a:endParaRPr lang="sv-SE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 och under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Bildobjekt 8" descr="Lila_va_ovre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251520" y="116632"/>
            <a:ext cx="1908000" cy="794743"/>
          </a:xfrm>
          <a:prstGeom prst="rect">
            <a:avLst/>
          </a:prstGeom>
        </p:spPr>
      </p:pic>
      <p:pic>
        <p:nvPicPr>
          <p:cNvPr id="10" name="Bildobjekt 9" descr="Orange_horn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5526017" y="3240017"/>
            <a:ext cx="3617983" cy="3617983"/>
          </a:xfrm>
          <a:prstGeom prst="rect">
            <a:avLst/>
          </a:prstGeom>
        </p:spPr>
      </p:pic>
      <p:sp>
        <p:nvSpPr>
          <p:cNvPr id="8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2013-04-08</a:t>
            </a:fld>
            <a:endParaRPr lang="sv-SE" dirty="0"/>
          </a:p>
        </p:txBody>
      </p:sp>
      <p:sp>
        <p:nvSpPr>
          <p:cNvPr id="12" name="Rubrik 1"/>
          <p:cNvSpPr>
            <a:spLocks noGrp="1"/>
          </p:cNvSpPr>
          <p:nvPr>
            <p:ph type="ctrTitle"/>
          </p:nvPr>
        </p:nvSpPr>
        <p:spPr>
          <a:xfrm>
            <a:off x="685800" y="2160000"/>
            <a:ext cx="7772400" cy="1470025"/>
          </a:xfrm>
        </p:spPr>
        <p:txBody>
          <a:bodyPr>
            <a:normAutofit/>
          </a:bodyPr>
          <a:lstStyle>
            <a:lvl1pPr marL="0" algn="l" defTabSz="914400" rtl="0" eaLnBrk="1" latinLnBrk="0" hangingPunct="1">
              <a:lnSpc>
                <a:spcPts val="4000"/>
              </a:lnSpc>
              <a:spcBef>
                <a:spcPts val="0"/>
              </a:spcBef>
              <a:spcAft>
                <a:spcPts val="0"/>
              </a:spcAft>
              <a:defRPr lang="en-US" sz="3600" b="1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3" name="Underrubrik 2"/>
          <p:cNvSpPr>
            <a:spLocks noGrp="1"/>
          </p:cNvSpPr>
          <p:nvPr>
            <p:ph type="subTitle" idx="1"/>
          </p:nvPr>
        </p:nvSpPr>
        <p:spPr>
          <a:xfrm>
            <a:off x="687600" y="3933056"/>
            <a:ext cx="4136504" cy="1752600"/>
          </a:xfr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ts val="2400"/>
              </a:lnSpc>
              <a:spcBef>
                <a:spcPts val="0"/>
              </a:spcBef>
              <a:spcAft>
                <a:spcPts val="0"/>
              </a:spcAft>
              <a:buNone/>
              <a:defRPr lang="en-US" sz="2400" b="0" kern="0" spc="0" baseline="0" dirty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noProof="0" smtClean="0"/>
              <a:t>Klicka här för att ändra format på underrubrik i bakgrunden</a:t>
            </a:r>
            <a:endParaRPr lang="sv-SE" noProof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 med kvarnhj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Bildobjekt 7" descr="Lila_sidfot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24328" y="6237312"/>
            <a:ext cx="1260000" cy="524233"/>
          </a:xfrm>
          <a:prstGeom prst="rect">
            <a:avLst/>
          </a:prstGeom>
        </p:spPr>
      </p:pic>
      <p:sp>
        <p:nvSpPr>
          <p:cNvPr id="9" name="Rubrik 1"/>
          <p:cNvSpPr>
            <a:spLocks noGrp="1"/>
          </p:cNvSpPr>
          <p:nvPr>
            <p:ph type="title"/>
          </p:nvPr>
        </p:nvSpPr>
        <p:spPr>
          <a:xfrm>
            <a:off x="1130400" y="274638"/>
            <a:ext cx="7690072" cy="1130400"/>
          </a:xfrm>
        </p:spPr>
        <p:txBody>
          <a:bodyPr/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10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2051720" y="6381328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1130400" y="6381328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1881F064-68B0-4D0F-806B-6D647070A051}" type="datetime1">
              <a:rPr lang="sv-SE" smtClean="0"/>
              <a:pPr/>
              <a:t>2013-04-08</a:t>
            </a:fld>
            <a:endParaRPr lang="sv-SE" dirty="0"/>
          </a:p>
        </p:txBody>
      </p:sp>
      <p:pic>
        <p:nvPicPr>
          <p:cNvPr id="6" name="Bildobjekt 5" descr="Gra_horna_svag_gra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3617983" cy="3617983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noProof="0" smtClean="0"/>
              <a:t>Klicka här för att ändra format</a:t>
            </a:r>
            <a:endParaRPr lang="sv-SE" noProof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noProof="0" smtClean="0"/>
              <a:t>Klicka här för att ändra format på bakgrundstexten</a:t>
            </a:r>
          </a:p>
          <a:p>
            <a:pPr lvl="1"/>
            <a:r>
              <a:rPr lang="sv-SE" noProof="0" smtClean="0"/>
              <a:t>Nivå två</a:t>
            </a:r>
          </a:p>
          <a:p>
            <a:pPr lvl="2"/>
            <a:r>
              <a:rPr lang="sv-SE" noProof="0" smtClean="0"/>
              <a:t>Nivå tre</a:t>
            </a:r>
          </a:p>
          <a:p>
            <a:pPr lvl="3"/>
            <a:r>
              <a:rPr lang="sv-SE" noProof="0" smtClean="0"/>
              <a:t>Nivå fyra</a:t>
            </a:r>
          </a:p>
          <a:p>
            <a:pPr lvl="4"/>
            <a:r>
              <a:rPr lang="sv-SE" noProof="0" smtClean="0"/>
              <a:t>Nivå fem</a:t>
            </a:r>
            <a:endParaRPr lang="sv-SE" noProof="0"/>
          </a:p>
        </p:txBody>
      </p:sp>
      <p:sp>
        <p:nvSpPr>
          <p:cNvPr id="8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730424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sv-SE" sz="800" b="0" kern="0" spc="-10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7D52571D-F6E9-4E55-9072-6039233C3AA6}" type="datetime1">
              <a:rPr lang="sv-SE" smtClean="0"/>
              <a:pPr/>
              <a:t>2013-04-08</a:t>
            </a:fld>
            <a:endParaRPr lang="sv-SE" dirty="0"/>
          </a:p>
        </p:txBody>
      </p:sp>
      <p:sp>
        <p:nvSpPr>
          <p:cNvPr id="9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1403648" y="6356350"/>
            <a:ext cx="611088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None/>
              <a:defRPr lang="en-US" sz="800" b="0" kern="0" spc="0" baseline="0" smtClean="0">
                <a:solidFill>
                  <a:schemeClr val="tx1"/>
                </a:solidFill>
                <a:latin typeface="Gill Sans MT"/>
                <a:ea typeface="+mn-ea"/>
                <a:cs typeface="+mn-cs"/>
              </a:defRPr>
            </a:lvl1pPr>
          </a:lstStyle>
          <a:p>
            <a:fld id="{04275948-1123-43F5-90DE-DCE796696476}" type="slidenum">
              <a:rPr lang="sv-SE" smtClean="0"/>
              <a:pPr/>
              <a:t>‹#›</a:t>
            </a:fld>
            <a:endParaRPr lang="sv-SE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73" r:id="rId3"/>
    <p:sldLayoutId id="2147483652" r:id="rId4"/>
    <p:sldLayoutId id="2147483674" r:id="rId5"/>
    <p:sldLayoutId id="2147483655" r:id="rId6"/>
    <p:sldLayoutId id="2147483675" r:id="rId7"/>
    <p:sldLayoutId id="2147483649" r:id="rId8"/>
    <p:sldLayoutId id="2147483654" r:id="rId9"/>
    <p:sldLayoutId id="2147483676" r:id="rId10"/>
    <p:sldLayoutId id="2147483651" r:id="rId11"/>
    <p:sldLayoutId id="2147483653" r:id="rId12"/>
    <p:sldLayoutId id="2147483656" r:id="rId13"/>
    <p:sldLayoutId id="2147483657" r:id="rId14"/>
    <p:sldLayoutId id="2147483658" r:id="rId15"/>
    <p:sldLayoutId id="2147483659" r:id="rId16"/>
  </p:sldLayoutIdLst>
  <p:hf sldNum="0" hdr="0" ftr="0" dt="0"/>
  <p:txStyles>
    <p:titleStyle>
      <a:lvl1pPr marL="0" algn="l" defTabSz="914400" rtl="0" eaLnBrk="1" latinLnBrk="0" hangingPunct="1">
        <a:lnSpc>
          <a:spcPts val="4000"/>
        </a:lnSpc>
        <a:spcBef>
          <a:spcPts val="0"/>
        </a:spcBef>
        <a:spcAft>
          <a:spcPts val="0"/>
        </a:spcAft>
        <a:buNone/>
        <a:defRPr lang="en-US" sz="3000" b="1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24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sv-SE" sz="22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sv-SE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en-US" sz="1800" b="0" kern="0" spc="0" baseline="0" dirty="0" smtClean="0">
          <a:solidFill>
            <a:schemeClr val="tx1"/>
          </a:solidFill>
          <a:latin typeface="Gill Sans M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dirty="0" smtClean="0"/>
              <a:t>Översyn av kundvalet inom hemtjänst, ledsagning och avlösning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Fortsatt samråd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Hur ska de kommunala råden ge fortsatta synpunkter på utredningen?</a:t>
            </a:r>
            <a:endParaRPr lang="sv-SE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Syfte med utredningen/Utredningsdirektiv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Förenkla utformning av ersättning och ersättningsregler så mycket som möjligt.</a:t>
            </a:r>
          </a:p>
          <a:p>
            <a:r>
              <a:rPr lang="sv-SE" dirty="0" smtClean="0"/>
              <a:t>Minimera administrationen och risken för fel.</a:t>
            </a:r>
          </a:p>
          <a:p>
            <a:r>
              <a:rPr lang="sv-SE" dirty="0" smtClean="0"/>
              <a:t>Underlätta administrationen inför kommande tidsmätningssystem (minimera manuell hantering).</a:t>
            </a:r>
          </a:p>
          <a:p>
            <a:r>
              <a:rPr lang="sv-SE" dirty="0" smtClean="0"/>
              <a:t>Fortsatt fokus på kund och inte systemfrågor.</a:t>
            </a:r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Vad ska utredas?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sv-SE" dirty="0" smtClean="0"/>
              <a:t>Separera LSS-insatser från SoL-insatser till två kundvalssystem.</a:t>
            </a:r>
          </a:p>
          <a:p>
            <a:pPr lvl="0"/>
            <a:r>
              <a:rPr lang="sv-SE" dirty="0" smtClean="0"/>
              <a:t>Utreda kompetenskrav för personal.</a:t>
            </a:r>
          </a:p>
          <a:p>
            <a:pPr lvl="0"/>
            <a:r>
              <a:rPr lang="sv-SE" dirty="0" smtClean="0"/>
              <a:t>Utreda om andra kompetenskrav ska gälla för LSS-insatser.</a:t>
            </a:r>
          </a:p>
          <a:p>
            <a:pPr lvl="0"/>
            <a:r>
              <a:rPr lang="sv-SE" dirty="0" smtClean="0"/>
              <a:t>Utreda enhetlig timersättning.</a:t>
            </a:r>
          </a:p>
          <a:p>
            <a:pPr lvl="0"/>
            <a:r>
              <a:rPr lang="sv-SE" dirty="0" smtClean="0"/>
              <a:t>Förenkla ersättningsreglerna.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Hur ska utredningen genomföras?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Referensgrupper med anordnare.</a:t>
            </a:r>
          </a:p>
          <a:p>
            <a:r>
              <a:rPr lang="sv-SE" dirty="0" smtClean="0"/>
              <a:t>Remiss till samtliga anordnare före beslut.</a:t>
            </a:r>
          </a:p>
          <a:p>
            <a:r>
              <a:rPr lang="sv-SE" dirty="0" smtClean="0"/>
              <a:t>Referensgrupper med pensionärsråd och råd för frågor kring funktionsnedsättning.</a:t>
            </a:r>
          </a:p>
          <a:p>
            <a:r>
              <a:rPr lang="sv-SE" dirty="0" smtClean="0"/>
              <a:t>Transparent beräkning av ersättningsnivån.</a:t>
            </a:r>
          </a:p>
          <a:p>
            <a:r>
              <a:rPr lang="sv-SE" dirty="0" smtClean="0"/>
              <a:t>Annika Lindstrand och Emelie Berglund ansvariga för utredningen.</a:t>
            </a:r>
          </a:p>
          <a:p>
            <a:r>
              <a:rPr lang="sv-SE" dirty="0" smtClean="0"/>
              <a:t>Styrgrupp med berörda chefer.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Tidplan</a:t>
            </a:r>
            <a:endParaRPr lang="sv-SE" dirty="0"/>
          </a:p>
        </p:txBody>
      </p:sp>
      <p:graphicFrame>
        <p:nvGraphicFramePr>
          <p:cNvPr id="4" name="Platshållare för innehåll 3"/>
          <p:cNvGraphicFramePr>
            <a:graphicFrameLocks noGrp="1"/>
          </p:cNvGraphicFramePr>
          <p:nvPr>
            <p:ph idx="1"/>
          </p:nvPr>
        </p:nvGraphicFramePr>
        <p:xfrm>
          <a:off x="1071538" y="1214422"/>
          <a:ext cx="7762876" cy="4246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27188"/>
                <a:gridCol w="6035688"/>
              </a:tblGrid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Datum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Aktivitet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December 2012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Start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Dec</a:t>
                      </a:r>
                      <a:r>
                        <a:rPr lang="sv-SE" baseline="0" dirty="0" smtClean="0"/>
                        <a:t> - april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4 möten med referensgrupper med anordnare – SoL resp. LSS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From 7 januari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Styrgruppsmöten varannan vecka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Februari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dirty="0" smtClean="0"/>
                        <a:t>Referensgrupper med pensionärsråd</a:t>
                      </a:r>
                      <a:r>
                        <a:rPr lang="sv-SE" baseline="0" dirty="0" smtClean="0"/>
                        <a:t> och råd för frågor kring funktionsnedsättning</a:t>
                      </a:r>
                      <a:endParaRPr lang="sv-SE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15 april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Utredning klar och skickas som remiss till alla anordnare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29 april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Remissvar</a:t>
                      </a:r>
                      <a:r>
                        <a:rPr lang="sv-SE" baseline="0" dirty="0" smtClean="0"/>
                        <a:t> </a:t>
                      </a:r>
                      <a:endParaRPr lang="sv-S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21 maj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Beslut</a:t>
                      </a:r>
                      <a:r>
                        <a:rPr lang="sv-SE" baseline="0" dirty="0" smtClean="0"/>
                        <a:t> i Social- och Äldrenämnden </a:t>
                      </a:r>
                      <a:endParaRPr lang="sv-SE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Hösten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Beslut i Kommunfullmäktige om kundval för ledsagarservice och avlösarservice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sv-SE" dirty="0" smtClean="0"/>
                        <a:t>November</a:t>
                      </a: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 smtClean="0"/>
                        <a:t>Kommunfullmäktige beslutar</a:t>
                      </a:r>
                      <a:r>
                        <a:rPr lang="sv-SE" baseline="0" dirty="0" smtClean="0"/>
                        <a:t> om ersättningsnivå</a:t>
                      </a:r>
                      <a:endParaRPr lang="sv-SE" dirty="0" smtClean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Uppdelning i två kundval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Hemtjänst, ledsagning och avlösning enligt SoL</a:t>
            </a:r>
          </a:p>
          <a:p>
            <a:r>
              <a:rPr lang="sv-SE" dirty="0" smtClean="0"/>
              <a:t>Ledsagarservice och avlösarservice för personer med funktionsnedsättning enligt LSS och i vissa fall SoL</a:t>
            </a:r>
          </a:p>
          <a:p>
            <a:endParaRPr lang="sv-SE" dirty="0" smtClean="0"/>
          </a:p>
          <a:p>
            <a:r>
              <a:rPr lang="sv-SE" dirty="0" smtClean="0"/>
              <a:t>Vad ser ni för fördelar respektive nackdelar med denna uppdelning?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Nuvarande kompetenskrav, ledsagning: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För anordnare som endast är godkända för ledsagning och avlösning och huvudsakligen utför ledsagning görs en särskild bedömning av rutiner för rekrytering av ledsagare.</a:t>
            </a:r>
          </a:p>
          <a:p>
            <a:r>
              <a:rPr lang="sv-SE" dirty="0" smtClean="0"/>
              <a:t>Detta innebär att det inte finns specificerade utbildningskrav för ledsagare, men att rekrytering av ledsagare ska ske så att insatsen är trygg och säker. </a:t>
            </a:r>
          </a:p>
          <a:p>
            <a:endParaRPr lang="sv-SE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Nuvarande kompetenskrav avlösning och hemtjänst: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 smtClean="0"/>
              <a:t>Relevant utbildning för personal innebär att minst hälften av den personal som utför omvårdnad ska ha godkända kurser om minst 1400 poäng inom vård- och omsorgsprogrammet i programgemensamma karaktärsämnen och relevant programfördjupning alternativt examen från vårdlinje, examen från social servicelinje eller 1350 poäng i karaktärsämnen inom omvårdnadsprogrammet.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Kompetenskrav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sv-SE" dirty="0" smtClean="0"/>
              <a:t>Vilka krav på kompetens är relevanta för hemtjänst, inklusive avlösning?</a:t>
            </a:r>
          </a:p>
          <a:p>
            <a:endParaRPr lang="sv-SE" dirty="0" smtClean="0"/>
          </a:p>
          <a:p>
            <a:r>
              <a:rPr lang="sv-SE" dirty="0" smtClean="0"/>
              <a:t>Vilka krav på kompetens är relevanta för ledsagarservice till personer med funktionsnedsättningar?</a:t>
            </a:r>
          </a:p>
          <a:p>
            <a:endParaRPr lang="sv-SE" dirty="0" smtClean="0"/>
          </a:p>
          <a:p>
            <a:r>
              <a:rPr lang="sv-SE" dirty="0" smtClean="0"/>
              <a:t>Vilka krav på kompetens är relevanta för avlösarservice till personer med funktionsnedsättningar?</a:t>
            </a:r>
          </a:p>
          <a:p>
            <a:endParaRPr lang="sv-SE" dirty="0" smtClean="0"/>
          </a:p>
          <a:p>
            <a:endParaRPr lang="sv-SE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acka PP mall, orange kvarnhjul och lila logotyp">
  <a:themeElements>
    <a:clrScheme name="Nacka, ny version">
      <a:dk1>
        <a:sysClr val="windowText" lastClr="000000"/>
      </a:dk1>
      <a:lt1>
        <a:sysClr val="window" lastClr="FFFFFF"/>
      </a:lt1>
      <a:dk2>
        <a:srgbClr val="0F65B8"/>
      </a:dk2>
      <a:lt2>
        <a:srgbClr val="EEECE1"/>
      </a:lt2>
      <a:accent1>
        <a:srgbClr val="97AC1E"/>
      </a:accent1>
      <a:accent2>
        <a:srgbClr val="83449D"/>
      </a:accent2>
      <a:accent3>
        <a:srgbClr val="F07717"/>
      </a:accent3>
      <a:accent4>
        <a:srgbClr val="0F65B8"/>
      </a:accent4>
      <a:accent5>
        <a:srgbClr val="C0DE3D"/>
      </a:accent5>
      <a:accent6>
        <a:srgbClr val="BD0012"/>
      </a:accent6>
      <a:hlink>
        <a:srgbClr val="0F65B8"/>
      </a:hlink>
      <a:folHlink>
        <a:srgbClr val="BD001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ctr">
          <a:lnSpc>
            <a:spcPts val="4000"/>
          </a:lnSpc>
          <a:defRPr sz="2400" kern="0" dirty="0" err="1">
            <a:latin typeface="Gill Sans MT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Nacka PP mall, orange kvarnhjul och lila logotyp</Template>
  <TotalTime>374</TotalTime>
  <Words>397</Words>
  <Application>Microsoft Office PowerPoint</Application>
  <PresentationFormat>Bildspel på skärmen (4:3)</PresentationFormat>
  <Paragraphs>58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10</vt:i4>
      </vt:variant>
    </vt:vector>
  </HeadingPairs>
  <TitlesOfParts>
    <vt:vector size="11" baseType="lpstr">
      <vt:lpstr>Nacka PP mall, orange kvarnhjul och lila logotyp</vt:lpstr>
      <vt:lpstr>Översyn av kundvalet inom hemtjänst, ledsagning och avlösning</vt:lpstr>
      <vt:lpstr>Syfte med utredningen/Utredningsdirektiv</vt:lpstr>
      <vt:lpstr>Vad ska utredas?</vt:lpstr>
      <vt:lpstr>Hur ska utredningen genomföras?</vt:lpstr>
      <vt:lpstr>Tidplan</vt:lpstr>
      <vt:lpstr>Uppdelning i två kundval</vt:lpstr>
      <vt:lpstr>Nuvarande kompetenskrav, ledsagning:</vt:lpstr>
      <vt:lpstr>Nuvarande kompetenskrav avlösning och hemtjänst:</vt:lpstr>
      <vt:lpstr>Kompetenskrav</vt:lpstr>
      <vt:lpstr>Fortsatt samråd</vt:lpstr>
    </vt:vector>
  </TitlesOfParts>
  <Company>Nacka kommun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Översyn av kundvalet inom hemtjänst, ledsagning och avlösning</dc:title>
  <dc:creator>emeber</dc:creator>
  <cp:lastModifiedBy>igr</cp:lastModifiedBy>
  <cp:revision>20</cp:revision>
  <dcterms:created xsi:type="dcterms:W3CDTF">2012-12-10T14:54:27Z</dcterms:created>
  <dcterms:modified xsi:type="dcterms:W3CDTF">2013-04-08T08:32:58Z</dcterms:modified>
</cp:coreProperties>
</file>