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82" r:id="rId2"/>
    <p:sldId id="257" r:id="rId3"/>
    <p:sldId id="284" r:id="rId4"/>
    <p:sldId id="283" r:id="rId5"/>
    <p:sldId id="288" r:id="rId6"/>
    <p:sldId id="289" r:id="rId7"/>
    <p:sldId id="290" r:id="rId8"/>
    <p:sldId id="291" r:id="rId9"/>
    <p:sldId id="292" r:id="rId10"/>
    <p:sldId id="293" r:id="rId11"/>
    <p:sldId id="294" r:id="rId12"/>
    <p:sldId id="261" r:id="rId13"/>
    <p:sldId id="262" r:id="rId14"/>
    <p:sldId id="264" r:id="rId15"/>
    <p:sldId id="271" r:id="rId16"/>
    <p:sldId id="272" r:id="rId17"/>
    <p:sldId id="273" r:id="rId18"/>
    <p:sldId id="274" r:id="rId19"/>
    <p:sldId id="275" r:id="rId20"/>
    <p:sldId id="276" r:id="rId21"/>
    <p:sldId id="277" r:id="rId22"/>
    <p:sldId id="268" r:id="rId23"/>
    <p:sldId id="269" r:id="rId24"/>
    <p:sldId id="270" r:id="rId25"/>
    <p:sldId id="265" r:id="rId26"/>
    <p:sldId id="278" r:id="rId27"/>
    <p:sldId id="279" r:id="rId28"/>
    <p:sldId id="280" r:id="rId29"/>
    <p:sldId id="281" r:id="rId30"/>
    <p:sldId id="296"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810" autoAdjust="0"/>
    <p:restoredTop sz="94660"/>
  </p:normalViewPr>
  <p:slideViewPr>
    <p:cSldViewPr snapToObjects="1">
      <p:cViewPr varScale="1">
        <p:scale>
          <a:sx n="70" d="100"/>
          <a:sy n="70" d="100"/>
        </p:scale>
        <p:origin x="1254" y="72"/>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24E742A-7B17-4F78-9E65-69F190F72B31}" type="datetimeFigureOut">
              <a:rPr lang="sv-SE" smtClean="0"/>
              <a:t>2016-03-30</a:t>
            </a:fld>
            <a:endParaRPr lang="sv-SE"/>
          </a:p>
        </p:txBody>
      </p:sp>
      <p:sp>
        <p:nvSpPr>
          <p:cNvPr id="4" name="Platshållare för bildobjekt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7D6DD61-5C6C-40CB-B46F-EE42D24DE4B1}" type="slidenum">
              <a:rPr lang="sv-SE" smtClean="0"/>
              <a:t>‹#›</a:t>
            </a:fld>
            <a:endParaRPr lang="sv-SE"/>
          </a:p>
        </p:txBody>
      </p:sp>
    </p:spTree>
    <p:extLst>
      <p:ext uri="{BB962C8B-B14F-4D97-AF65-F5344CB8AC3E}">
        <p14:creationId xmlns:p14="http://schemas.microsoft.com/office/powerpoint/2010/main" val="34549683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8CF802E4-74B0-4D67-98CE-838621715E2D}" type="slidenum">
              <a:rPr lang="sv-SE" smtClean="0"/>
              <a:t>26</a:t>
            </a:fld>
            <a:endParaRPr lang="sv-SE"/>
          </a:p>
        </p:txBody>
      </p:sp>
    </p:spTree>
    <p:extLst>
      <p:ext uri="{BB962C8B-B14F-4D97-AF65-F5344CB8AC3E}">
        <p14:creationId xmlns:p14="http://schemas.microsoft.com/office/powerpoint/2010/main" val="12330988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8CF802E4-74B0-4D67-98CE-838621715E2D}" type="slidenum">
              <a:rPr lang="sv-SE" smtClean="0"/>
              <a:t>27</a:t>
            </a:fld>
            <a:endParaRPr lang="sv-SE"/>
          </a:p>
        </p:txBody>
      </p:sp>
    </p:spTree>
    <p:extLst>
      <p:ext uri="{BB962C8B-B14F-4D97-AF65-F5344CB8AC3E}">
        <p14:creationId xmlns:p14="http://schemas.microsoft.com/office/powerpoint/2010/main" val="13441573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764DE79-268F-4C1A-8933-263129D2AF90}" type="datetimeFigureOut">
              <a:rPr lang="en-US" smtClean="0"/>
              <a:t>3/30/2016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24474758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764DE79-268F-4C1A-8933-263129D2AF90}" type="datetimeFigureOut">
              <a:rPr lang="en-US" smtClean="0"/>
              <a:t>3/30/2016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40736677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764DE79-268F-4C1A-8933-263129D2AF90}" type="datetimeFigureOut">
              <a:rPr lang="en-US" smtClean="0"/>
              <a:t>3/30/2016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19313059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Rubrik och innehåll med kvarnhjul">
    <p:spTree>
      <p:nvGrpSpPr>
        <p:cNvPr id="1" name=""/>
        <p:cNvGrpSpPr/>
        <p:nvPr/>
      </p:nvGrpSpPr>
      <p:grpSpPr>
        <a:xfrm>
          <a:off x="0" y="0"/>
          <a:ext cx="0" cy="0"/>
          <a:chOff x="0" y="0"/>
          <a:chExt cx="0" cy="0"/>
        </a:xfrm>
      </p:grpSpPr>
      <p:pic>
        <p:nvPicPr>
          <p:cNvPr id="10" name="Bildobjekt 9" descr="Orange_sidfot.png"/>
          <p:cNvPicPr>
            <a:picLocks noChangeAspect="1"/>
          </p:cNvPicPr>
          <p:nvPr userDrawn="1"/>
        </p:nvPicPr>
        <p:blipFill>
          <a:blip r:embed="rId2" cstate="print"/>
          <a:stretch>
            <a:fillRect/>
          </a:stretch>
        </p:blipFill>
        <p:spPr>
          <a:xfrm>
            <a:off x="7524328" y="6237312"/>
            <a:ext cx="1260000" cy="524233"/>
          </a:xfrm>
          <a:prstGeom prst="rect">
            <a:avLst/>
          </a:prstGeom>
        </p:spPr>
      </p:pic>
      <p:pic>
        <p:nvPicPr>
          <p:cNvPr id="9" name="Bildobjekt 8" descr="Gra_horna_svag_gra.png"/>
          <p:cNvPicPr>
            <a:picLocks noChangeAspect="1"/>
          </p:cNvPicPr>
          <p:nvPr userDrawn="1"/>
        </p:nvPicPr>
        <p:blipFill>
          <a:blip r:embed="rId3" cstate="print"/>
          <a:stretch>
            <a:fillRect/>
          </a:stretch>
        </p:blipFill>
        <p:spPr>
          <a:xfrm>
            <a:off x="0" y="0"/>
            <a:ext cx="3617983" cy="3617983"/>
          </a:xfrm>
          <a:prstGeom prst="rect">
            <a:avLst/>
          </a:prstGeom>
        </p:spPr>
      </p:pic>
      <p:sp>
        <p:nvSpPr>
          <p:cNvPr id="11" name="Rubrik 1"/>
          <p:cNvSpPr>
            <a:spLocks noGrp="1"/>
          </p:cNvSpPr>
          <p:nvPr>
            <p:ph type="title"/>
          </p:nvPr>
        </p:nvSpPr>
        <p:spPr>
          <a:xfrm>
            <a:off x="1130400" y="274638"/>
            <a:ext cx="7762080" cy="1143000"/>
          </a:xfrm>
        </p:spPr>
        <p:txBody>
          <a:bodyPr/>
          <a:lstStyle>
            <a:lvl1pPr algn="l">
              <a:defRPr/>
            </a:lvl1pPr>
          </a:lstStyle>
          <a:p>
            <a:r>
              <a:rPr lang="sv-SE" noProof="0" smtClean="0"/>
              <a:t>Klicka här för att ändra format</a:t>
            </a:r>
            <a:endParaRPr lang="sv-SE" noProof="0"/>
          </a:p>
        </p:txBody>
      </p:sp>
      <p:sp>
        <p:nvSpPr>
          <p:cNvPr id="12" name="Platshållare för innehåll 2"/>
          <p:cNvSpPr>
            <a:spLocks noGrp="1"/>
          </p:cNvSpPr>
          <p:nvPr>
            <p:ph idx="1"/>
          </p:nvPr>
        </p:nvSpPr>
        <p:spPr>
          <a:xfrm>
            <a:off x="1130400" y="1600200"/>
            <a:ext cx="7762080" cy="4525963"/>
          </a:xfrm>
        </p:spPr>
        <p:txBody>
          <a:bodyPr/>
          <a:lstStyle>
            <a:lvl1pPr>
              <a:defRPr baseline="0"/>
            </a:lvl1pPr>
            <a:lvl2pPr>
              <a:defRPr baseline="0"/>
            </a:lvl2pPr>
            <a:lvl3pPr>
              <a:defRPr baseline="0"/>
            </a:lvl3pPr>
            <a:lvl4pPr>
              <a:defRPr baseline="0"/>
            </a:lvl4pPr>
            <a:lvl5pPr>
              <a:defRPr baseline="0"/>
            </a:lvl5pPr>
          </a:lstStyle>
          <a:p>
            <a:pPr lvl="0"/>
            <a:r>
              <a:rPr lang="sv-SE" noProof="0" smtClean="0"/>
              <a:t>Klicka här för att ändra format på bakgrundstexten</a:t>
            </a:r>
          </a:p>
          <a:p>
            <a:pPr lvl="1"/>
            <a:r>
              <a:rPr lang="sv-SE" noProof="0" smtClean="0"/>
              <a:t>Nivå två</a:t>
            </a:r>
          </a:p>
          <a:p>
            <a:pPr lvl="2"/>
            <a:r>
              <a:rPr lang="sv-SE" noProof="0" smtClean="0"/>
              <a:t>Nivå tre</a:t>
            </a:r>
          </a:p>
          <a:p>
            <a:pPr lvl="3"/>
            <a:r>
              <a:rPr lang="sv-SE" noProof="0" smtClean="0"/>
              <a:t>Nivå fyra</a:t>
            </a:r>
          </a:p>
          <a:p>
            <a:pPr lvl="4"/>
            <a:r>
              <a:rPr lang="sv-SE" noProof="0" smtClean="0"/>
              <a:t>Nivå fem</a:t>
            </a:r>
            <a:endParaRPr lang="sv-SE" noProof="0"/>
          </a:p>
        </p:txBody>
      </p:sp>
      <p:sp>
        <p:nvSpPr>
          <p:cNvPr id="14" name="Platshållare för datum 3"/>
          <p:cNvSpPr>
            <a:spLocks noGrp="1"/>
          </p:cNvSpPr>
          <p:nvPr>
            <p:ph type="dt" sz="half" idx="10"/>
          </p:nvPr>
        </p:nvSpPr>
        <p:spPr>
          <a:xfrm>
            <a:off x="1130400" y="6381328"/>
            <a:ext cx="730424" cy="365125"/>
          </a:xfrm>
          <a:prstGeom prst="rect">
            <a:avLst/>
          </a:prstGeom>
        </p:spPr>
        <p:txBody>
          <a:bodyPr vert="horz" lIns="91440" tIns="45720" rIns="91440" bIns="45720" rtlCol="0" anchor="ctr">
            <a:noAutofit/>
          </a:bodyPr>
          <a:lstStyle>
            <a:lvl1pPr marL="0" indent="0" algn="l" defTabSz="914400" rtl="0" eaLnBrk="1" latinLnBrk="0" hangingPunct="1">
              <a:lnSpc>
                <a:spcPct val="100000"/>
              </a:lnSpc>
              <a:spcBef>
                <a:spcPts val="0"/>
              </a:spcBef>
              <a:spcAft>
                <a:spcPts val="0"/>
              </a:spcAft>
              <a:buFont typeface="Arial" pitchFamily="34" charset="0"/>
              <a:buNone/>
              <a:defRPr lang="sv-SE" sz="800" b="0" kern="0" spc="0" baseline="0" smtClean="0">
                <a:solidFill>
                  <a:schemeClr val="tx1"/>
                </a:solidFill>
                <a:latin typeface="Gill Sans MT"/>
                <a:ea typeface="+mn-ea"/>
                <a:cs typeface="+mn-cs"/>
              </a:defRPr>
            </a:lvl1pPr>
          </a:lstStyle>
          <a:p>
            <a:fld id="{1881F064-68B0-4D0F-806B-6D647070A051}" type="datetime1">
              <a:rPr lang="sv-SE" smtClean="0"/>
              <a:pPr/>
              <a:t>2016-03-30</a:t>
            </a:fld>
            <a:endParaRPr lang="sv-SE" dirty="0"/>
          </a:p>
        </p:txBody>
      </p:sp>
      <p:sp>
        <p:nvSpPr>
          <p:cNvPr id="15" name="Platshållare för bildnummer 5"/>
          <p:cNvSpPr>
            <a:spLocks noGrp="1"/>
          </p:cNvSpPr>
          <p:nvPr>
            <p:ph type="sldNum" sz="quarter" idx="12"/>
          </p:nvPr>
        </p:nvSpPr>
        <p:spPr>
          <a:xfrm>
            <a:off x="2051720" y="6381328"/>
            <a:ext cx="611088" cy="365125"/>
          </a:xfrm>
          <a:prstGeom prst="rect">
            <a:avLst/>
          </a:prstGeom>
        </p:spPr>
        <p:txBody>
          <a:bodyPr vert="horz" lIns="91440" tIns="45720" rIns="91440" bIns="45720" rtlCol="0" anchor="ctr">
            <a:noAutofit/>
          </a:bodyPr>
          <a:lstStyle>
            <a:lvl1pPr marL="0" indent="0" algn="l" defTabSz="914400" rtl="0" eaLnBrk="1" latinLnBrk="0" hangingPunct="1">
              <a:lnSpc>
                <a:spcPct val="100000"/>
              </a:lnSpc>
              <a:spcBef>
                <a:spcPts val="0"/>
              </a:spcBef>
              <a:spcAft>
                <a:spcPts val="0"/>
              </a:spcAft>
              <a:buFont typeface="Arial" pitchFamily="34" charset="0"/>
              <a:buNone/>
              <a:defRPr lang="en-US" sz="800" b="0" kern="0" spc="0" baseline="0" smtClean="0">
                <a:solidFill>
                  <a:schemeClr val="tx1"/>
                </a:solidFill>
                <a:latin typeface="Gill Sans MT"/>
                <a:ea typeface="+mn-ea"/>
                <a:cs typeface="+mn-cs"/>
              </a:defRPr>
            </a:lvl1pPr>
          </a:lstStyle>
          <a:p>
            <a:fld id="{04275948-1123-43F5-90DE-DCE796696476}" type="slidenum">
              <a:rPr lang="sv-SE" smtClean="0"/>
              <a:pPr/>
              <a:t>‹#›</a:t>
            </a:fld>
            <a:endParaRPr lang="sv-SE" dirty="0"/>
          </a:p>
        </p:txBody>
      </p:sp>
    </p:spTree>
    <p:extLst>
      <p:ext uri="{BB962C8B-B14F-4D97-AF65-F5344CB8AC3E}">
        <p14:creationId xmlns:p14="http://schemas.microsoft.com/office/powerpoint/2010/main" val="17133308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vå innehållsdelar med kvarnhjul">
    <p:spTree>
      <p:nvGrpSpPr>
        <p:cNvPr id="1" name=""/>
        <p:cNvGrpSpPr/>
        <p:nvPr/>
      </p:nvGrpSpPr>
      <p:grpSpPr>
        <a:xfrm>
          <a:off x="0" y="0"/>
          <a:ext cx="0" cy="0"/>
          <a:chOff x="0" y="0"/>
          <a:chExt cx="0" cy="0"/>
        </a:xfrm>
      </p:grpSpPr>
      <p:pic>
        <p:nvPicPr>
          <p:cNvPr id="12" name="Bildobjekt 11" descr="Orange_sidfot.png"/>
          <p:cNvPicPr>
            <a:picLocks noChangeAspect="1"/>
          </p:cNvPicPr>
          <p:nvPr userDrawn="1"/>
        </p:nvPicPr>
        <p:blipFill>
          <a:blip r:embed="rId2" cstate="print"/>
          <a:stretch>
            <a:fillRect/>
          </a:stretch>
        </p:blipFill>
        <p:spPr>
          <a:xfrm>
            <a:off x="7524328" y="6237312"/>
            <a:ext cx="1260000" cy="524233"/>
          </a:xfrm>
          <a:prstGeom prst="rect">
            <a:avLst/>
          </a:prstGeom>
        </p:spPr>
      </p:pic>
      <p:pic>
        <p:nvPicPr>
          <p:cNvPr id="10" name="Bildobjekt 9" descr="Gra_horna_svag_gra.png"/>
          <p:cNvPicPr>
            <a:picLocks noChangeAspect="1"/>
          </p:cNvPicPr>
          <p:nvPr userDrawn="1"/>
        </p:nvPicPr>
        <p:blipFill>
          <a:blip r:embed="rId3" cstate="print"/>
          <a:stretch>
            <a:fillRect/>
          </a:stretch>
        </p:blipFill>
        <p:spPr>
          <a:xfrm>
            <a:off x="0" y="0"/>
            <a:ext cx="3617983" cy="3617983"/>
          </a:xfrm>
          <a:prstGeom prst="rect">
            <a:avLst/>
          </a:prstGeom>
        </p:spPr>
      </p:pic>
      <p:sp>
        <p:nvSpPr>
          <p:cNvPr id="13" name="Rubrik 1"/>
          <p:cNvSpPr>
            <a:spLocks noGrp="1"/>
          </p:cNvSpPr>
          <p:nvPr>
            <p:ph type="title"/>
          </p:nvPr>
        </p:nvSpPr>
        <p:spPr>
          <a:xfrm>
            <a:off x="1130400" y="274638"/>
            <a:ext cx="7768800" cy="1143000"/>
          </a:xfrm>
        </p:spPr>
        <p:txBody>
          <a:bodyPr/>
          <a:lstStyle/>
          <a:p>
            <a:r>
              <a:rPr lang="sv-SE" noProof="0" smtClean="0"/>
              <a:t>Klicka här för att ändra format</a:t>
            </a:r>
            <a:endParaRPr lang="sv-SE" noProof="0"/>
          </a:p>
        </p:txBody>
      </p:sp>
      <p:sp>
        <p:nvSpPr>
          <p:cNvPr id="14" name="Platshållare för innehåll 2"/>
          <p:cNvSpPr>
            <a:spLocks noGrp="1"/>
          </p:cNvSpPr>
          <p:nvPr>
            <p:ph sz="half" idx="1"/>
          </p:nvPr>
        </p:nvSpPr>
        <p:spPr>
          <a:xfrm>
            <a:off x="1130400" y="1600200"/>
            <a:ext cx="3744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noProof="0" smtClean="0"/>
              <a:t>Klicka här för att ändra format på bakgrundstexten</a:t>
            </a:r>
          </a:p>
          <a:p>
            <a:pPr lvl="1"/>
            <a:r>
              <a:rPr lang="sv-SE" noProof="0" smtClean="0"/>
              <a:t>Nivå två</a:t>
            </a:r>
          </a:p>
          <a:p>
            <a:pPr lvl="2"/>
            <a:r>
              <a:rPr lang="sv-SE" noProof="0" smtClean="0"/>
              <a:t>Nivå tre</a:t>
            </a:r>
          </a:p>
          <a:p>
            <a:pPr lvl="3"/>
            <a:r>
              <a:rPr lang="sv-SE" noProof="0" smtClean="0"/>
              <a:t>Nivå fyra</a:t>
            </a:r>
          </a:p>
          <a:p>
            <a:pPr lvl="4"/>
            <a:r>
              <a:rPr lang="sv-SE" noProof="0" smtClean="0"/>
              <a:t>Nivå fem</a:t>
            </a:r>
            <a:endParaRPr lang="sv-SE" noProof="0"/>
          </a:p>
        </p:txBody>
      </p:sp>
      <p:sp>
        <p:nvSpPr>
          <p:cNvPr id="15" name="Platshållare för innehåll 3"/>
          <p:cNvSpPr>
            <a:spLocks noGrp="1"/>
          </p:cNvSpPr>
          <p:nvPr>
            <p:ph sz="half" idx="2"/>
          </p:nvPr>
        </p:nvSpPr>
        <p:spPr>
          <a:xfrm>
            <a:off x="5148064" y="1628800"/>
            <a:ext cx="3744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noProof="0" smtClean="0"/>
              <a:t>Klicka här för att ändra format på bakgrundstexten</a:t>
            </a:r>
          </a:p>
          <a:p>
            <a:pPr lvl="1"/>
            <a:r>
              <a:rPr lang="sv-SE" noProof="0" smtClean="0"/>
              <a:t>Nivå två</a:t>
            </a:r>
          </a:p>
          <a:p>
            <a:pPr lvl="2"/>
            <a:r>
              <a:rPr lang="sv-SE" noProof="0" smtClean="0"/>
              <a:t>Nivå tre</a:t>
            </a:r>
          </a:p>
          <a:p>
            <a:pPr lvl="3"/>
            <a:r>
              <a:rPr lang="sv-SE" noProof="0" smtClean="0"/>
              <a:t>Nivå fyra</a:t>
            </a:r>
          </a:p>
          <a:p>
            <a:pPr lvl="4"/>
            <a:r>
              <a:rPr lang="sv-SE" noProof="0" smtClean="0"/>
              <a:t>Nivå fem</a:t>
            </a:r>
            <a:endParaRPr lang="sv-SE" noProof="0"/>
          </a:p>
        </p:txBody>
      </p:sp>
      <p:sp>
        <p:nvSpPr>
          <p:cNvPr id="16" name="Platshållare för datum 3"/>
          <p:cNvSpPr>
            <a:spLocks noGrp="1"/>
          </p:cNvSpPr>
          <p:nvPr>
            <p:ph type="dt" sz="half" idx="10"/>
          </p:nvPr>
        </p:nvSpPr>
        <p:spPr>
          <a:xfrm>
            <a:off x="1130400" y="6381328"/>
            <a:ext cx="730424" cy="365125"/>
          </a:xfrm>
          <a:prstGeom prst="rect">
            <a:avLst/>
          </a:prstGeom>
        </p:spPr>
        <p:txBody>
          <a:bodyPr vert="horz" lIns="91440" tIns="45720" rIns="91440" bIns="45720" rtlCol="0" anchor="ctr">
            <a:noAutofit/>
          </a:bodyPr>
          <a:lstStyle>
            <a:lvl1pPr marL="0" indent="0" algn="l" defTabSz="914400" rtl="0" eaLnBrk="1" latinLnBrk="0" hangingPunct="1">
              <a:lnSpc>
                <a:spcPct val="100000"/>
              </a:lnSpc>
              <a:spcBef>
                <a:spcPts val="0"/>
              </a:spcBef>
              <a:spcAft>
                <a:spcPts val="0"/>
              </a:spcAft>
              <a:buFont typeface="Arial" pitchFamily="34" charset="0"/>
              <a:buNone/>
              <a:defRPr lang="sv-SE" sz="800" b="0" kern="0" spc="0" baseline="0" smtClean="0">
                <a:solidFill>
                  <a:schemeClr val="tx1"/>
                </a:solidFill>
                <a:latin typeface="Gill Sans MT"/>
                <a:ea typeface="+mn-ea"/>
                <a:cs typeface="+mn-cs"/>
              </a:defRPr>
            </a:lvl1pPr>
          </a:lstStyle>
          <a:p>
            <a:fld id="{1881F064-68B0-4D0F-806B-6D647070A051}" type="datetime1">
              <a:rPr lang="sv-SE" smtClean="0"/>
              <a:pPr/>
              <a:t>2016-03-30</a:t>
            </a:fld>
            <a:endParaRPr lang="sv-SE" dirty="0"/>
          </a:p>
        </p:txBody>
      </p:sp>
      <p:sp>
        <p:nvSpPr>
          <p:cNvPr id="17" name="Platshållare för bildnummer 5"/>
          <p:cNvSpPr>
            <a:spLocks noGrp="1"/>
          </p:cNvSpPr>
          <p:nvPr>
            <p:ph type="sldNum" sz="quarter" idx="12"/>
          </p:nvPr>
        </p:nvSpPr>
        <p:spPr>
          <a:xfrm>
            <a:off x="2051720" y="6381328"/>
            <a:ext cx="611088" cy="365125"/>
          </a:xfrm>
          <a:prstGeom prst="rect">
            <a:avLst/>
          </a:prstGeom>
        </p:spPr>
        <p:txBody>
          <a:bodyPr vert="horz" lIns="91440" tIns="45720" rIns="91440" bIns="45720" rtlCol="0" anchor="ctr">
            <a:noAutofit/>
          </a:bodyPr>
          <a:lstStyle>
            <a:lvl1pPr marL="0" indent="0" algn="l" defTabSz="914400" rtl="0" eaLnBrk="1" latinLnBrk="0" hangingPunct="1">
              <a:lnSpc>
                <a:spcPct val="100000"/>
              </a:lnSpc>
              <a:spcBef>
                <a:spcPts val="0"/>
              </a:spcBef>
              <a:spcAft>
                <a:spcPts val="0"/>
              </a:spcAft>
              <a:buFont typeface="Arial" pitchFamily="34" charset="0"/>
              <a:buNone/>
              <a:defRPr lang="en-US" sz="800" b="0" kern="0" spc="0" baseline="0" smtClean="0">
                <a:solidFill>
                  <a:schemeClr val="tx1"/>
                </a:solidFill>
                <a:latin typeface="Gill Sans MT"/>
                <a:ea typeface="+mn-ea"/>
                <a:cs typeface="+mn-cs"/>
              </a:defRPr>
            </a:lvl1pPr>
          </a:lstStyle>
          <a:p>
            <a:fld id="{04275948-1123-43F5-90DE-DCE796696476}" type="slidenum">
              <a:rPr lang="sv-SE" smtClean="0"/>
              <a:pPr/>
              <a:t>‹#›</a:t>
            </a:fld>
            <a:endParaRPr lang="sv-SE" dirty="0"/>
          </a:p>
        </p:txBody>
      </p:sp>
    </p:spTree>
    <p:extLst>
      <p:ext uri="{BB962C8B-B14F-4D97-AF65-F5344CB8AC3E}">
        <p14:creationId xmlns:p14="http://schemas.microsoft.com/office/powerpoint/2010/main" val="8047170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3/30/2016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37508660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smtClean="0"/>
              <a:t>3/30/2016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8211255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764DE79-268F-4C1A-8933-263129D2AF90}" type="datetimeFigureOut">
              <a:rPr lang="en-US" smtClean="0"/>
              <a:t>3/30/2016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18951673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764DE79-268F-4C1A-8933-263129D2AF90}" type="datetimeFigureOut">
              <a:rPr lang="en-US" smtClean="0"/>
              <a:t>3/30/2016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8805144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764DE79-268F-4C1A-8933-263129D2AF90}" type="datetimeFigureOut">
              <a:rPr lang="en-US" smtClean="0"/>
              <a:t>3/30/2016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32054848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smtClean="0"/>
              <a:t>3/30/2016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2321128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3/30/2016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41676815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3/30/2016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34539013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smtClean="0"/>
              <a:t>3/30/2016</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smtClean="0"/>
              <a:t>‹#›</a:t>
            </a:fld>
            <a:endParaRPr lang="en-US"/>
          </a:p>
        </p:txBody>
      </p:sp>
    </p:spTree>
    <p:extLst>
      <p:ext uri="{BB962C8B-B14F-4D97-AF65-F5344CB8AC3E}">
        <p14:creationId xmlns:p14="http://schemas.microsoft.com/office/powerpoint/2010/main" val="17120598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3.xml"/><Relationship Id="rId1" Type="http://schemas.openxmlformats.org/officeDocument/2006/relationships/vmlDrawing" Target="../drawings/vmlDrawing1.vml"/><Relationship Id="rId5" Type="http://schemas.openxmlformats.org/officeDocument/2006/relationships/image" Target="../media/image5.jpe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image" Target="../media/image7.jpeg"/><Relationship Id="rId1" Type="http://schemas.openxmlformats.org/officeDocument/2006/relationships/slideLayout" Target="../slideLayouts/slideLayout1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Grp="1" noChangeAspect="1" noChangeArrowheads="1"/>
          </p:cNvPicPr>
          <p:nvPr>
            <p:ph idx="1"/>
          </p:nvPr>
        </p:nvPicPr>
        <p:blipFill>
          <a:blip r:embed="rId2" cstate="print"/>
          <a:srcRect l="3448"/>
          <a:stretch>
            <a:fillRect/>
          </a:stretch>
        </p:blipFill>
        <p:spPr bwMode="auto">
          <a:xfrm>
            <a:off x="-673724" y="0"/>
            <a:ext cx="9817723" cy="6858000"/>
          </a:xfrm>
          <a:prstGeom prst="rect">
            <a:avLst/>
          </a:prstGeom>
          <a:noFill/>
          <a:ln w="9525">
            <a:noFill/>
            <a:miter lim="800000"/>
            <a:headEnd/>
            <a:tailEnd/>
          </a:ln>
        </p:spPr>
      </p:pic>
    </p:spTree>
    <p:extLst>
      <p:ext uri="{BB962C8B-B14F-4D97-AF65-F5344CB8AC3E}">
        <p14:creationId xmlns:p14="http://schemas.microsoft.com/office/powerpoint/2010/main" val="37009121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3528" y="692696"/>
            <a:ext cx="8460432" cy="4422456"/>
          </a:xfrm>
          <a:prstGeom prst="rect">
            <a:avLst/>
          </a:prstGeom>
        </p:spPr>
      </p:pic>
    </p:spTree>
    <p:extLst>
      <p:ext uri="{BB962C8B-B14F-4D97-AF65-F5344CB8AC3E}">
        <p14:creationId xmlns:p14="http://schemas.microsoft.com/office/powerpoint/2010/main" val="41650177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7544" y="548680"/>
            <a:ext cx="8189121" cy="4890759"/>
          </a:xfrm>
          <a:prstGeom prst="rect">
            <a:avLst/>
          </a:prstGeom>
        </p:spPr>
      </p:pic>
    </p:spTree>
    <p:extLst>
      <p:ext uri="{BB962C8B-B14F-4D97-AF65-F5344CB8AC3E}">
        <p14:creationId xmlns:p14="http://schemas.microsoft.com/office/powerpoint/2010/main" val="6002977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Lokala centrum</a:t>
            </a:r>
            <a:endParaRPr lang="sv-SE" dirty="0"/>
          </a:p>
        </p:txBody>
      </p:sp>
      <p:sp>
        <p:nvSpPr>
          <p:cNvPr id="3" name="Platshållare för innehåll 2"/>
          <p:cNvSpPr>
            <a:spLocks noGrp="1"/>
          </p:cNvSpPr>
          <p:nvPr>
            <p:ph idx="1"/>
          </p:nvPr>
        </p:nvSpPr>
        <p:spPr/>
        <p:txBody>
          <a:bodyPr/>
          <a:lstStyle/>
          <a:p>
            <a:r>
              <a:rPr lang="sv-SE" dirty="0" smtClean="0"/>
              <a:t>6,5' i övriga Nacka</a:t>
            </a:r>
          </a:p>
          <a:p>
            <a:r>
              <a:rPr lang="sv-SE" dirty="0" smtClean="0"/>
              <a:t>Älta, </a:t>
            </a:r>
            <a:r>
              <a:rPr lang="sv-SE" dirty="0" err="1" smtClean="0"/>
              <a:t>orminge</a:t>
            </a:r>
            <a:r>
              <a:rPr lang="sv-SE" dirty="0" smtClean="0"/>
              <a:t>, saltis, fiskis, </a:t>
            </a:r>
          </a:p>
          <a:p>
            <a:r>
              <a:rPr lang="sv-SE" dirty="0" smtClean="0"/>
              <a:t>Utvecklas i linje med sina kvaliteter och särart. </a:t>
            </a:r>
            <a:endParaRPr lang="sv-SE" dirty="0"/>
          </a:p>
        </p:txBody>
      </p:sp>
    </p:spTree>
    <p:extLst>
      <p:ext uri="{BB962C8B-B14F-4D97-AF65-F5344CB8AC3E}">
        <p14:creationId xmlns:p14="http://schemas.microsoft.com/office/powerpoint/2010/main" val="14963388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Mycket mer</a:t>
            </a:r>
            <a:endParaRPr lang="sv-SE" dirty="0"/>
          </a:p>
        </p:txBody>
      </p:sp>
      <p:sp>
        <p:nvSpPr>
          <p:cNvPr id="3" name="Platshållare för innehåll 2"/>
          <p:cNvSpPr>
            <a:spLocks noGrp="1"/>
          </p:cNvSpPr>
          <p:nvPr>
            <p:ph idx="1"/>
          </p:nvPr>
        </p:nvSpPr>
        <p:spPr/>
        <p:txBody>
          <a:bodyPr/>
          <a:lstStyle/>
          <a:p>
            <a:r>
              <a:rPr lang="sv-SE" dirty="0" smtClean="0"/>
              <a:t>Förnyelseplanering</a:t>
            </a:r>
          </a:p>
          <a:p>
            <a:r>
              <a:rPr lang="sv-SE" dirty="0" err="1" smtClean="0"/>
              <a:t>Infillprojekt</a:t>
            </a:r>
            <a:endParaRPr lang="sv-SE" dirty="0" smtClean="0"/>
          </a:p>
          <a:p>
            <a:r>
              <a:rPr lang="sv-SE" dirty="0" smtClean="0"/>
              <a:t>Frimärksplaner</a:t>
            </a:r>
            <a:endParaRPr lang="sv-SE" dirty="0"/>
          </a:p>
        </p:txBody>
      </p:sp>
    </p:spTree>
    <p:extLst>
      <p:ext uri="{BB962C8B-B14F-4D97-AF65-F5344CB8AC3E}">
        <p14:creationId xmlns:p14="http://schemas.microsoft.com/office/powerpoint/2010/main" val="10117386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Tillgänglighet enligt </a:t>
            </a:r>
            <a:r>
              <a:rPr lang="sv-SE" dirty="0" err="1" smtClean="0"/>
              <a:t>pbl</a:t>
            </a:r>
            <a:endParaRPr lang="sv-SE" dirty="0"/>
          </a:p>
        </p:txBody>
      </p:sp>
      <p:sp>
        <p:nvSpPr>
          <p:cNvPr id="3" name="Platshållare för innehåll 2"/>
          <p:cNvSpPr>
            <a:spLocks noGrp="1"/>
          </p:cNvSpPr>
          <p:nvPr>
            <p:ph idx="1"/>
          </p:nvPr>
        </p:nvSpPr>
        <p:spPr/>
        <p:txBody>
          <a:bodyPr/>
          <a:lstStyle/>
          <a:p>
            <a:r>
              <a:rPr lang="sv-SE" dirty="0" smtClean="0"/>
              <a:t>1:20</a:t>
            </a:r>
          </a:p>
          <a:p>
            <a:r>
              <a:rPr lang="sv-SE" dirty="0" smtClean="0"/>
              <a:t>Angöring</a:t>
            </a:r>
          </a:p>
          <a:p>
            <a:endParaRPr lang="sv-SE" dirty="0"/>
          </a:p>
        </p:txBody>
      </p:sp>
      <p:sp>
        <p:nvSpPr>
          <p:cNvPr id="4" name="Rektangel 3"/>
          <p:cNvSpPr/>
          <p:nvPr/>
        </p:nvSpPr>
        <p:spPr>
          <a:xfrm>
            <a:off x="662809" y="3221725"/>
            <a:ext cx="7886700" cy="2829236"/>
          </a:xfrm>
          <a:prstGeom prst="rect">
            <a:avLst/>
          </a:prstGeom>
        </p:spPr>
        <p:txBody>
          <a:bodyPr wrap="square">
            <a:spAutoFit/>
          </a:bodyPr>
          <a:lstStyle/>
          <a:p>
            <a:pPr>
              <a:lnSpc>
                <a:spcPct val="107000"/>
              </a:lnSpc>
              <a:spcAft>
                <a:spcPts val="800"/>
              </a:spcAft>
            </a:pPr>
            <a:r>
              <a:rPr lang="sv-SE" dirty="0">
                <a:ea typeface="Calibri" panose="020F0502020204030204" pitchFamily="34" charset="0"/>
                <a:cs typeface="Times New Roman" panose="02020603050405020304" pitchFamily="18" charset="0"/>
              </a:rPr>
              <a:t> </a:t>
            </a:r>
          </a:p>
          <a:p>
            <a:pPr>
              <a:lnSpc>
                <a:spcPct val="107000"/>
              </a:lnSpc>
              <a:spcAft>
                <a:spcPts val="800"/>
              </a:spcAft>
            </a:pPr>
            <a:r>
              <a:rPr lang="sv-SE" dirty="0">
                <a:solidFill>
                  <a:srgbClr val="1C5170"/>
                </a:solidFill>
                <a:ea typeface="Calibri" panose="020F0502020204030204" pitchFamily="34" charset="0"/>
                <a:cs typeface="Times New Roman" panose="02020603050405020304" pitchFamily="18" charset="0"/>
              </a:rPr>
              <a:t>8 kap. Krav på byggnadsverk, byggprodukter, tomter och allmänna platser</a:t>
            </a:r>
            <a:endParaRPr lang="sv-SE" dirty="0">
              <a:ea typeface="Calibri" panose="020F0502020204030204" pitchFamily="34" charset="0"/>
              <a:cs typeface="Times New Roman" panose="02020603050405020304" pitchFamily="18" charset="0"/>
            </a:endParaRPr>
          </a:p>
          <a:p>
            <a:r>
              <a:rPr lang="sv-SE" b="1" dirty="0">
                <a:solidFill>
                  <a:srgbClr val="1C5170"/>
                </a:solidFill>
                <a:ea typeface="Calibri" panose="020F0502020204030204" pitchFamily="34" charset="0"/>
                <a:cs typeface="Times New Roman" panose="02020603050405020304" pitchFamily="18" charset="0"/>
              </a:rPr>
              <a:t>9 §</a:t>
            </a:r>
            <a:r>
              <a:rPr lang="sv-SE" dirty="0">
                <a:ea typeface="Calibri" panose="020F0502020204030204" pitchFamily="34" charset="0"/>
                <a:cs typeface="Times New Roman" panose="02020603050405020304" pitchFamily="18" charset="0"/>
              </a:rPr>
              <a:t> En obebyggd tomt som ska bebyggas ska ordnas på ett sätt som är lämpligt </a:t>
            </a:r>
            <a:r>
              <a:rPr lang="sv-SE" dirty="0" smtClean="0">
                <a:ea typeface="Calibri" panose="020F0502020204030204" pitchFamily="34" charset="0"/>
                <a:cs typeface="Times New Roman" panose="02020603050405020304" pitchFamily="18" charset="0"/>
              </a:rPr>
              <a:t>med hänsyn </a:t>
            </a:r>
            <a:r>
              <a:rPr lang="sv-SE" dirty="0">
                <a:ea typeface="Calibri" panose="020F0502020204030204" pitchFamily="34" charset="0"/>
                <a:cs typeface="Times New Roman" panose="02020603050405020304" pitchFamily="18" charset="0"/>
              </a:rPr>
              <a:t>till stads- eller landskapsbilden och till natur- och kulturvärdena på</a:t>
            </a:r>
            <a:br>
              <a:rPr lang="sv-SE" dirty="0">
                <a:ea typeface="Calibri" panose="020F0502020204030204" pitchFamily="34" charset="0"/>
                <a:cs typeface="Times New Roman" panose="02020603050405020304" pitchFamily="18" charset="0"/>
              </a:rPr>
            </a:br>
            <a:r>
              <a:rPr lang="sv-SE" dirty="0">
                <a:ea typeface="Calibri" panose="020F0502020204030204" pitchFamily="34" charset="0"/>
                <a:cs typeface="Times New Roman" panose="02020603050405020304" pitchFamily="18" charset="0"/>
              </a:rPr>
              <a:t>platsen. Tomten ska ordnas så </a:t>
            </a:r>
            <a:r>
              <a:rPr lang="sv-SE" dirty="0" smtClean="0">
                <a:ea typeface="Calibri" panose="020F0502020204030204" pitchFamily="34" charset="0"/>
                <a:cs typeface="Times New Roman" panose="02020603050405020304" pitchFamily="18" charset="0"/>
              </a:rPr>
              <a:t>att</a:t>
            </a:r>
          </a:p>
          <a:p>
            <a:r>
              <a:rPr lang="sv-SE" dirty="0"/>
              <a:t>5. personer med nedsatt rörelse- eller orienteringsförmåga ska kunna komma fram</a:t>
            </a:r>
            <a:br>
              <a:rPr lang="sv-SE" dirty="0"/>
            </a:br>
            <a:r>
              <a:rPr lang="sv-SE" dirty="0"/>
              <a:t>till byggnadsverk och på annat sätt använda tomten, om det med hänsyn till</a:t>
            </a:r>
            <a:br>
              <a:rPr lang="sv-SE" dirty="0"/>
            </a:br>
            <a:r>
              <a:rPr lang="sv-SE" dirty="0"/>
              <a:t>terrängen och förhållandena i övrigt inte är orimligt, </a:t>
            </a:r>
            <a:r>
              <a:rPr lang="sv-SE" dirty="0">
                <a:ea typeface="Calibri" panose="020F0502020204030204" pitchFamily="34" charset="0"/>
                <a:cs typeface="Times New Roman" panose="02020603050405020304" pitchFamily="18" charset="0"/>
              </a:rPr>
              <a:t/>
            </a:r>
            <a:br>
              <a:rPr lang="sv-SE" dirty="0">
                <a:ea typeface="Calibri" panose="020F0502020204030204" pitchFamily="34" charset="0"/>
                <a:cs typeface="Times New Roman" panose="02020603050405020304" pitchFamily="18" charset="0"/>
              </a:rPr>
            </a:br>
            <a:endParaRPr lang="sv-SE" dirty="0"/>
          </a:p>
        </p:txBody>
      </p:sp>
    </p:spTree>
    <p:extLst>
      <p:ext uri="{BB962C8B-B14F-4D97-AF65-F5344CB8AC3E}">
        <p14:creationId xmlns:p14="http://schemas.microsoft.com/office/powerpoint/2010/main" val="13527526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a:p>
        </p:txBody>
      </p:sp>
      <p:sp>
        <p:nvSpPr>
          <p:cNvPr id="3" name="Platshållare för innehåll 2"/>
          <p:cNvSpPr>
            <a:spLocks noGrp="1"/>
          </p:cNvSpPr>
          <p:nvPr>
            <p:ph idx="1"/>
          </p:nvPr>
        </p:nvSpPr>
        <p:spPr/>
        <p:txBody>
          <a:bodyPr>
            <a:normAutofit fontScale="70000" lnSpcReduction="20000"/>
          </a:bodyPr>
          <a:lstStyle/>
          <a:p>
            <a:r>
              <a:rPr lang="sv-SE" b="1" dirty="0"/>
              <a:t>8 kap. Krav på byggnadsverk, byggprodukter, tomter och allmänna platser </a:t>
            </a:r>
          </a:p>
          <a:p>
            <a:r>
              <a:rPr lang="sv-SE" b="1" dirty="0"/>
              <a:t>Byggnadsverks utformning</a:t>
            </a:r>
          </a:p>
          <a:p>
            <a:r>
              <a:rPr lang="sv-SE" b="1" dirty="0"/>
              <a:t>1 §</a:t>
            </a:r>
            <a:r>
              <a:rPr lang="sv-SE" dirty="0"/>
              <a:t> En byggnad ska</a:t>
            </a:r>
            <a:br>
              <a:rPr lang="sv-SE" dirty="0"/>
            </a:br>
            <a:r>
              <a:rPr lang="sv-SE" dirty="0"/>
              <a:t>1. vara lämplig för sitt ändamål,</a:t>
            </a:r>
            <a:br>
              <a:rPr lang="sv-SE" dirty="0"/>
            </a:br>
            <a:r>
              <a:rPr lang="sv-SE" dirty="0"/>
              <a:t>2. ha en god form-, färg- och materialverkan, och</a:t>
            </a:r>
            <a:br>
              <a:rPr lang="sv-SE" dirty="0"/>
            </a:br>
            <a:r>
              <a:rPr lang="sv-SE" dirty="0"/>
              <a:t>3. vara tillgänglig och användbar för personer med nedsatt rörelse- eller</a:t>
            </a:r>
            <a:br>
              <a:rPr lang="sv-SE" dirty="0"/>
            </a:br>
            <a:r>
              <a:rPr lang="sv-SE" dirty="0"/>
              <a:t>orienteringsförmåga</a:t>
            </a:r>
            <a:r>
              <a:rPr lang="sv-SE" dirty="0" smtClean="0"/>
              <a:t>.</a:t>
            </a:r>
          </a:p>
          <a:p>
            <a:endParaRPr lang="sv-SE" dirty="0"/>
          </a:p>
          <a:p>
            <a:r>
              <a:rPr lang="sv-SE" dirty="0"/>
              <a:t>När det gäller kravet i 1 § 3 ska hinder mot tillgänglighet till eller</a:t>
            </a:r>
            <a:br>
              <a:rPr lang="sv-SE" dirty="0"/>
            </a:br>
            <a:r>
              <a:rPr lang="sv-SE" dirty="0"/>
              <a:t>användbarhet av lokaler dit allmänheten har tillträde trots första stycket</a:t>
            </a:r>
            <a:br>
              <a:rPr lang="sv-SE" dirty="0"/>
            </a:br>
            <a:r>
              <a:rPr lang="sv-SE" dirty="0"/>
              <a:t>alltid avhjälpas, om hindret med hänsyn till de praktiska och ekonomiska</a:t>
            </a:r>
            <a:br>
              <a:rPr lang="sv-SE" dirty="0"/>
            </a:br>
            <a:r>
              <a:rPr lang="sv-SE" dirty="0"/>
              <a:t>förutsättningarna är enkelt att avhjälpa.</a:t>
            </a:r>
          </a:p>
        </p:txBody>
      </p:sp>
    </p:spTree>
    <p:extLst>
      <p:ext uri="{BB962C8B-B14F-4D97-AF65-F5344CB8AC3E}">
        <p14:creationId xmlns:p14="http://schemas.microsoft.com/office/powerpoint/2010/main" val="20353173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a:p>
        </p:txBody>
      </p:sp>
      <p:sp>
        <p:nvSpPr>
          <p:cNvPr id="3" name="Platshållare för innehåll 2"/>
          <p:cNvSpPr>
            <a:spLocks noGrp="1"/>
          </p:cNvSpPr>
          <p:nvPr>
            <p:ph idx="1"/>
          </p:nvPr>
        </p:nvSpPr>
        <p:spPr/>
        <p:txBody>
          <a:bodyPr>
            <a:normAutofit lnSpcReduction="10000"/>
          </a:bodyPr>
          <a:lstStyle/>
          <a:p>
            <a:r>
              <a:rPr lang="sv-SE" b="1" dirty="0"/>
              <a:t>Undantag från utformnings- och egenskapskraven på byggnadsverk</a:t>
            </a:r>
          </a:p>
          <a:p>
            <a:r>
              <a:rPr lang="sv-SE" b="1" dirty="0"/>
              <a:t>6 §</a:t>
            </a:r>
            <a:r>
              <a:rPr lang="sv-SE" dirty="0"/>
              <a:t> Kraven på tillgänglighet och användbarhet i 1 § 3 och 4 § första stycket 8 gäller inte i fråga om</a:t>
            </a:r>
            <a:br>
              <a:rPr lang="sv-SE" dirty="0"/>
            </a:br>
            <a:r>
              <a:rPr lang="sv-SE" dirty="0"/>
              <a:t>1. en arbetslokal, om kraven är obefogade med hänsyn till arten</a:t>
            </a:r>
            <a:br>
              <a:rPr lang="sv-SE" dirty="0"/>
            </a:br>
            <a:r>
              <a:rPr lang="sv-SE" dirty="0"/>
              <a:t>av den verksamhet som lokalen är avsedd för,</a:t>
            </a:r>
            <a:br>
              <a:rPr lang="sv-SE" dirty="0"/>
            </a:br>
            <a:r>
              <a:rPr lang="sv-SE" dirty="0"/>
              <a:t>2. ett fritidshus med högst två bostäder, och</a:t>
            </a:r>
            <a:br>
              <a:rPr lang="sv-SE" dirty="0"/>
            </a:br>
            <a:r>
              <a:rPr lang="sv-SE" dirty="0"/>
              <a:t>3. tillgänglighet till ett en- eller tvåbostadshus, om det med</a:t>
            </a:r>
            <a:br>
              <a:rPr lang="sv-SE" dirty="0"/>
            </a:br>
            <a:r>
              <a:rPr lang="sv-SE" dirty="0"/>
              <a:t>hänsyn till terrängen inte är rimligt att uppfylla kraven. </a:t>
            </a:r>
            <a:r>
              <a:rPr lang="sv-SE" i="1" dirty="0"/>
              <a:t>Lag (2011:335)</a:t>
            </a:r>
            <a:r>
              <a:rPr lang="sv-SE" dirty="0"/>
              <a:t>.</a:t>
            </a:r>
          </a:p>
        </p:txBody>
      </p:sp>
    </p:spTree>
    <p:extLst>
      <p:ext uri="{BB962C8B-B14F-4D97-AF65-F5344CB8AC3E}">
        <p14:creationId xmlns:p14="http://schemas.microsoft.com/office/powerpoint/2010/main" val="11152172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BBR</a:t>
            </a:r>
            <a:endParaRPr lang="sv-SE" dirty="0"/>
          </a:p>
        </p:txBody>
      </p:sp>
      <p:sp>
        <p:nvSpPr>
          <p:cNvPr id="3" name="Platshållare för innehåll 2"/>
          <p:cNvSpPr>
            <a:spLocks noGrp="1"/>
          </p:cNvSpPr>
          <p:nvPr>
            <p:ph idx="1"/>
          </p:nvPr>
        </p:nvSpPr>
        <p:spPr/>
        <p:txBody>
          <a:bodyPr/>
          <a:lstStyle/>
          <a:p>
            <a:r>
              <a:rPr lang="sv-SE" dirty="0"/>
              <a:t>3:12 Tillgänglighet och användbarhet på tomter </a:t>
            </a:r>
          </a:p>
          <a:p>
            <a:r>
              <a:rPr lang="sv-SE" b="1" dirty="0"/>
              <a:t>3:121 Tillämpningsområde </a:t>
            </a:r>
            <a:endParaRPr lang="sv-SE" dirty="0"/>
          </a:p>
          <a:p>
            <a:r>
              <a:rPr lang="sv-SE" i="1" dirty="0"/>
              <a:t>Allmänt råd </a:t>
            </a:r>
            <a:endParaRPr lang="sv-SE" dirty="0"/>
          </a:p>
          <a:p>
            <a:r>
              <a:rPr lang="sv-SE" dirty="0"/>
              <a:t>Av 8 kap. 9 § PBL följer att reglerna gäller för en obebyggd tomt som ska bebyggas om det inte är orimligt med hänsyn till terrängen och </a:t>
            </a:r>
            <a:r>
              <a:rPr lang="sv-SE" dirty="0" err="1"/>
              <a:t>förhållan-dena</a:t>
            </a:r>
            <a:r>
              <a:rPr lang="sv-SE" dirty="0"/>
              <a:t> i övrigt.</a:t>
            </a:r>
          </a:p>
        </p:txBody>
      </p:sp>
    </p:spTree>
    <p:extLst>
      <p:ext uri="{BB962C8B-B14F-4D97-AF65-F5344CB8AC3E}">
        <p14:creationId xmlns:p14="http://schemas.microsoft.com/office/powerpoint/2010/main" val="41218435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a:p>
        </p:txBody>
      </p:sp>
      <p:sp>
        <p:nvSpPr>
          <p:cNvPr id="3" name="Platshållare för innehåll 2"/>
          <p:cNvSpPr>
            <a:spLocks noGrp="1"/>
          </p:cNvSpPr>
          <p:nvPr>
            <p:ph idx="1"/>
          </p:nvPr>
        </p:nvSpPr>
        <p:spPr/>
        <p:txBody>
          <a:bodyPr>
            <a:normAutofit fontScale="55000" lnSpcReduction="20000"/>
          </a:bodyPr>
          <a:lstStyle/>
          <a:p>
            <a:r>
              <a:rPr lang="sv-SE" b="1" dirty="0"/>
              <a:t>3:122 Tillgängliga och användbara gångvägar, angörings- och parkeringsplatser m.m. </a:t>
            </a:r>
            <a:endParaRPr lang="sv-SE" dirty="0"/>
          </a:p>
          <a:p>
            <a:r>
              <a:rPr lang="sv-SE" dirty="0"/>
              <a:t>Minst en tillgänglig och användbar gångväg ska finnas mellan tillgängliga entréer till byggnader och </a:t>
            </a:r>
          </a:p>
          <a:p>
            <a:r>
              <a:rPr lang="sv-SE" dirty="0"/>
              <a:t>– bostadskomplement, </a:t>
            </a:r>
          </a:p>
          <a:p>
            <a:r>
              <a:rPr lang="sv-SE" dirty="0"/>
              <a:t>– parkeringsplatser, </a:t>
            </a:r>
          </a:p>
          <a:p>
            <a:r>
              <a:rPr lang="sv-SE" dirty="0"/>
              <a:t>– angöringsplatser för bilar, </a:t>
            </a:r>
          </a:p>
          <a:p>
            <a:r>
              <a:rPr lang="sv-SE" dirty="0"/>
              <a:t>– friytor, och </a:t>
            </a:r>
          </a:p>
          <a:p>
            <a:r>
              <a:rPr lang="sv-SE" dirty="0"/>
              <a:t>– allmänna gångvägar i anslutning till tomten. </a:t>
            </a:r>
          </a:p>
          <a:p>
            <a:r>
              <a:rPr lang="sv-SE" dirty="0"/>
              <a:t>Tillgängliga och användbara gångvägar ska där det är möjligt utformas utan nivåskillnader. Där nivåskillnader inte kan undvikas ska de utjämnas med ramper. </a:t>
            </a:r>
          </a:p>
          <a:p>
            <a:r>
              <a:rPr lang="sv-SE" dirty="0"/>
              <a:t>Tillgängliga och användbara gångvägar ska </a:t>
            </a:r>
          </a:p>
          <a:p>
            <a:r>
              <a:rPr lang="sv-SE" dirty="0"/>
              <a:t>– vara lätta att följa, </a:t>
            </a:r>
          </a:p>
          <a:p>
            <a:r>
              <a:rPr lang="sv-SE" dirty="0"/>
              <a:t>– kunna särskiljas från möblerade ytor, och </a:t>
            </a:r>
          </a:p>
          <a:p>
            <a:r>
              <a:rPr lang="sv-SE" dirty="0"/>
              <a:t>– kunna användas som sammanhängande taktila och visuella ledstråk. </a:t>
            </a:r>
          </a:p>
        </p:txBody>
      </p:sp>
    </p:spTree>
    <p:extLst>
      <p:ext uri="{BB962C8B-B14F-4D97-AF65-F5344CB8AC3E}">
        <p14:creationId xmlns:p14="http://schemas.microsoft.com/office/powerpoint/2010/main" val="27726885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a:p>
        </p:txBody>
      </p:sp>
      <p:sp>
        <p:nvSpPr>
          <p:cNvPr id="3" name="Platshållare för innehåll 2"/>
          <p:cNvSpPr>
            <a:spLocks noGrp="1"/>
          </p:cNvSpPr>
          <p:nvPr>
            <p:ph idx="1"/>
          </p:nvPr>
        </p:nvSpPr>
        <p:spPr/>
        <p:txBody>
          <a:bodyPr>
            <a:normAutofit fontScale="55000" lnSpcReduction="20000"/>
          </a:bodyPr>
          <a:lstStyle/>
          <a:p>
            <a:r>
              <a:rPr lang="sv-SE" i="1" dirty="0"/>
              <a:t>Allmänt råd </a:t>
            </a:r>
            <a:endParaRPr lang="sv-SE" dirty="0"/>
          </a:p>
          <a:p>
            <a:r>
              <a:rPr lang="sv-SE" dirty="0"/>
              <a:t>Exempel på friytor är lekplatser, bollplaner och gemensamma uteplatser. </a:t>
            </a:r>
          </a:p>
          <a:p>
            <a:r>
              <a:rPr lang="sv-SE" dirty="0"/>
              <a:t>En tillgänglig och användbar gångväg bör </a:t>
            </a:r>
          </a:p>
          <a:p>
            <a:r>
              <a:rPr lang="sv-SE" dirty="0"/>
              <a:t>– vara så horisontell som möjligt, </a:t>
            </a:r>
          </a:p>
          <a:p>
            <a:r>
              <a:rPr lang="sv-SE" dirty="0"/>
              <a:t>– inte luta mer än 1:50 i sidled, </a:t>
            </a:r>
          </a:p>
          <a:p>
            <a:r>
              <a:rPr lang="sv-SE" dirty="0"/>
              <a:t>– ha en fri bredd på minst 1,5 meter alternativt minst 1,0 meter och då ha vändzoner med högst 10 meters mellanrum, </a:t>
            </a:r>
          </a:p>
          <a:p>
            <a:r>
              <a:rPr lang="sv-SE" dirty="0"/>
              <a:t>– vid öppningar i t.ex. staket, häckar och liknande ha en fri bredd på minst 0,90 meter, </a:t>
            </a:r>
          </a:p>
          <a:p>
            <a:r>
              <a:rPr lang="sv-SE" dirty="0"/>
              <a:t>– vara fri från hinder, och </a:t>
            </a:r>
          </a:p>
          <a:p>
            <a:r>
              <a:rPr lang="sv-SE" dirty="0"/>
              <a:t>– utjämnas med en 0,9–1,0 meter bred ramp till 0-nivå om det finns nivåskillnader vid övergången mellan olika typer av gångytor och platser. </a:t>
            </a:r>
          </a:p>
          <a:p>
            <a:r>
              <a:rPr lang="sv-SE" dirty="0"/>
              <a:t>Naturliga ledytor som gräskanter, murar, staket, kanter och fasader kan kompletteras med konstgjorda ledytor till ett sammanhängande ledstråk. </a:t>
            </a:r>
          </a:p>
          <a:p>
            <a:r>
              <a:rPr lang="sv-SE" dirty="0"/>
              <a:t>Fasta sittplatser med rygg- och armstöd i anslutning till tillgängliga och användbara gångvägar och entréer ökar tillgängligheten och användbarheten för personer med nedsatt rörelseförmåga. </a:t>
            </a:r>
          </a:p>
          <a:p>
            <a:r>
              <a:rPr lang="sv-SE" dirty="0"/>
              <a:t>Regler om kontraster och markeringar på tomter finns i avsnitt 3:1223 och regler om tillgängliga och användbara entréer finns i avsnitt 3:132. </a:t>
            </a:r>
          </a:p>
        </p:txBody>
      </p:sp>
    </p:spTree>
    <p:extLst>
      <p:ext uri="{BB962C8B-B14F-4D97-AF65-F5344CB8AC3E}">
        <p14:creationId xmlns:p14="http://schemas.microsoft.com/office/powerpoint/2010/main" val="23062142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Planenhetens uppdrag</a:t>
            </a:r>
            <a:endParaRPr lang="sv-SE" dirty="0"/>
          </a:p>
        </p:txBody>
      </p:sp>
      <p:sp>
        <p:nvSpPr>
          <p:cNvPr id="3" name="Platshållare för innehåll 2"/>
          <p:cNvSpPr>
            <a:spLocks noGrp="1"/>
          </p:cNvSpPr>
          <p:nvPr>
            <p:ph idx="1"/>
          </p:nvPr>
        </p:nvSpPr>
        <p:spPr/>
        <p:txBody>
          <a:bodyPr/>
          <a:lstStyle/>
          <a:p>
            <a:pPr marL="0" indent="0">
              <a:buNone/>
            </a:pPr>
            <a:r>
              <a:rPr lang="sv-SE" dirty="0" smtClean="0"/>
              <a:t>20 000 bostäder och 15</a:t>
            </a:r>
            <a:r>
              <a:rPr lang="sv-SE" dirty="0"/>
              <a:t> </a:t>
            </a:r>
            <a:r>
              <a:rPr lang="sv-SE" dirty="0" smtClean="0"/>
              <a:t>000 arbetsplatser till 2030.</a:t>
            </a:r>
          </a:p>
          <a:p>
            <a:pPr marL="0" indent="0">
              <a:buNone/>
            </a:pPr>
            <a:endParaRPr lang="sv-SE" dirty="0"/>
          </a:p>
          <a:p>
            <a:pPr marL="0" indent="0">
              <a:buNone/>
            </a:pPr>
            <a:endParaRPr lang="sv-SE" dirty="0" smtClean="0"/>
          </a:p>
        </p:txBody>
      </p:sp>
      <p:sp>
        <p:nvSpPr>
          <p:cNvPr id="4" name="Rektangel 3"/>
          <p:cNvSpPr/>
          <p:nvPr/>
        </p:nvSpPr>
        <p:spPr>
          <a:xfrm>
            <a:off x="636398" y="2971800"/>
            <a:ext cx="7440801" cy="2308324"/>
          </a:xfrm>
          <a:prstGeom prst="rect">
            <a:avLst/>
          </a:prstGeom>
        </p:spPr>
        <p:txBody>
          <a:bodyPr wrap="square">
            <a:spAutoFit/>
          </a:bodyPr>
          <a:lstStyle/>
          <a:p>
            <a:r>
              <a:rPr lang="sv-SE" sz="2400" dirty="0" smtClean="0">
                <a:latin typeface="Calibri" panose="020F0502020204030204" pitchFamily="34" charset="0"/>
              </a:rPr>
              <a:t>”Ett </a:t>
            </a:r>
            <a:r>
              <a:rPr lang="sv-SE" sz="2400" dirty="0">
                <a:latin typeface="Calibri" panose="020F0502020204030204" pitchFamily="34" charset="0"/>
              </a:rPr>
              <a:t>ökat tempo i bostadsbyggandet får inte innebära att vi ger avkall på vare sig kvalitet</a:t>
            </a:r>
            <a:r>
              <a:rPr lang="sv-SE" sz="2400" dirty="0" smtClean="0">
                <a:latin typeface="Calibri" panose="020F0502020204030204" pitchFamily="34" charset="0"/>
              </a:rPr>
              <a:t>, gestaltning</a:t>
            </a:r>
            <a:r>
              <a:rPr lang="sv-SE" sz="2400" dirty="0">
                <a:latin typeface="Calibri" panose="020F0502020204030204" pitchFamily="34" charset="0"/>
              </a:rPr>
              <a:t>, estetisk utformning eller helhetstänkande. Vi ser tvärtom att det ger </a:t>
            </a:r>
            <a:r>
              <a:rPr lang="sv-SE" sz="2400" dirty="0" smtClean="0">
                <a:latin typeface="Calibri" panose="020F0502020204030204" pitchFamily="34" charset="0"/>
              </a:rPr>
              <a:t>möjligheter att </a:t>
            </a:r>
            <a:r>
              <a:rPr lang="sv-SE" sz="2400" dirty="0">
                <a:latin typeface="Calibri" panose="020F0502020204030204" pitchFamily="34" charset="0"/>
              </a:rPr>
              <a:t>skapa nya attraktiva miljöer som håller länge och där människor både vill bo och arbeta.</a:t>
            </a:r>
          </a:p>
          <a:p>
            <a:r>
              <a:rPr lang="sv-SE" sz="2400" dirty="0">
                <a:latin typeface="Calibri" panose="020F0502020204030204" pitchFamily="34" charset="0"/>
              </a:rPr>
              <a:t>Det ska vara grönt, tryggt och fullt av liv och mötesplatser</a:t>
            </a:r>
            <a:r>
              <a:rPr lang="sv-SE" sz="2400" dirty="0" smtClean="0">
                <a:latin typeface="Calibri" panose="020F0502020204030204" pitchFamily="34" charset="0"/>
              </a:rPr>
              <a:t>.”</a:t>
            </a:r>
            <a:endParaRPr lang="sv-SE" sz="2400" dirty="0">
              <a:latin typeface="Calibri" panose="020F0502020204030204" pitchFamily="34" charset="0"/>
            </a:endParaRPr>
          </a:p>
        </p:txBody>
      </p:sp>
    </p:spTree>
    <p:extLst>
      <p:ext uri="{BB962C8B-B14F-4D97-AF65-F5344CB8AC3E}">
        <p14:creationId xmlns:p14="http://schemas.microsoft.com/office/powerpoint/2010/main" val="13394688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a:p>
        </p:txBody>
      </p:sp>
      <p:sp>
        <p:nvSpPr>
          <p:cNvPr id="3" name="Platshållare för innehåll 2"/>
          <p:cNvSpPr>
            <a:spLocks noGrp="1"/>
          </p:cNvSpPr>
          <p:nvPr>
            <p:ph idx="1"/>
          </p:nvPr>
        </p:nvSpPr>
        <p:spPr/>
        <p:txBody>
          <a:bodyPr>
            <a:normAutofit fontScale="62500" lnSpcReduction="20000"/>
          </a:bodyPr>
          <a:lstStyle/>
          <a:p>
            <a:r>
              <a:rPr lang="sv-SE" dirty="0"/>
              <a:t>En angöringsplats för bilar ska finnas och parkeringsplatser för rörelsehindrade ska kunna ordnas efter behov inom 25 meters gångavstånd från en tillgänglig och användbar entré till publika lokaler, arbetslokaler och bostadshus. Markbelägg-</a:t>
            </a:r>
            <a:r>
              <a:rPr lang="sv-SE" dirty="0" err="1"/>
              <a:t>ningen</a:t>
            </a:r>
            <a:r>
              <a:rPr lang="sv-SE" dirty="0"/>
              <a:t> på sådana angöringsplatser och parkeringsplatser ska vara fast, jämn och halkfri. </a:t>
            </a:r>
            <a:r>
              <a:rPr lang="sv-SE" i="1" dirty="0"/>
              <a:t>(BFS 2014:3). </a:t>
            </a:r>
            <a:endParaRPr lang="sv-SE" dirty="0"/>
          </a:p>
          <a:p>
            <a:r>
              <a:rPr lang="sv-SE" i="1" dirty="0"/>
              <a:t>Allmänt råd </a:t>
            </a:r>
            <a:endParaRPr lang="sv-SE" dirty="0"/>
          </a:p>
          <a:p>
            <a:r>
              <a:rPr lang="sv-SE" dirty="0"/>
              <a:t>Antal parkeringsplatser för rörelsehindrade bör dimensioneras med hänsyn till avsedd användning eller antal bostäder och långsiktigt behov. </a:t>
            </a:r>
          </a:p>
          <a:p>
            <a:r>
              <a:rPr lang="sv-SE" dirty="0"/>
              <a:t>Breddmått på en parkeringsplats som ska medge att rullstol tas in från sidan bör vara 5,0 meter. Breddmått kan minskas om gångytan bredvid kan tas i anspråk eller om parkeringsplatser för rörelsehindrade finns bredvid varandra. </a:t>
            </a:r>
          </a:p>
          <a:p>
            <a:r>
              <a:rPr lang="sv-SE" dirty="0"/>
              <a:t>Lutningen i längs- och sidled på angöringsplatser och parkeringsplatser för rörelsehindrade bör inte överstiga 1:50. </a:t>
            </a:r>
          </a:p>
          <a:p>
            <a:r>
              <a:rPr lang="sv-SE" dirty="0"/>
              <a:t>Parkeringsplatser för rörelsehindrade bör vara tydligt skyltade, även vintertid. </a:t>
            </a:r>
            <a:r>
              <a:rPr lang="sv-SE" i="1" dirty="0"/>
              <a:t>(BFS 2014:3).</a:t>
            </a:r>
            <a:endParaRPr lang="sv-SE" dirty="0"/>
          </a:p>
        </p:txBody>
      </p:sp>
    </p:spTree>
    <p:extLst>
      <p:ext uri="{BB962C8B-B14F-4D97-AF65-F5344CB8AC3E}">
        <p14:creationId xmlns:p14="http://schemas.microsoft.com/office/powerpoint/2010/main" val="33487255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a:p>
        </p:txBody>
      </p:sp>
      <p:sp>
        <p:nvSpPr>
          <p:cNvPr id="3" name="Platshållare för innehåll 2"/>
          <p:cNvSpPr>
            <a:spLocks noGrp="1"/>
          </p:cNvSpPr>
          <p:nvPr>
            <p:ph idx="1"/>
          </p:nvPr>
        </p:nvSpPr>
        <p:spPr/>
        <p:txBody>
          <a:bodyPr/>
          <a:lstStyle/>
          <a:p>
            <a:r>
              <a:rPr lang="sv-SE" i="1" dirty="0"/>
              <a:t>Allmänt råd </a:t>
            </a:r>
            <a:endParaRPr lang="sv-SE" dirty="0"/>
          </a:p>
          <a:p>
            <a:r>
              <a:rPr lang="sv-SE" dirty="0"/>
              <a:t>Hushållsavfall som av hygieniska skäl behöver lämnas ofta, som t.ex. mat-avfall, bör kunna lämnas så nära bostaden som möjligt. Avståndet mellan byggnadens entréer och utrymmen eller anordningar för avfall bör inte överstiga 50 meter för flerbostadshus. </a:t>
            </a:r>
          </a:p>
          <a:p>
            <a:r>
              <a:rPr lang="sv-SE" dirty="0"/>
              <a:t>Av avsnitt 3:1 framgår att avfallsutrymmen och avfallsanordningar ska vara tillgängliga och användbara. </a:t>
            </a:r>
          </a:p>
        </p:txBody>
      </p:sp>
    </p:spTree>
    <p:extLst>
      <p:ext uri="{BB962C8B-B14F-4D97-AF65-F5344CB8AC3E}">
        <p14:creationId xmlns:p14="http://schemas.microsoft.com/office/powerpoint/2010/main" val="9445501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Planprocessen</a:t>
            </a:r>
            <a:endParaRPr lang="sv-SE" dirty="0"/>
          </a:p>
        </p:txBody>
      </p:sp>
      <p:sp>
        <p:nvSpPr>
          <p:cNvPr id="3" name="Platshållare för innehåll 2"/>
          <p:cNvSpPr>
            <a:spLocks noGrp="1"/>
          </p:cNvSpPr>
          <p:nvPr>
            <p:ph idx="1"/>
          </p:nvPr>
        </p:nvSpPr>
        <p:spPr/>
        <p:txBody>
          <a:bodyPr/>
          <a:lstStyle/>
          <a:p>
            <a:r>
              <a:rPr lang="sv-SE" smtClean="0"/>
              <a:t>start</a:t>
            </a:r>
            <a:endParaRPr lang="sv-SE"/>
          </a:p>
        </p:txBody>
      </p:sp>
    </p:spTree>
    <p:extLst>
      <p:ext uri="{BB962C8B-B14F-4D97-AF65-F5344CB8AC3E}">
        <p14:creationId xmlns:p14="http://schemas.microsoft.com/office/powerpoint/2010/main" val="2026451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Planprocessen</a:t>
            </a:r>
            <a:endParaRPr lang="sv-SE" dirty="0"/>
          </a:p>
        </p:txBody>
      </p:sp>
      <p:sp>
        <p:nvSpPr>
          <p:cNvPr id="3" name="Platshållare för innehåll 2"/>
          <p:cNvSpPr>
            <a:spLocks noGrp="1"/>
          </p:cNvSpPr>
          <p:nvPr>
            <p:ph idx="1"/>
          </p:nvPr>
        </p:nvSpPr>
        <p:spPr/>
        <p:txBody>
          <a:bodyPr/>
          <a:lstStyle/>
          <a:p>
            <a:r>
              <a:rPr lang="sv-SE" smtClean="0"/>
              <a:t>start</a:t>
            </a:r>
            <a:endParaRPr lang="sv-SE"/>
          </a:p>
        </p:txBody>
      </p:sp>
    </p:spTree>
    <p:extLst>
      <p:ext uri="{BB962C8B-B14F-4D97-AF65-F5344CB8AC3E}">
        <p14:creationId xmlns:p14="http://schemas.microsoft.com/office/powerpoint/2010/main" val="17581351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Planprocessen</a:t>
            </a:r>
            <a:endParaRPr lang="sv-SE" dirty="0"/>
          </a:p>
        </p:txBody>
      </p:sp>
      <p:sp>
        <p:nvSpPr>
          <p:cNvPr id="3" name="Platshållare för innehåll 2"/>
          <p:cNvSpPr>
            <a:spLocks noGrp="1"/>
          </p:cNvSpPr>
          <p:nvPr>
            <p:ph idx="1"/>
          </p:nvPr>
        </p:nvSpPr>
        <p:spPr/>
        <p:txBody>
          <a:bodyPr/>
          <a:lstStyle/>
          <a:p>
            <a:r>
              <a:rPr lang="sv-SE" dirty="0" smtClean="0"/>
              <a:t>Linje </a:t>
            </a:r>
            <a:r>
              <a:rPr lang="sv-SE" dirty="0" err="1" smtClean="0"/>
              <a:t>startpm</a:t>
            </a:r>
            <a:r>
              <a:rPr lang="sv-SE" dirty="0" smtClean="0"/>
              <a:t>, samråd, pol beslut </a:t>
            </a:r>
            <a:r>
              <a:rPr lang="sv-SE" dirty="0" err="1" smtClean="0"/>
              <a:t>granskn</a:t>
            </a:r>
            <a:r>
              <a:rPr lang="sv-SE" dirty="0" smtClean="0"/>
              <a:t>, antagande, ök, laga kraft</a:t>
            </a:r>
            <a:endParaRPr lang="sv-SE" dirty="0"/>
          </a:p>
        </p:txBody>
      </p:sp>
    </p:spTree>
    <p:extLst>
      <p:ext uri="{BB962C8B-B14F-4D97-AF65-F5344CB8AC3E}">
        <p14:creationId xmlns:p14="http://schemas.microsoft.com/office/powerpoint/2010/main" val="6675762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Tack</a:t>
            </a:r>
            <a:endParaRPr lang="sv-SE" dirty="0"/>
          </a:p>
        </p:txBody>
      </p:sp>
      <p:sp>
        <p:nvSpPr>
          <p:cNvPr id="3" name="Platshållare för innehåll 2"/>
          <p:cNvSpPr>
            <a:spLocks noGrp="1"/>
          </p:cNvSpPr>
          <p:nvPr>
            <p:ph idx="1"/>
          </p:nvPr>
        </p:nvSpPr>
        <p:spPr/>
        <p:txBody>
          <a:bodyPr/>
          <a:lstStyle/>
          <a:p>
            <a:endParaRPr lang="sv-SE" dirty="0"/>
          </a:p>
        </p:txBody>
      </p:sp>
    </p:spTree>
    <p:extLst>
      <p:ext uri="{BB962C8B-B14F-4D97-AF65-F5344CB8AC3E}">
        <p14:creationId xmlns:p14="http://schemas.microsoft.com/office/powerpoint/2010/main" val="19017855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Översiktsplan 2012</a:t>
            </a:r>
            <a:endParaRPr lang="sv-SE" dirty="0"/>
          </a:p>
        </p:txBody>
      </p:sp>
      <p:pic>
        <p:nvPicPr>
          <p:cNvPr id="5" name="Bildobjekt 4"/>
          <p:cNvPicPr>
            <a:picLocks noChangeAspect="1"/>
          </p:cNvPicPr>
          <p:nvPr/>
        </p:nvPicPr>
        <p:blipFill>
          <a:blip r:embed="rId3"/>
          <a:stretch>
            <a:fillRect/>
          </a:stretch>
        </p:blipFill>
        <p:spPr>
          <a:xfrm>
            <a:off x="724744" y="1268760"/>
            <a:ext cx="7694512" cy="5469286"/>
          </a:xfrm>
          <a:prstGeom prst="rect">
            <a:avLst/>
          </a:prstGeom>
        </p:spPr>
      </p:pic>
    </p:spTree>
    <p:extLst>
      <p:ext uri="{BB962C8B-B14F-4D97-AF65-F5344CB8AC3E}">
        <p14:creationId xmlns:p14="http://schemas.microsoft.com/office/powerpoint/2010/main" val="33439427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Detaljplan</a:t>
            </a:r>
            <a:endParaRPr lang="sv-SE" dirty="0"/>
          </a:p>
        </p:txBody>
      </p:sp>
      <p:sp>
        <p:nvSpPr>
          <p:cNvPr id="3" name="Platshållare för innehåll 2"/>
          <p:cNvSpPr>
            <a:spLocks noGrp="1"/>
          </p:cNvSpPr>
          <p:nvPr>
            <p:ph idx="1"/>
          </p:nvPr>
        </p:nvSpPr>
        <p:spPr/>
        <p:txBody>
          <a:bodyPr>
            <a:normAutofit fontScale="85000" lnSpcReduction="20000"/>
          </a:bodyPr>
          <a:lstStyle/>
          <a:p>
            <a:r>
              <a:rPr lang="sv-SE" sz="2800" dirty="0" smtClean="0"/>
              <a:t>Detaljplan ska tas fram</a:t>
            </a:r>
          </a:p>
          <a:p>
            <a:pPr>
              <a:buFont typeface="Wingdings" panose="05000000000000000000" pitchFamily="2" charset="2"/>
              <a:buChar char="ü"/>
            </a:pPr>
            <a:r>
              <a:rPr lang="sv-SE" sz="2100" dirty="0" smtClean="0"/>
              <a:t>Vid ny sammanhållen bebyggelse</a:t>
            </a:r>
          </a:p>
          <a:p>
            <a:pPr>
              <a:buFont typeface="Wingdings" panose="05000000000000000000" pitchFamily="2" charset="2"/>
              <a:buChar char="ü"/>
            </a:pPr>
            <a:r>
              <a:rPr lang="sv-SE" sz="2100" dirty="0" smtClean="0"/>
              <a:t>Om bebyggelse ska förändras eller bevaras i ett sammanhang</a:t>
            </a:r>
          </a:p>
          <a:p>
            <a:pPr>
              <a:buFont typeface="Wingdings" panose="05000000000000000000" pitchFamily="2" charset="2"/>
              <a:buChar char="ü"/>
            </a:pPr>
            <a:r>
              <a:rPr lang="sv-SE" sz="2100" dirty="0" smtClean="0"/>
              <a:t>För enstaka byggnadsverk i vissa fall</a:t>
            </a:r>
          </a:p>
          <a:p>
            <a:pPr>
              <a:buFont typeface="Wingdings" panose="05000000000000000000" pitchFamily="2" charset="2"/>
              <a:buChar char="ü"/>
            </a:pPr>
            <a:endParaRPr lang="sv-SE" sz="2100" dirty="0" smtClean="0"/>
          </a:p>
          <a:p>
            <a:r>
              <a:rPr lang="sv-SE" sz="2800" dirty="0" smtClean="0"/>
              <a:t>Är juridiskt bindande</a:t>
            </a:r>
          </a:p>
          <a:p>
            <a:pPr marL="0" indent="0">
              <a:buNone/>
            </a:pPr>
            <a:endParaRPr lang="sv-SE" sz="2800" dirty="0" smtClean="0"/>
          </a:p>
          <a:p>
            <a:r>
              <a:rPr lang="sv-SE" sz="2800" dirty="0" smtClean="0"/>
              <a:t>Detaljplan ska bestämma:</a:t>
            </a:r>
          </a:p>
          <a:p>
            <a:pPr>
              <a:buFont typeface="Wingdings" panose="05000000000000000000" pitchFamily="2" charset="2"/>
              <a:buChar char="ü"/>
            </a:pPr>
            <a:r>
              <a:rPr lang="sv-SE" sz="2100" dirty="0" smtClean="0"/>
              <a:t>Gränserna för allmänna platser, kvartersmark och vattenområden</a:t>
            </a:r>
          </a:p>
          <a:p>
            <a:pPr>
              <a:buFont typeface="Wingdings" panose="05000000000000000000" pitchFamily="2" charset="2"/>
              <a:buChar char="ü"/>
            </a:pPr>
            <a:r>
              <a:rPr lang="sv-SE" sz="2100" dirty="0" smtClean="0"/>
              <a:t>Användning och utformning av allmänna platser som kommunen är huvudman för</a:t>
            </a:r>
          </a:p>
          <a:p>
            <a:pPr>
              <a:buFont typeface="Wingdings" panose="05000000000000000000" pitchFamily="2" charset="2"/>
              <a:buChar char="ü"/>
            </a:pPr>
            <a:r>
              <a:rPr lang="sv-SE" sz="2100" dirty="0" smtClean="0"/>
              <a:t>Användningen av kvartersmark och vattenområden</a:t>
            </a:r>
          </a:p>
          <a:p>
            <a:pPr>
              <a:buFont typeface="Wingdings" panose="05000000000000000000" pitchFamily="2" charset="2"/>
              <a:buChar char="ü"/>
            </a:pPr>
            <a:r>
              <a:rPr lang="sv-SE" sz="2100" dirty="0" smtClean="0"/>
              <a:t>Genomförandetid (5-15 år)</a:t>
            </a:r>
          </a:p>
          <a:p>
            <a:endParaRPr lang="sv-SE" dirty="0"/>
          </a:p>
        </p:txBody>
      </p:sp>
    </p:spTree>
    <p:extLst>
      <p:ext uri="{BB962C8B-B14F-4D97-AF65-F5344CB8AC3E}">
        <p14:creationId xmlns:p14="http://schemas.microsoft.com/office/powerpoint/2010/main" val="21948608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Detaljplan</a:t>
            </a:r>
          </a:p>
        </p:txBody>
      </p:sp>
      <p:sp>
        <p:nvSpPr>
          <p:cNvPr id="3" name="Platshållare för innehåll 2"/>
          <p:cNvSpPr>
            <a:spLocks noGrp="1"/>
          </p:cNvSpPr>
          <p:nvPr>
            <p:ph idx="1"/>
          </p:nvPr>
        </p:nvSpPr>
        <p:spPr/>
        <p:txBody>
          <a:bodyPr>
            <a:normAutofit lnSpcReduction="10000"/>
          </a:bodyPr>
          <a:lstStyle/>
          <a:p>
            <a:r>
              <a:rPr lang="sv-SE" dirty="0"/>
              <a:t>Detaljplan </a:t>
            </a:r>
            <a:r>
              <a:rPr lang="sv-SE" dirty="0" smtClean="0"/>
              <a:t>får reglera:</a:t>
            </a:r>
          </a:p>
          <a:p>
            <a:endParaRPr lang="sv-SE" dirty="0"/>
          </a:p>
          <a:p>
            <a:pPr>
              <a:buFont typeface="Wingdings" panose="05000000000000000000" pitchFamily="2" charset="2"/>
              <a:buChar char="ü"/>
            </a:pPr>
            <a:r>
              <a:rPr lang="sv-SE" sz="2000" dirty="0" smtClean="0"/>
              <a:t>Markreservat och allmänna platser</a:t>
            </a:r>
            <a:endParaRPr lang="sv-SE" sz="2000" dirty="0"/>
          </a:p>
          <a:p>
            <a:pPr>
              <a:buFont typeface="Wingdings" panose="05000000000000000000" pitchFamily="2" charset="2"/>
              <a:buChar char="ü"/>
            </a:pPr>
            <a:r>
              <a:rPr lang="sv-SE" sz="2000" dirty="0" smtClean="0"/>
              <a:t>Markytan</a:t>
            </a:r>
            <a:endParaRPr lang="sv-SE" sz="2000" dirty="0"/>
          </a:p>
          <a:p>
            <a:pPr>
              <a:buFont typeface="Wingdings" panose="05000000000000000000" pitchFamily="2" charset="2"/>
              <a:buChar char="ü"/>
            </a:pPr>
            <a:r>
              <a:rPr lang="sv-SE" sz="2000" dirty="0" smtClean="0"/>
              <a:t>Bebyggandets omfattning</a:t>
            </a:r>
            <a:endParaRPr lang="sv-SE" sz="2000" dirty="0"/>
          </a:p>
          <a:p>
            <a:pPr>
              <a:buFont typeface="Wingdings" panose="05000000000000000000" pitchFamily="2" charset="2"/>
              <a:buChar char="ü"/>
            </a:pPr>
            <a:r>
              <a:rPr lang="sv-SE" sz="2000" dirty="0" smtClean="0"/>
              <a:t>Skydd mot störningar</a:t>
            </a:r>
          </a:p>
          <a:p>
            <a:pPr>
              <a:buFont typeface="Wingdings" panose="05000000000000000000" pitchFamily="2" charset="2"/>
              <a:buChar char="ü"/>
            </a:pPr>
            <a:r>
              <a:rPr lang="sv-SE" sz="2000" dirty="0" smtClean="0"/>
              <a:t>Parkering</a:t>
            </a:r>
          </a:p>
          <a:p>
            <a:pPr>
              <a:buFont typeface="Wingdings" panose="05000000000000000000" pitchFamily="2" charset="2"/>
              <a:buChar char="ü"/>
            </a:pPr>
            <a:r>
              <a:rPr lang="sv-SE" sz="2000" dirty="0" smtClean="0"/>
              <a:t>Villkor för bygglov, rivningslov och </a:t>
            </a:r>
            <a:r>
              <a:rPr lang="sv-SE" sz="2000" dirty="0" err="1" smtClean="0"/>
              <a:t>marklov</a:t>
            </a:r>
            <a:endParaRPr lang="sv-SE" sz="2000" dirty="0" smtClean="0"/>
          </a:p>
          <a:p>
            <a:pPr>
              <a:buFont typeface="Wingdings" panose="05000000000000000000" pitchFamily="2" charset="2"/>
              <a:buChar char="ü"/>
            </a:pPr>
            <a:r>
              <a:rPr lang="sv-SE" sz="2000" dirty="0" smtClean="0"/>
              <a:t>Placering utformning och utförande</a:t>
            </a:r>
          </a:p>
          <a:p>
            <a:pPr>
              <a:buFont typeface="Wingdings" panose="05000000000000000000" pitchFamily="2" charset="2"/>
              <a:buChar char="ü"/>
            </a:pPr>
            <a:r>
              <a:rPr lang="sv-SE" sz="2000" dirty="0" smtClean="0"/>
              <a:t>Upphävande av strandskydd</a:t>
            </a:r>
          </a:p>
          <a:p>
            <a:pPr>
              <a:buFont typeface="Wingdings" panose="05000000000000000000" pitchFamily="2" charset="2"/>
              <a:buChar char="ü"/>
            </a:pPr>
            <a:r>
              <a:rPr lang="sv-SE" sz="2000" dirty="0" smtClean="0"/>
              <a:t>Fastighetsindelning</a:t>
            </a:r>
            <a:endParaRPr lang="sv-SE" sz="2000" dirty="0"/>
          </a:p>
          <a:p>
            <a:endParaRPr lang="sv-SE" dirty="0"/>
          </a:p>
        </p:txBody>
      </p:sp>
    </p:spTree>
    <p:extLst>
      <p:ext uri="{BB962C8B-B14F-4D97-AF65-F5344CB8AC3E}">
        <p14:creationId xmlns:p14="http://schemas.microsoft.com/office/powerpoint/2010/main" val="24865859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Hur en detaljplan tas fram</a:t>
            </a:r>
            <a:endParaRPr lang="sv-SE" dirty="0"/>
          </a:p>
        </p:txBody>
      </p:sp>
      <p:sp>
        <p:nvSpPr>
          <p:cNvPr id="3" name="Platshållare för innehåll 2"/>
          <p:cNvSpPr>
            <a:spLocks noGrp="1"/>
          </p:cNvSpPr>
          <p:nvPr>
            <p:ph idx="1"/>
          </p:nvPr>
        </p:nvSpPr>
        <p:spPr/>
        <p:txBody>
          <a:bodyPr>
            <a:normAutofit fontScale="62500" lnSpcReduction="20000"/>
          </a:bodyPr>
          <a:lstStyle/>
          <a:p>
            <a:r>
              <a:rPr lang="sv-SE" dirty="0" smtClean="0"/>
              <a:t>KS, KSSU eller MSN ger uppdrag</a:t>
            </a:r>
          </a:p>
          <a:p>
            <a:endParaRPr lang="sv-SE" dirty="0" smtClean="0"/>
          </a:p>
          <a:p>
            <a:r>
              <a:rPr lang="sv-SE" dirty="0" smtClean="0"/>
              <a:t>Ett förslag till detaljplan tas fram</a:t>
            </a:r>
          </a:p>
          <a:p>
            <a:endParaRPr lang="sv-SE" dirty="0" smtClean="0"/>
          </a:p>
          <a:p>
            <a:r>
              <a:rPr lang="sv-SE" dirty="0" smtClean="0"/>
              <a:t>Samråd om förslaget</a:t>
            </a:r>
          </a:p>
          <a:p>
            <a:endParaRPr lang="sv-SE" dirty="0" smtClean="0"/>
          </a:p>
          <a:p>
            <a:r>
              <a:rPr lang="sv-SE" dirty="0" smtClean="0"/>
              <a:t>Förslaget omarbetas efter synpunkter</a:t>
            </a:r>
          </a:p>
          <a:p>
            <a:endParaRPr lang="sv-SE" dirty="0" smtClean="0"/>
          </a:p>
          <a:p>
            <a:r>
              <a:rPr lang="sv-SE" dirty="0" smtClean="0"/>
              <a:t>Granskning av förslaget (beslut MSN)</a:t>
            </a:r>
          </a:p>
          <a:p>
            <a:endParaRPr lang="sv-SE" dirty="0" smtClean="0"/>
          </a:p>
          <a:p>
            <a:r>
              <a:rPr lang="sv-SE" dirty="0" smtClean="0"/>
              <a:t>MSN och Kommunstyrelsen tillstyrker planen</a:t>
            </a:r>
          </a:p>
          <a:p>
            <a:endParaRPr lang="sv-SE" dirty="0" smtClean="0"/>
          </a:p>
          <a:p>
            <a:r>
              <a:rPr lang="sv-SE" dirty="0" smtClean="0"/>
              <a:t>Kommunfullmäktige antar detaljplanen</a:t>
            </a:r>
          </a:p>
          <a:p>
            <a:endParaRPr lang="sv-SE" dirty="0"/>
          </a:p>
        </p:txBody>
      </p:sp>
    </p:spTree>
    <p:extLst>
      <p:ext uri="{BB962C8B-B14F-4D97-AF65-F5344CB8AC3E}">
        <p14:creationId xmlns:p14="http://schemas.microsoft.com/office/powerpoint/2010/main" val="37584729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sv-SE" sz="2800" dirty="0" smtClean="0">
                <a:solidFill>
                  <a:srgbClr val="0070C0"/>
                </a:solidFill>
              </a:rPr>
              <a:t>Hållbar framtid i Nacka, Översiktsplan 2012</a:t>
            </a:r>
            <a:endParaRPr lang="sv-SE" sz="2800" dirty="0">
              <a:solidFill>
                <a:srgbClr val="0070C0"/>
              </a:solidFill>
            </a:endParaRPr>
          </a:p>
        </p:txBody>
      </p:sp>
      <p:sp>
        <p:nvSpPr>
          <p:cNvPr id="3" name="Platshållare för innehåll 2"/>
          <p:cNvSpPr>
            <a:spLocks noGrp="1"/>
          </p:cNvSpPr>
          <p:nvPr>
            <p:ph sz="half" idx="1"/>
          </p:nvPr>
        </p:nvSpPr>
        <p:spPr>
          <a:xfrm>
            <a:off x="395536" y="1600200"/>
            <a:ext cx="3384376" cy="4525963"/>
          </a:xfrm>
        </p:spPr>
        <p:txBody>
          <a:bodyPr>
            <a:noAutofit/>
          </a:bodyPr>
          <a:lstStyle/>
          <a:p>
            <a:pPr marL="0" indent="0">
              <a:buNone/>
            </a:pPr>
            <a:r>
              <a:rPr lang="sv-SE" dirty="0" smtClean="0">
                <a:solidFill>
                  <a:srgbClr val="0070C0"/>
                </a:solidFill>
              </a:rPr>
              <a:t>Fyra strategier</a:t>
            </a:r>
          </a:p>
          <a:p>
            <a:pPr marL="0" indent="0">
              <a:buNone/>
            </a:pPr>
            <a:endParaRPr lang="sv-SE" sz="1800" dirty="0" smtClean="0">
              <a:solidFill>
                <a:srgbClr val="0070C0"/>
              </a:solidFill>
            </a:endParaRPr>
          </a:p>
          <a:p>
            <a:pPr marL="0" indent="0">
              <a:buNone/>
            </a:pPr>
            <a:r>
              <a:rPr lang="sv-SE" sz="2000" dirty="0" smtClean="0">
                <a:solidFill>
                  <a:srgbClr val="0070C0"/>
                </a:solidFill>
              </a:rPr>
              <a:t>Skapa en tätare och mer blandad stad på västra </a:t>
            </a:r>
            <a:r>
              <a:rPr lang="sv-SE" sz="2000" dirty="0" err="1" smtClean="0">
                <a:solidFill>
                  <a:srgbClr val="0070C0"/>
                </a:solidFill>
              </a:rPr>
              <a:t>Sicklaön</a:t>
            </a:r>
            <a:endParaRPr lang="sv-SE" sz="2000" dirty="0" smtClean="0">
              <a:solidFill>
                <a:srgbClr val="0070C0"/>
              </a:solidFill>
            </a:endParaRPr>
          </a:p>
          <a:p>
            <a:endParaRPr lang="sv-SE" sz="2000" dirty="0" smtClean="0">
              <a:solidFill>
                <a:srgbClr val="0070C0"/>
              </a:solidFill>
            </a:endParaRPr>
          </a:p>
          <a:p>
            <a:pPr marL="0" indent="0">
              <a:buNone/>
            </a:pPr>
            <a:r>
              <a:rPr lang="sv-SE" sz="2000" dirty="0" smtClean="0">
                <a:solidFill>
                  <a:srgbClr val="0070C0"/>
                </a:solidFill>
              </a:rPr>
              <a:t>Komplett transportsystem med tunnelbana till Nacka</a:t>
            </a:r>
          </a:p>
          <a:p>
            <a:endParaRPr lang="sv-SE" sz="2000" dirty="0" smtClean="0">
              <a:solidFill>
                <a:srgbClr val="0070C0"/>
              </a:solidFill>
            </a:endParaRPr>
          </a:p>
          <a:p>
            <a:pPr marL="0" indent="0">
              <a:buNone/>
            </a:pPr>
            <a:r>
              <a:rPr lang="sv-SE" sz="2000" dirty="0" smtClean="0">
                <a:solidFill>
                  <a:srgbClr val="0070C0"/>
                </a:solidFill>
              </a:rPr>
              <a:t>Utveckla </a:t>
            </a:r>
            <a:r>
              <a:rPr lang="sv-SE" sz="2000" dirty="0">
                <a:solidFill>
                  <a:srgbClr val="0070C0"/>
                </a:solidFill>
              </a:rPr>
              <a:t>Nackas lokala centra och deras omgivning</a:t>
            </a:r>
          </a:p>
          <a:p>
            <a:endParaRPr lang="sv-SE" sz="2000" dirty="0" smtClean="0">
              <a:solidFill>
                <a:srgbClr val="0070C0"/>
              </a:solidFill>
            </a:endParaRPr>
          </a:p>
          <a:p>
            <a:pPr marL="0" indent="0">
              <a:buNone/>
            </a:pPr>
            <a:r>
              <a:rPr lang="sv-SE" sz="2000" dirty="0" smtClean="0">
                <a:solidFill>
                  <a:srgbClr val="0070C0"/>
                </a:solidFill>
              </a:rPr>
              <a:t>Planera</a:t>
            </a:r>
            <a:r>
              <a:rPr lang="sv-SE" sz="2000" dirty="0">
                <a:solidFill>
                  <a:srgbClr val="0070C0"/>
                </a:solidFill>
              </a:rPr>
              <a:t>, förvalta och utveckla den gröna och blå strukturen</a:t>
            </a:r>
          </a:p>
        </p:txBody>
      </p:sp>
      <p:graphicFrame>
        <p:nvGraphicFramePr>
          <p:cNvPr id="10" name="Platshållare för innehåll 4"/>
          <p:cNvGraphicFramePr>
            <a:graphicFrameLocks noGrp="1" noChangeAspect="1"/>
          </p:cNvGraphicFramePr>
          <p:nvPr>
            <p:ph sz="half" idx="2"/>
            <p:extLst/>
          </p:nvPr>
        </p:nvGraphicFramePr>
        <p:xfrm>
          <a:off x="3779912" y="1417639"/>
          <a:ext cx="4985733" cy="3523530"/>
        </p:xfrm>
        <a:graphic>
          <a:graphicData uri="http://schemas.openxmlformats.org/presentationml/2006/ole">
            <mc:AlternateContent xmlns:mc="http://schemas.openxmlformats.org/markup-compatibility/2006">
              <mc:Choice xmlns:v="urn:schemas-microsoft-com:vml" Requires="v">
                <p:oleObj spid="_x0000_s1031" name="Acrobat Document" r:id="rId3" imgW="11333333" imgH="8009524" progId="AcroExch.Document.7">
                  <p:embed/>
                </p:oleObj>
              </mc:Choice>
              <mc:Fallback>
                <p:oleObj name="Acrobat Document" r:id="rId3" imgW="11333333" imgH="8009524" progId="AcroExch.Document.7">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79912" y="1417639"/>
                        <a:ext cx="4985733" cy="3523530"/>
                      </a:xfrm>
                      <a:prstGeom prst="rect">
                        <a:avLst/>
                      </a:prstGeom>
                      <a:noFill/>
                      <a:ln>
                        <a:noFill/>
                      </a:ln>
                      <a:effectLst/>
                    </p:spPr>
                  </p:pic>
                </p:oleObj>
              </mc:Fallback>
            </mc:AlternateContent>
          </a:graphicData>
        </a:graphic>
      </p:graphicFrame>
      <p:pic>
        <p:nvPicPr>
          <p:cNvPr id="5" name="Platshållare för innehåll 3"/>
          <p:cNvPicPr>
            <a:picLocks noChangeAspect="1"/>
          </p:cNvPicPr>
          <p:nvPr/>
        </p:nvPicPr>
        <p:blipFill rotWithShape="1">
          <a:blip r:embed="rId5" cstate="print">
            <a:extLst>
              <a:ext uri="{28A0092B-C50C-407E-A947-70E740481C1C}">
                <a14:useLocalDpi xmlns:a14="http://schemas.microsoft.com/office/drawing/2010/main" val="0"/>
              </a:ext>
            </a:extLst>
          </a:blip>
          <a:srcRect t="4010" r="16065"/>
          <a:stretch/>
        </p:blipFill>
        <p:spPr>
          <a:xfrm>
            <a:off x="3923928" y="5085184"/>
            <a:ext cx="2817280" cy="1607087"/>
          </a:xfrm>
          <a:prstGeom prst="rect">
            <a:avLst/>
          </a:prstGeom>
        </p:spPr>
      </p:pic>
    </p:spTree>
    <p:extLst>
      <p:ext uri="{BB962C8B-B14F-4D97-AF65-F5344CB8AC3E}">
        <p14:creationId xmlns:p14="http://schemas.microsoft.com/office/powerpoint/2010/main" val="219016086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Planprocessen</a:t>
            </a:r>
            <a:endParaRPr lang="sv-SE" dirty="0"/>
          </a:p>
        </p:txBody>
      </p:sp>
      <p:sp>
        <p:nvSpPr>
          <p:cNvPr id="15" name="textruta 14"/>
          <p:cNvSpPr txBox="1"/>
          <p:nvPr/>
        </p:nvSpPr>
        <p:spPr>
          <a:xfrm>
            <a:off x="2552700" y="2907268"/>
            <a:ext cx="1447800" cy="369332"/>
          </a:xfrm>
          <a:prstGeom prst="rect">
            <a:avLst/>
          </a:prstGeom>
          <a:noFill/>
        </p:spPr>
        <p:txBody>
          <a:bodyPr wrap="square" rtlCol="0">
            <a:spAutoFit/>
          </a:bodyPr>
          <a:lstStyle/>
          <a:p>
            <a:r>
              <a:rPr lang="sv-SE" dirty="0" smtClean="0"/>
              <a:t>SAMRÅD</a:t>
            </a:r>
            <a:endParaRPr lang="sv-SE" dirty="0"/>
          </a:p>
        </p:txBody>
      </p:sp>
      <p:sp>
        <p:nvSpPr>
          <p:cNvPr id="16" name="textruta 15"/>
          <p:cNvSpPr txBox="1"/>
          <p:nvPr/>
        </p:nvSpPr>
        <p:spPr>
          <a:xfrm>
            <a:off x="5197744" y="2875002"/>
            <a:ext cx="1787148" cy="369332"/>
          </a:xfrm>
          <a:prstGeom prst="rect">
            <a:avLst/>
          </a:prstGeom>
          <a:noFill/>
        </p:spPr>
        <p:txBody>
          <a:bodyPr wrap="square" rtlCol="0">
            <a:spAutoFit/>
          </a:bodyPr>
          <a:lstStyle/>
          <a:p>
            <a:r>
              <a:rPr lang="sv-SE" dirty="0" smtClean="0"/>
              <a:t>GRANSKNING</a:t>
            </a:r>
            <a:endParaRPr lang="sv-SE" dirty="0"/>
          </a:p>
        </p:txBody>
      </p:sp>
      <p:grpSp>
        <p:nvGrpSpPr>
          <p:cNvPr id="18" name="Grupp 17"/>
          <p:cNvGrpSpPr/>
          <p:nvPr/>
        </p:nvGrpSpPr>
        <p:grpSpPr>
          <a:xfrm>
            <a:off x="1074549" y="3427708"/>
            <a:ext cx="7693294" cy="379386"/>
            <a:chOff x="1074549" y="3427708"/>
            <a:chExt cx="7693294" cy="379386"/>
          </a:xfrm>
        </p:grpSpPr>
        <p:cxnSp>
          <p:nvCxnSpPr>
            <p:cNvPr id="5" name="Rak pil 4"/>
            <p:cNvCxnSpPr/>
            <p:nvPr/>
          </p:nvCxnSpPr>
          <p:spPr>
            <a:xfrm>
              <a:off x="1226949" y="3581400"/>
              <a:ext cx="7108556" cy="0"/>
            </a:xfrm>
            <a:prstGeom prst="straightConnector1">
              <a:avLst/>
            </a:prstGeom>
            <a:ln w="762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6" name="Ellips 5"/>
            <p:cNvSpPr/>
            <p:nvPr/>
          </p:nvSpPr>
          <p:spPr>
            <a:xfrm>
              <a:off x="1074549" y="3429000"/>
              <a:ext cx="304800" cy="3048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Rektangel med rundade hörn 6"/>
            <p:cNvSpPr/>
            <p:nvPr/>
          </p:nvSpPr>
          <p:spPr>
            <a:xfrm>
              <a:off x="2712849" y="3429000"/>
              <a:ext cx="1447800" cy="30480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Ellips 7"/>
            <p:cNvSpPr/>
            <p:nvPr/>
          </p:nvSpPr>
          <p:spPr>
            <a:xfrm>
              <a:off x="2217549" y="3429000"/>
              <a:ext cx="304800" cy="3048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ektangel med rundade hörn 8"/>
            <p:cNvSpPr/>
            <p:nvPr/>
          </p:nvSpPr>
          <p:spPr>
            <a:xfrm>
              <a:off x="5417949" y="3429000"/>
              <a:ext cx="914400" cy="30480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Ellips 9"/>
            <p:cNvSpPr/>
            <p:nvPr/>
          </p:nvSpPr>
          <p:spPr>
            <a:xfrm>
              <a:off x="4792205" y="3429000"/>
              <a:ext cx="304800" cy="3048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 name="Ellips 10"/>
            <p:cNvSpPr/>
            <p:nvPr/>
          </p:nvSpPr>
          <p:spPr>
            <a:xfrm>
              <a:off x="6653293" y="3429000"/>
              <a:ext cx="304800" cy="3048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3" name="Ellips 12"/>
            <p:cNvSpPr/>
            <p:nvPr/>
          </p:nvSpPr>
          <p:spPr>
            <a:xfrm>
              <a:off x="7341999" y="3427708"/>
              <a:ext cx="304800" cy="3048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7" name="Rektangel med rundade hörn 16"/>
            <p:cNvSpPr/>
            <p:nvPr/>
          </p:nvSpPr>
          <p:spPr>
            <a:xfrm>
              <a:off x="8389749" y="3429000"/>
              <a:ext cx="378094" cy="378094"/>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Tree>
    <p:extLst>
      <p:ext uri="{BB962C8B-B14F-4D97-AF65-F5344CB8AC3E}">
        <p14:creationId xmlns:p14="http://schemas.microsoft.com/office/powerpoint/2010/main" val="21638729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99592" y="188640"/>
            <a:ext cx="7762080" cy="1143000"/>
          </a:xfrm>
        </p:spPr>
        <p:txBody>
          <a:bodyPr>
            <a:normAutofit fontScale="90000"/>
          </a:bodyPr>
          <a:lstStyle/>
          <a:p>
            <a:r>
              <a:rPr lang="sv-SE" dirty="0">
                <a:solidFill>
                  <a:schemeClr val="accent4"/>
                </a:solidFill>
              </a:rPr>
              <a:t>Tunnelbana till Nacka - 13.500 bostäder</a:t>
            </a:r>
            <a:endParaRPr lang="sv-SE" dirty="0"/>
          </a:p>
        </p:txBody>
      </p:sp>
      <p:pic>
        <p:nvPicPr>
          <p:cNvPr id="4" name="Platshållare för innehåll 3" descr="Tbana_delprojekt (2).jpg"/>
          <p:cNvPicPr>
            <a:picLocks noGrp="1" noChangeAspect="1"/>
          </p:cNvPicPr>
          <p:nvPr>
            <p:ph idx="1"/>
          </p:nvPr>
        </p:nvPicPr>
        <p:blipFill>
          <a:blip r:embed="rId2" cstate="print"/>
          <a:stretch>
            <a:fillRect/>
          </a:stretch>
        </p:blipFill>
        <p:spPr>
          <a:xfrm>
            <a:off x="1130400" y="1628800"/>
            <a:ext cx="7045323" cy="4562999"/>
          </a:xfrm>
          <a:prstGeom prst="rect">
            <a:avLst/>
          </a:prstGeom>
          <a:noFill/>
          <a:ln w="28575">
            <a:solidFill>
              <a:schemeClr val="tx1"/>
            </a:solidFill>
            <a:miter lim="800000"/>
            <a:headEnd/>
            <a:tailEnd/>
          </a:ln>
        </p:spPr>
      </p:pic>
    </p:spTree>
    <p:extLst>
      <p:ext uri="{BB962C8B-B14F-4D97-AF65-F5344CB8AC3E}">
        <p14:creationId xmlns:p14="http://schemas.microsoft.com/office/powerpoint/2010/main" val="32067680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69333" y="274638"/>
            <a:ext cx="8723147" cy="1143000"/>
          </a:xfrm>
        </p:spPr>
        <p:txBody>
          <a:bodyPr/>
          <a:lstStyle/>
          <a:p>
            <a:r>
              <a:rPr lang="sv-SE" sz="4000" dirty="0" err="1">
                <a:solidFill>
                  <a:srgbClr val="0070C0"/>
                </a:solidFill>
              </a:rPr>
              <a:t>Fundamenta</a:t>
            </a:r>
            <a:r>
              <a:rPr lang="sv-SE" sz="4000" dirty="0">
                <a:solidFill>
                  <a:srgbClr val="0070C0"/>
                </a:solidFill>
              </a:rPr>
              <a:t> </a:t>
            </a:r>
            <a:r>
              <a:rPr lang="sv-SE" sz="4400" dirty="0">
                <a:solidFill>
                  <a:srgbClr val="0070C0"/>
                </a:solidFill>
              </a:rPr>
              <a:t/>
            </a:r>
            <a:br>
              <a:rPr lang="sv-SE" sz="4400" dirty="0">
                <a:solidFill>
                  <a:srgbClr val="0070C0"/>
                </a:solidFill>
              </a:rPr>
            </a:br>
            <a:r>
              <a:rPr lang="sv-SE" sz="2400" dirty="0">
                <a:solidFill>
                  <a:srgbClr val="0070C0"/>
                </a:solidFill>
              </a:rPr>
              <a:t>Grunden för stadsbyggande i </a:t>
            </a:r>
            <a:r>
              <a:rPr lang="sv-SE" sz="2400" dirty="0" smtClean="0">
                <a:solidFill>
                  <a:srgbClr val="0070C0"/>
                </a:solidFill>
              </a:rPr>
              <a:t>Nacka </a:t>
            </a:r>
            <a:r>
              <a:rPr lang="sv-SE" sz="2400" dirty="0">
                <a:solidFill>
                  <a:srgbClr val="0070C0"/>
                </a:solidFill>
              </a:rPr>
              <a:t>stad</a:t>
            </a:r>
          </a:p>
        </p:txBody>
      </p:sp>
      <p:pic>
        <p:nvPicPr>
          <p:cNvPr id="4" name="Platshållare för innehåll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34298" y="1434355"/>
            <a:ext cx="2566949" cy="1733320"/>
          </a:xfrm>
          <a:prstGeom prst="rect">
            <a:avLst/>
          </a:prstGeom>
        </p:spPr>
      </p:pic>
      <p:sp>
        <p:nvSpPr>
          <p:cNvPr id="5" name="Rektangel 4"/>
          <p:cNvSpPr/>
          <p:nvPr/>
        </p:nvSpPr>
        <p:spPr>
          <a:xfrm>
            <a:off x="263542" y="2829185"/>
            <a:ext cx="1356130" cy="276999"/>
          </a:xfrm>
          <a:prstGeom prst="rect">
            <a:avLst/>
          </a:prstGeom>
        </p:spPr>
        <p:txBody>
          <a:bodyPr wrap="square">
            <a:spAutoFit/>
          </a:bodyPr>
          <a:lstStyle/>
          <a:p>
            <a:r>
              <a:rPr lang="sv-SE" sz="1200" dirty="0">
                <a:latin typeface="Gill Sans MT For Nacka Light" panose="020B0302020104020203" pitchFamily="34" charset="0"/>
              </a:rPr>
              <a:t>SAMMANHANG</a:t>
            </a:r>
            <a:endParaRPr lang="sv-SE" sz="1200" dirty="0"/>
          </a:p>
        </p:txBody>
      </p:sp>
      <p:pic>
        <p:nvPicPr>
          <p:cNvPr id="6" name="Bildobjekt 5"/>
          <p:cNvPicPr>
            <a:picLocks noChangeAspect="1"/>
          </p:cNvPicPr>
          <p:nvPr/>
        </p:nvPicPr>
        <p:blipFill rotWithShape="1">
          <a:blip r:embed="rId3" cstate="print">
            <a:extLst>
              <a:ext uri="{28A0092B-C50C-407E-A947-70E740481C1C}">
                <a14:useLocalDpi xmlns:a14="http://schemas.microsoft.com/office/drawing/2010/main" val="0"/>
              </a:ext>
            </a:extLst>
          </a:blip>
          <a:srcRect t="2253" b="2015"/>
          <a:stretch/>
        </p:blipFill>
        <p:spPr>
          <a:xfrm>
            <a:off x="263542" y="3933056"/>
            <a:ext cx="2520280" cy="1733803"/>
          </a:xfrm>
          <a:prstGeom prst="rect">
            <a:avLst/>
          </a:prstGeom>
        </p:spPr>
      </p:pic>
      <p:sp>
        <p:nvSpPr>
          <p:cNvPr id="7" name="Rektangel 6"/>
          <p:cNvSpPr/>
          <p:nvPr/>
        </p:nvSpPr>
        <p:spPr>
          <a:xfrm>
            <a:off x="302168" y="3951483"/>
            <a:ext cx="2520281" cy="276999"/>
          </a:xfrm>
          <a:prstGeom prst="rect">
            <a:avLst/>
          </a:prstGeom>
        </p:spPr>
        <p:txBody>
          <a:bodyPr wrap="square">
            <a:spAutoFit/>
          </a:bodyPr>
          <a:lstStyle/>
          <a:p>
            <a:r>
              <a:rPr lang="sv-SE" sz="1200" dirty="0" smtClean="0">
                <a:latin typeface="Gill Sans MT For Nacka Light" panose="020B0302020104020203" pitchFamily="34" charset="0"/>
              </a:rPr>
              <a:t>STADSRUM OCH MÖTESPLATSER</a:t>
            </a:r>
            <a:endParaRPr lang="sv-SE" sz="1200" dirty="0"/>
          </a:p>
        </p:txBody>
      </p:sp>
      <p:pic>
        <p:nvPicPr>
          <p:cNvPr id="8" name="Platshållare för innehåll 3"/>
          <p:cNvPicPr>
            <a:picLocks noChangeAspect="1"/>
          </p:cNvPicPr>
          <p:nvPr/>
        </p:nvPicPr>
        <p:blipFill rotWithShape="1">
          <a:blip r:embed="rId4" cstate="print">
            <a:extLst>
              <a:ext uri="{28A0092B-C50C-407E-A947-70E740481C1C}">
                <a14:useLocalDpi xmlns:a14="http://schemas.microsoft.com/office/drawing/2010/main" val="0"/>
              </a:ext>
            </a:extLst>
          </a:blip>
          <a:srcRect t="6635" b="4453"/>
          <a:stretch/>
        </p:blipFill>
        <p:spPr>
          <a:xfrm rot="10800000" flipV="1">
            <a:off x="3188692" y="1444377"/>
            <a:ext cx="2590194" cy="1730929"/>
          </a:xfrm>
          <a:prstGeom prst="rect">
            <a:avLst/>
          </a:prstGeom>
        </p:spPr>
      </p:pic>
      <p:sp>
        <p:nvSpPr>
          <p:cNvPr id="9" name="Rektangel 8"/>
          <p:cNvSpPr/>
          <p:nvPr/>
        </p:nvSpPr>
        <p:spPr>
          <a:xfrm>
            <a:off x="4448978" y="2891762"/>
            <a:ext cx="1329908" cy="276999"/>
          </a:xfrm>
          <a:prstGeom prst="rect">
            <a:avLst/>
          </a:prstGeom>
        </p:spPr>
        <p:txBody>
          <a:bodyPr wrap="square">
            <a:spAutoFit/>
          </a:bodyPr>
          <a:lstStyle/>
          <a:p>
            <a:r>
              <a:rPr lang="sv-SE" sz="1200" dirty="0">
                <a:latin typeface="Gill Sans MT For Nacka Light" panose="020B0302020104020203" pitchFamily="34" charset="0"/>
              </a:rPr>
              <a:t>STADSGATOR</a:t>
            </a:r>
            <a:endParaRPr lang="sv-SE" sz="1200" dirty="0"/>
          </a:p>
        </p:txBody>
      </p:sp>
      <p:pic>
        <p:nvPicPr>
          <p:cNvPr id="10" name="Bildobjekt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57778" y="388746"/>
            <a:ext cx="2519553" cy="1713150"/>
          </a:xfrm>
          <a:prstGeom prst="rect">
            <a:avLst/>
          </a:prstGeom>
        </p:spPr>
      </p:pic>
      <p:pic>
        <p:nvPicPr>
          <p:cNvPr id="12" name="Bildobjekt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188692" y="3951483"/>
            <a:ext cx="2574315" cy="1758503"/>
          </a:xfrm>
          <a:prstGeom prst="rect">
            <a:avLst/>
          </a:prstGeom>
        </p:spPr>
      </p:pic>
      <p:sp>
        <p:nvSpPr>
          <p:cNvPr id="13" name="Rektangel 12"/>
          <p:cNvSpPr/>
          <p:nvPr/>
        </p:nvSpPr>
        <p:spPr>
          <a:xfrm>
            <a:off x="4193305" y="3935936"/>
            <a:ext cx="1463349" cy="276999"/>
          </a:xfrm>
          <a:prstGeom prst="rect">
            <a:avLst/>
          </a:prstGeom>
        </p:spPr>
        <p:txBody>
          <a:bodyPr wrap="none">
            <a:spAutoFit/>
          </a:bodyPr>
          <a:lstStyle/>
          <a:p>
            <a:r>
              <a:rPr lang="sv-SE" sz="1200" dirty="0">
                <a:solidFill>
                  <a:schemeClr val="bg1"/>
                </a:solidFill>
                <a:latin typeface="Gill Sans MT For Nacka Light" panose="020B0302020104020203" pitchFamily="34" charset="0"/>
              </a:rPr>
              <a:t>KVARTERSFORMER</a:t>
            </a:r>
            <a:endParaRPr lang="sv-SE" sz="1200" dirty="0"/>
          </a:p>
        </p:txBody>
      </p:sp>
      <p:pic>
        <p:nvPicPr>
          <p:cNvPr id="14" name="Bildobjekt 1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125661" y="2490976"/>
            <a:ext cx="2484106" cy="1733319"/>
          </a:xfrm>
          <a:prstGeom prst="rect">
            <a:avLst/>
          </a:prstGeom>
        </p:spPr>
      </p:pic>
      <p:sp>
        <p:nvSpPr>
          <p:cNvPr id="15" name="Rektangel 14"/>
          <p:cNvSpPr/>
          <p:nvPr/>
        </p:nvSpPr>
        <p:spPr>
          <a:xfrm>
            <a:off x="6165165" y="393897"/>
            <a:ext cx="1349087" cy="276999"/>
          </a:xfrm>
          <a:prstGeom prst="rect">
            <a:avLst/>
          </a:prstGeom>
        </p:spPr>
        <p:txBody>
          <a:bodyPr wrap="none">
            <a:spAutoFit/>
          </a:bodyPr>
          <a:lstStyle/>
          <a:p>
            <a:r>
              <a:rPr lang="sv-SE" sz="1200" dirty="0">
                <a:latin typeface="Gill Sans MT For Nacka Light" panose="020B0302020104020203" pitchFamily="34" charset="0"/>
              </a:rPr>
              <a:t>STADSGRÖNSKA</a:t>
            </a:r>
            <a:endParaRPr lang="sv-SE" sz="1200" dirty="0"/>
          </a:p>
        </p:txBody>
      </p:sp>
      <p:pic>
        <p:nvPicPr>
          <p:cNvPr id="16" name="Bildobjekt 1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191870" y="4543856"/>
            <a:ext cx="2484106" cy="1695255"/>
          </a:xfrm>
          <a:prstGeom prst="rect">
            <a:avLst/>
          </a:prstGeom>
        </p:spPr>
      </p:pic>
      <p:sp>
        <p:nvSpPr>
          <p:cNvPr id="18" name="Rektangel 17"/>
          <p:cNvSpPr/>
          <p:nvPr/>
        </p:nvSpPr>
        <p:spPr>
          <a:xfrm>
            <a:off x="7236296" y="2459853"/>
            <a:ext cx="1584176" cy="276999"/>
          </a:xfrm>
          <a:prstGeom prst="rect">
            <a:avLst/>
          </a:prstGeom>
        </p:spPr>
        <p:txBody>
          <a:bodyPr wrap="square">
            <a:spAutoFit/>
          </a:bodyPr>
          <a:lstStyle/>
          <a:p>
            <a:r>
              <a:rPr lang="sv-SE" sz="1200" dirty="0">
                <a:latin typeface="Gill Sans MT For Nacka Light" panose="020B0302020104020203" pitchFamily="34" charset="0"/>
              </a:rPr>
              <a:t>STADENS OBJEKT</a:t>
            </a:r>
            <a:endParaRPr lang="sv-SE" sz="1200" dirty="0"/>
          </a:p>
        </p:txBody>
      </p:sp>
      <p:sp>
        <p:nvSpPr>
          <p:cNvPr id="19" name="Rektangel 18"/>
          <p:cNvSpPr/>
          <p:nvPr/>
        </p:nvSpPr>
        <p:spPr>
          <a:xfrm>
            <a:off x="6194101" y="4522958"/>
            <a:ext cx="1462516" cy="276999"/>
          </a:xfrm>
          <a:prstGeom prst="rect">
            <a:avLst/>
          </a:prstGeom>
        </p:spPr>
        <p:txBody>
          <a:bodyPr wrap="none">
            <a:spAutoFit/>
          </a:bodyPr>
          <a:lstStyle/>
          <a:p>
            <a:r>
              <a:rPr lang="sv-SE" sz="1200" dirty="0">
                <a:latin typeface="Gill Sans MT For Nacka Light" panose="020B0302020104020203" pitchFamily="34" charset="0"/>
              </a:rPr>
              <a:t>KARAKTÄRSDRAG</a:t>
            </a:r>
            <a:endParaRPr lang="sv-SE" sz="1200" dirty="0"/>
          </a:p>
        </p:txBody>
      </p:sp>
    </p:spTree>
    <p:extLst>
      <p:ext uri="{BB962C8B-B14F-4D97-AF65-F5344CB8AC3E}">
        <p14:creationId xmlns:p14="http://schemas.microsoft.com/office/powerpoint/2010/main" val="4814811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659" y="188640"/>
            <a:ext cx="8316416" cy="5900300"/>
          </a:xfrm>
          <a:prstGeom prst="rect">
            <a:avLst/>
          </a:prstGeom>
        </p:spPr>
      </p:pic>
    </p:spTree>
    <p:extLst>
      <p:ext uri="{BB962C8B-B14F-4D97-AF65-F5344CB8AC3E}">
        <p14:creationId xmlns:p14="http://schemas.microsoft.com/office/powerpoint/2010/main" val="8421802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5896"/>
            <a:ext cx="8748464" cy="6206828"/>
          </a:xfrm>
          <a:prstGeom prst="rect">
            <a:avLst/>
          </a:prstGeom>
        </p:spPr>
      </p:pic>
    </p:spTree>
    <p:extLst>
      <p:ext uri="{BB962C8B-B14F-4D97-AF65-F5344CB8AC3E}">
        <p14:creationId xmlns:p14="http://schemas.microsoft.com/office/powerpoint/2010/main" val="30581852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latshållare för innehåll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5536" y="476672"/>
            <a:ext cx="8286124" cy="5472608"/>
          </a:xfrm>
          <a:prstGeom prst="rect">
            <a:avLst/>
          </a:prstGeom>
        </p:spPr>
      </p:pic>
    </p:spTree>
    <p:extLst>
      <p:ext uri="{BB962C8B-B14F-4D97-AF65-F5344CB8AC3E}">
        <p14:creationId xmlns:p14="http://schemas.microsoft.com/office/powerpoint/2010/main" val="4955852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8" y="476672"/>
            <a:ext cx="8481645" cy="5311321"/>
          </a:xfrm>
          <a:prstGeom prst="rect">
            <a:avLst/>
          </a:prstGeom>
        </p:spPr>
      </p:pic>
    </p:spTree>
    <p:extLst>
      <p:ext uri="{BB962C8B-B14F-4D97-AF65-F5344CB8AC3E}">
        <p14:creationId xmlns:p14="http://schemas.microsoft.com/office/powerpoint/2010/main" val="344134612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tema">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OfficeLight_4x3</Template>
  <TotalTime>496</TotalTime>
  <Words>894</Words>
  <Application>Microsoft Office PowerPoint</Application>
  <PresentationFormat>Bildspel på skärmen (4:3)</PresentationFormat>
  <Paragraphs>135</Paragraphs>
  <Slides>30</Slides>
  <Notes>2</Notes>
  <HiddenSlides>0</HiddenSlides>
  <MMClips>0</MMClips>
  <ScaleCrop>false</ScaleCrop>
  <HeadingPairs>
    <vt:vector size="8" baseType="variant">
      <vt:variant>
        <vt:lpstr>Använt teckensnitt</vt:lpstr>
      </vt:variant>
      <vt:variant>
        <vt:i4>7</vt:i4>
      </vt:variant>
      <vt:variant>
        <vt:lpstr>Tema</vt:lpstr>
      </vt:variant>
      <vt:variant>
        <vt:i4>1</vt:i4>
      </vt:variant>
      <vt:variant>
        <vt:lpstr>Serverprogram för OLE-inbäddning</vt:lpstr>
      </vt:variant>
      <vt:variant>
        <vt:i4>1</vt:i4>
      </vt:variant>
      <vt:variant>
        <vt:lpstr>Bildrubriker</vt:lpstr>
      </vt:variant>
      <vt:variant>
        <vt:i4>30</vt:i4>
      </vt:variant>
    </vt:vector>
  </HeadingPairs>
  <TitlesOfParts>
    <vt:vector size="39" baseType="lpstr">
      <vt:lpstr>Arial</vt:lpstr>
      <vt:lpstr>Calibri</vt:lpstr>
      <vt:lpstr>Calibri Light</vt:lpstr>
      <vt:lpstr>Gill Sans MT</vt:lpstr>
      <vt:lpstr>Gill Sans MT For Nacka Light</vt:lpstr>
      <vt:lpstr>Times New Roman</vt:lpstr>
      <vt:lpstr>Wingdings</vt:lpstr>
      <vt:lpstr>Office-tema</vt:lpstr>
      <vt:lpstr>Acrobat Document</vt:lpstr>
      <vt:lpstr>PowerPoint-presentation</vt:lpstr>
      <vt:lpstr>Planenhetens uppdrag</vt:lpstr>
      <vt:lpstr>Hållbar framtid i Nacka, Översiktsplan 2012</vt:lpstr>
      <vt:lpstr>Tunnelbana till Nacka - 13.500 bostäder</vt:lpstr>
      <vt:lpstr>Fundamenta  Grunden för stadsbyggande i Nacka stad</vt:lpstr>
      <vt:lpstr>PowerPoint-presentation</vt:lpstr>
      <vt:lpstr>PowerPoint-presentation</vt:lpstr>
      <vt:lpstr>PowerPoint-presentation</vt:lpstr>
      <vt:lpstr>PowerPoint-presentation</vt:lpstr>
      <vt:lpstr>PowerPoint-presentation</vt:lpstr>
      <vt:lpstr>PowerPoint-presentation</vt:lpstr>
      <vt:lpstr>Lokala centrum</vt:lpstr>
      <vt:lpstr>Mycket mer</vt:lpstr>
      <vt:lpstr>Tillgänglighet enligt pbl</vt:lpstr>
      <vt:lpstr>PowerPoint-presentation</vt:lpstr>
      <vt:lpstr>PowerPoint-presentation</vt:lpstr>
      <vt:lpstr>BBR</vt:lpstr>
      <vt:lpstr>PowerPoint-presentation</vt:lpstr>
      <vt:lpstr>PowerPoint-presentation</vt:lpstr>
      <vt:lpstr>PowerPoint-presentation</vt:lpstr>
      <vt:lpstr>PowerPoint-presentation</vt:lpstr>
      <vt:lpstr>Planprocessen</vt:lpstr>
      <vt:lpstr>Planprocessen</vt:lpstr>
      <vt:lpstr>Planprocessen</vt:lpstr>
      <vt:lpstr>Tack</vt:lpstr>
      <vt:lpstr>Översiktsplan 2012</vt:lpstr>
      <vt:lpstr>Detaljplan</vt:lpstr>
      <vt:lpstr>Detaljplan</vt:lpstr>
      <vt:lpstr>Hur en detaljplan tas fram</vt:lpstr>
      <vt:lpstr>Planprocessen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Åman Nina</dc:creator>
  <cp:lastModifiedBy>Greger Ingrid</cp:lastModifiedBy>
  <cp:revision>25</cp:revision>
  <dcterms:created xsi:type="dcterms:W3CDTF">2016-02-21T12:07:33Z</dcterms:created>
  <dcterms:modified xsi:type="dcterms:W3CDTF">2016-03-30T16:53:20Z</dcterms:modified>
</cp:coreProperties>
</file>