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4" r:id="rId3"/>
    <p:sldId id="275" r:id="rId4"/>
    <p:sldId id="265" r:id="rId5"/>
    <p:sldId id="267" r:id="rId6"/>
    <p:sldId id="276" r:id="rId7"/>
    <p:sldId id="271" r:id="rId8"/>
    <p:sldId id="273" r:id="rId9"/>
    <p:sldId id="272" r:id="rId10"/>
    <p:sldId id="266" r:id="rId11"/>
    <p:sldId id="277" r:id="rId12"/>
    <p:sldId id="278" r:id="rId13"/>
    <p:sldId id="288" r:id="rId14"/>
    <p:sldId id="289" r:id="rId15"/>
    <p:sldId id="287" r:id="rId16"/>
    <p:sldId id="284" r:id="rId17"/>
    <p:sldId id="285" r:id="rId18"/>
    <p:sldId id="281" r:id="rId19"/>
    <p:sldId id="283" r:id="rId20"/>
    <p:sldId id="282" r:id="rId21"/>
    <p:sldId id="280" r:id="rId22"/>
    <p:sldId id="279" r:id="rId23"/>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122" d="100"/>
          <a:sy n="122" d="100"/>
        </p:scale>
        <p:origin x="132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E51E55-D8AC-480B-8273-C4EFE9693A3F}" type="datetimeFigureOut">
              <a:rPr lang="en-US" smtClean="0"/>
              <a:pPr/>
              <a:t>11/28/2016</a:t>
            </a:fld>
            <a:endParaRPr lang="en-US" dirty="0"/>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C4190D-61C8-49E5-A1E7-0EC313CC3585}" type="slidenum">
              <a:rPr lang="en-US" smtClean="0"/>
              <a:pPr/>
              <a:t>‹#›</a:t>
            </a:fld>
            <a:endParaRPr lang="en-US" dirty="0"/>
          </a:p>
        </p:txBody>
      </p:sp>
    </p:spTree>
    <p:extLst>
      <p:ext uri="{BB962C8B-B14F-4D97-AF65-F5344CB8AC3E}">
        <p14:creationId xmlns:p14="http://schemas.microsoft.com/office/powerpoint/2010/main" val="2548349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43C4190D-61C8-49E5-A1E7-0EC313CC3585}" type="slidenum">
              <a:rPr lang="en-US" smtClean="0"/>
              <a:pPr/>
              <a:t>2</a:t>
            </a:fld>
            <a:endParaRPr lang="en-US" dirty="0"/>
          </a:p>
        </p:txBody>
      </p:sp>
    </p:spTree>
    <p:extLst>
      <p:ext uri="{BB962C8B-B14F-4D97-AF65-F5344CB8AC3E}">
        <p14:creationId xmlns:p14="http://schemas.microsoft.com/office/powerpoint/2010/main" val="163280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43C4190D-61C8-49E5-A1E7-0EC313CC3585}" type="slidenum">
              <a:rPr lang="en-US" smtClean="0"/>
              <a:pPr/>
              <a:t>7</a:t>
            </a:fld>
            <a:endParaRPr lang="en-US" dirty="0"/>
          </a:p>
        </p:txBody>
      </p:sp>
    </p:spTree>
    <p:extLst>
      <p:ext uri="{BB962C8B-B14F-4D97-AF65-F5344CB8AC3E}">
        <p14:creationId xmlns:p14="http://schemas.microsoft.com/office/powerpoint/2010/main" val="313709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Julia uppdaterar karta</a:t>
            </a:r>
          </a:p>
        </p:txBody>
      </p:sp>
      <p:sp>
        <p:nvSpPr>
          <p:cNvPr id="4" name="Platshållare för bildnummer 3"/>
          <p:cNvSpPr>
            <a:spLocks noGrp="1"/>
          </p:cNvSpPr>
          <p:nvPr>
            <p:ph type="sldNum" sz="quarter" idx="10"/>
          </p:nvPr>
        </p:nvSpPr>
        <p:spPr/>
        <p:txBody>
          <a:bodyPr/>
          <a:lstStyle/>
          <a:p>
            <a:fld id="{43C4190D-61C8-49E5-A1E7-0EC313CC3585}" type="slidenum">
              <a:rPr lang="en-US" smtClean="0"/>
              <a:pPr/>
              <a:t>17</a:t>
            </a:fld>
            <a:endParaRPr lang="en-US" dirty="0"/>
          </a:p>
        </p:txBody>
      </p:sp>
    </p:spTree>
    <p:extLst>
      <p:ext uri="{BB962C8B-B14F-4D97-AF65-F5344CB8AC3E}">
        <p14:creationId xmlns:p14="http://schemas.microsoft.com/office/powerpoint/2010/main" val="2667441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 med kvarnhjul">
    <p:spTree>
      <p:nvGrpSpPr>
        <p:cNvPr id="1" name=""/>
        <p:cNvGrpSpPr/>
        <p:nvPr/>
      </p:nvGrpSpPr>
      <p:grpSpPr>
        <a:xfrm>
          <a:off x="0" y="0"/>
          <a:ext cx="0" cy="0"/>
          <a:chOff x="0" y="0"/>
          <a:chExt cx="0" cy="0"/>
        </a:xfrm>
      </p:grpSpPr>
      <p:pic>
        <p:nvPicPr>
          <p:cNvPr id="9" name="Bildobjekt 8" descr="Bla_va_ovre.png"/>
          <p:cNvPicPr>
            <a:picLocks noChangeAspect="1"/>
          </p:cNvPicPr>
          <p:nvPr userDrawn="1"/>
        </p:nvPicPr>
        <p:blipFill>
          <a:blip r:embed="rId2" cstate="print"/>
          <a:stretch>
            <a:fillRect/>
          </a:stretch>
        </p:blipFill>
        <p:spPr>
          <a:xfrm>
            <a:off x="252000" y="116632"/>
            <a:ext cx="1908000" cy="794743"/>
          </a:xfrm>
          <a:prstGeom prst="rect">
            <a:avLst/>
          </a:prstGeom>
        </p:spPr>
      </p:pic>
      <p:pic>
        <p:nvPicPr>
          <p:cNvPr id="10" name="Bildobjekt 9" descr="Gron_horna.png"/>
          <p:cNvPicPr>
            <a:picLocks noChangeAspect="1"/>
          </p:cNvPicPr>
          <p:nvPr userDrawn="1"/>
        </p:nvPicPr>
        <p:blipFill>
          <a:blip r:embed="rId3" cstate="print"/>
          <a:stretch>
            <a:fillRect/>
          </a:stretch>
        </p:blipFill>
        <p:spPr>
          <a:xfrm>
            <a:off x="5526017" y="3240017"/>
            <a:ext cx="3617983" cy="3617983"/>
          </a:xfrm>
          <a:prstGeom prst="rect">
            <a:avLst/>
          </a:prstGeom>
        </p:spPr>
      </p:pic>
      <p:sp>
        <p:nvSpPr>
          <p:cNvPr id="8"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1"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
        <p:nvSpPr>
          <p:cNvPr id="7" name="Rubrik 1"/>
          <p:cNvSpPr>
            <a:spLocks noGrp="1"/>
          </p:cNvSpPr>
          <p:nvPr>
            <p:ph type="title"/>
          </p:nvPr>
        </p:nvSpPr>
        <p:spPr>
          <a:xfrm>
            <a:off x="726964" y="1925960"/>
            <a:ext cx="7690072" cy="1143000"/>
          </a:xfrm>
        </p:spPr>
        <p:txBody>
          <a:bodyPr>
            <a:normAutofit/>
          </a:bodyPr>
          <a:lstStyle>
            <a:lvl1pPr algn="ctr">
              <a:defRPr sz="3600" baseline="0"/>
            </a:lvl1pPr>
          </a:lstStyle>
          <a:p>
            <a:r>
              <a:rPr lang="sv-SE" noProof="0" smtClean="0"/>
              <a:t>Klicka här för att ändra format</a:t>
            </a:r>
            <a:endParaRPr lang="sv-SE"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utan kvarnhjul">
    <p:spTree>
      <p:nvGrpSpPr>
        <p:cNvPr id="1" name=""/>
        <p:cNvGrpSpPr/>
        <p:nvPr/>
      </p:nvGrpSpPr>
      <p:grpSpPr>
        <a:xfrm>
          <a:off x="0" y="0"/>
          <a:ext cx="0" cy="0"/>
          <a:chOff x="0" y="0"/>
          <a:chExt cx="0" cy="0"/>
        </a:xfrm>
      </p:grpSpPr>
      <p:sp>
        <p:nvSpPr>
          <p:cNvPr id="2" name="Rubrik 1"/>
          <p:cNvSpPr>
            <a:spLocks noGrp="1"/>
          </p:cNvSpPr>
          <p:nvPr>
            <p:ph type="title"/>
          </p:nvPr>
        </p:nvSpPr>
        <p:spPr>
          <a:xfrm>
            <a:off x="1130400" y="274638"/>
            <a:ext cx="8229600" cy="1143000"/>
          </a:xfrm>
        </p:spPr>
        <p:txBody>
          <a:bodyPr/>
          <a:lstStyle/>
          <a:p>
            <a:r>
              <a:rPr lang="sv-SE" noProof="0" smtClean="0"/>
              <a:t>Klicka här för att ändra format</a:t>
            </a:r>
            <a:endParaRPr lang="sv-SE" noProof="0"/>
          </a:p>
        </p:txBody>
      </p:sp>
      <p:pic>
        <p:nvPicPr>
          <p:cNvPr id="8" name="Bildobjekt 7"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9"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0"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med kvarnhjul">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normAutofit/>
          </a:bodyPr>
          <a:lstStyle>
            <a:lvl1pPr algn="l">
              <a:defRPr sz="3250" b="1" cap="all"/>
            </a:lvl1pPr>
          </a:lstStyle>
          <a:p>
            <a:r>
              <a:rPr lang="sv-SE" noProof="0" smtClean="0"/>
              <a:t>Klicka här för att ändra format</a:t>
            </a:r>
            <a:endParaRPr lang="sv-SE" noProof="0"/>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noProof="0" smtClean="0"/>
              <a:t>Klicka här för att ändra format på bakgrundstexten</a:t>
            </a:r>
          </a:p>
        </p:txBody>
      </p:sp>
      <p:pic>
        <p:nvPicPr>
          <p:cNvPr id="10" name="Bildobjekt 9"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9"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1"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pic>
        <p:nvPicPr>
          <p:cNvPr id="7" name="Bildobjekt 6" descr="Gra_horna_svag_gra.png"/>
          <p:cNvPicPr>
            <a:picLocks noChangeAspect="1"/>
          </p:cNvPicPr>
          <p:nvPr userDrawn="1"/>
        </p:nvPicPr>
        <p:blipFill>
          <a:blip r:embed="rId3" cstate="print"/>
          <a:stretch>
            <a:fillRect/>
          </a:stretch>
        </p:blipFill>
        <p:spPr>
          <a:xfrm>
            <a:off x="0" y="0"/>
            <a:ext cx="3617983" cy="361798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130400" y="274638"/>
            <a:ext cx="7761600" cy="1143000"/>
          </a:xfrm>
        </p:spPr>
        <p:txBody>
          <a:bodyPr/>
          <a:lstStyle>
            <a:lvl1pPr>
              <a:defRPr baseline="0"/>
            </a:lvl1pPr>
          </a:lstStyle>
          <a:p>
            <a:r>
              <a:rPr lang="sv-SE" noProof="0" smtClean="0"/>
              <a:t>Klicka här för att ändra format</a:t>
            </a:r>
            <a:endParaRPr lang="sv-SE" noProof="0"/>
          </a:p>
        </p:txBody>
      </p:sp>
      <p:sp>
        <p:nvSpPr>
          <p:cNvPr id="3" name="Platshållare för text 2"/>
          <p:cNvSpPr>
            <a:spLocks noGrp="1"/>
          </p:cNvSpPr>
          <p:nvPr>
            <p:ph type="body" idx="1"/>
          </p:nvPr>
        </p:nvSpPr>
        <p:spPr>
          <a:xfrm>
            <a:off x="1130400" y="1535113"/>
            <a:ext cx="3744000" cy="639762"/>
          </a:xfrm>
        </p:spPr>
        <p:txBody>
          <a:bodyPr anchor="b">
            <a:no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smtClean="0"/>
              <a:t>Klicka här för att ändra format på bakgrundstexten</a:t>
            </a:r>
          </a:p>
        </p:txBody>
      </p:sp>
      <p:sp>
        <p:nvSpPr>
          <p:cNvPr id="4" name="Platshållare för innehåll 3"/>
          <p:cNvSpPr>
            <a:spLocks noGrp="1"/>
          </p:cNvSpPr>
          <p:nvPr>
            <p:ph sz="half" idx="2"/>
          </p:nvPr>
        </p:nvSpPr>
        <p:spPr>
          <a:xfrm>
            <a:off x="1130400" y="2174875"/>
            <a:ext cx="3744000"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5" name="Platshållare för text 4"/>
          <p:cNvSpPr>
            <a:spLocks noGrp="1"/>
          </p:cNvSpPr>
          <p:nvPr>
            <p:ph type="body" sz="quarter" idx="3"/>
          </p:nvPr>
        </p:nvSpPr>
        <p:spPr>
          <a:xfrm>
            <a:off x="5148000" y="1535113"/>
            <a:ext cx="37440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smtClean="0"/>
              <a:t>Klicka här för att ändra format på bakgrundstexten</a:t>
            </a:r>
          </a:p>
        </p:txBody>
      </p:sp>
      <p:sp>
        <p:nvSpPr>
          <p:cNvPr id="6" name="Platshållare för innehåll 5"/>
          <p:cNvSpPr>
            <a:spLocks noGrp="1"/>
          </p:cNvSpPr>
          <p:nvPr>
            <p:ph sz="quarter" idx="4"/>
          </p:nvPr>
        </p:nvSpPr>
        <p:spPr>
          <a:xfrm>
            <a:off x="5148000" y="2174875"/>
            <a:ext cx="3744000"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pic>
        <p:nvPicPr>
          <p:cNvPr id="12" name="Bildobjekt 11"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13"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4"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130400" y="273050"/>
            <a:ext cx="3081600" cy="1162050"/>
          </a:xfrm>
        </p:spPr>
        <p:txBody>
          <a:bodyPr anchor="b"/>
          <a:lstStyle>
            <a:lvl1pPr algn="l">
              <a:defRPr sz="2000" b="1" baseline="0"/>
            </a:lvl1pPr>
          </a:lstStyle>
          <a:p>
            <a:r>
              <a:rPr lang="sv-SE" noProof="0" smtClean="0"/>
              <a:t>Klicka här för att ändra format</a:t>
            </a:r>
            <a:endParaRPr lang="sv-SE" noProof="0"/>
          </a:p>
        </p:txBody>
      </p:sp>
      <p:sp>
        <p:nvSpPr>
          <p:cNvPr id="3" name="Platshållare för innehåll 2"/>
          <p:cNvSpPr>
            <a:spLocks noGrp="1"/>
          </p:cNvSpPr>
          <p:nvPr>
            <p:ph idx="1"/>
          </p:nvPr>
        </p:nvSpPr>
        <p:spPr>
          <a:xfrm>
            <a:off x="4500000" y="273050"/>
            <a:ext cx="4392000" cy="5853113"/>
          </a:xfrm>
        </p:spPr>
        <p:txBody>
          <a:bodyPr/>
          <a:lstStyle>
            <a:lvl1pPr>
              <a:defRPr sz="28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4" name="Platshållare för text 3"/>
          <p:cNvSpPr>
            <a:spLocks noGrp="1"/>
          </p:cNvSpPr>
          <p:nvPr>
            <p:ph type="body" sz="half" idx="2"/>
          </p:nvPr>
        </p:nvSpPr>
        <p:spPr>
          <a:xfrm>
            <a:off x="1130400" y="1435100"/>
            <a:ext cx="30816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noProof="0" smtClean="0"/>
              <a:t>Klicka här för att ändra format på bakgrundstexten</a:t>
            </a:r>
          </a:p>
        </p:txBody>
      </p:sp>
      <p:pic>
        <p:nvPicPr>
          <p:cNvPr id="10" name="Bildobjekt 9"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11"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2"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835696" y="4797152"/>
            <a:ext cx="5486400" cy="566738"/>
          </a:xfrm>
        </p:spPr>
        <p:txBody>
          <a:bodyPr anchor="b"/>
          <a:lstStyle>
            <a:lvl1pPr algn="l">
              <a:defRPr sz="2000" b="1"/>
            </a:lvl1pPr>
          </a:lstStyle>
          <a:p>
            <a:r>
              <a:rPr lang="sv-SE" noProof="0" smtClean="0"/>
              <a:t>Klicka här för att ändra format</a:t>
            </a:r>
            <a:endParaRPr lang="sv-SE" noProof="0"/>
          </a:p>
        </p:txBody>
      </p:sp>
      <p:sp>
        <p:nvSpPr>
          <p:cNvPr id="3" name="Platshållare för bild 2"/>
          <p:cNvSpPr>
            <a:spLocks noGrp="1"/>
          </p:cNvSpPr>
          <p:nvPr>
            <p:ph type="pic" idx="1"/>
          </p:nvPr>
        </p:nvSpPr>
        <p:spPr>
          <a:xfrm>
            <a:off x="1835696" y="620688"/>
            <a:ext cx="544299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noProof="0" smtClean="0"/>
              <a:t>Klicka på ikonen för att lägga till en bild</a:t>
            </a:r>
            <a:endParaRPr lang="sv-SE" noProof="0"/>
          </a:p>
        </p:txBody>
      </p:sp>
      <p:sp>
        <p:nvSpPr>
          <p:cNvPr id="4" name="Platshållare för text 3"/>
          <p:cNvSpPr>
            <a:spLocks noGrp="1"/>
          </p:cNvSpPr>
          <p:nvPr>
            <p:ph type="body" sz="half" idx="2"/>
          </p:nvPr>
        </p:nvSpPr>
        <p:spPr>
          <a:xfrm>
            <a:off x="1835696" y="5373216"/>
            <a:ext cx="5486400" cy="804862"/>
          </a:xfrm>
        </p:spPr>
        <p:txBody>
          <a:bodyPr/>
          <a:lstStyle>
            <a:lvl1pPr marL="0" indent="0">
              <a:buNone/>
              <a:defRPr sz="1400" spc="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noProof="0" smtClean="0"/>
              <a:t>Klicka här för att ändra format på bakgrundstexten</a:t>
            </a:r>
          </a:p>
        </p:txBody>
      </p:sp>
      <p:pic>
        <p:nvPicPr>
          <p:cNvPr id="11" name="Bildobjekt 10"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10"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2"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1130400" y="274638"/>
            <a:ext cx="7761600" cy="1143000"/>
          </a:xfrm>
        </p:spPr>
        <p:txBody>
          <a:bodyPr/>
          <a:lstStyle/>
          <a:p>
            <a:r>
              <a:rPr lang="sv-SE" noProof="0" smtClean="0"/>
              <a:t>Klicka här för att ändra format</a:t>
            </a:r>
            <a:endParaRPr lang="sv-SE" noProof="0"/>
          </a:p>
        </p:txBody>
      </p:sp>
      <p:sp>
        <p:nvSpPr>
          <p:cNvPr id="3" name="Platshållare för lodrät text 2"/>
          <p:cNvSpPr>
            <a:spLocks noGrp="1"/>
          </p:cNvSpPr>
          <p:nvPr>
            <p:ph type="body" orient="vert" idx="1"/>
          </p:nvPr>
        </p:nvSpPr>
        <p:spPr>
          <a:xfrm>
            <a:off x="1130400" y="1600200"/>
            <a:ext cx="7761600" cy="4525963"/>
          </a:xfrm>
        </p:spPr>
        <p:txBody>
          <a:bodyPr vert="eaVert"/>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pic>
        <p:nvPicPr>
          <p:cNvPr id="9" name="Bildobjekt 8"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10"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1"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noProof="0" smtClean="0"/>
              <a:t>Klicka här för att ändra format</a:t>
            </a:r>
            <a:endParaRPr lang="sv-SE" noProof="0"/>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pic>
        <p:nvPicPr>
          <p:cNvPr id="10" name="Bildobjekt 9"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9"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1"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med kvarnhjul">
    <p:spTree>
      <p:nvGrpSpPr>
        <p:cNvPr id="1" name=""/>
        <p:cNvGrpSpPr/>
        <p:nvPr/>
      </p:nvGrpSpPr>
      <p:grpSpPr>
        <a:xfrm>
          <a:off x="0" y="0"/>
          <a:ext cx="0" cy="0"/>
          <a:chOff x="0" y="0"/>
          <a:chExt cx="0" cy="0"/>
        </a:xfrm>
      </p:grpSpPr>
      <p:sp>
        <p:nvSpPr>
          <p:cNvPr id="2" name="Rubrik 1"/>
          <p:cNvSpPr>
            <a:spLocks noGrp="1"/>
          </p:cNvSpPr>
          <p:nvPr>
            <p:ph type="title"/>
          </p:nvPr>
        </p:nvSpPr>
        <p:spPr>
          <a:xfrm>
            <a:off x="1130400" y="274638"/>
            <a:ext cx="7761600" cy="1143000"/>
          </a:xfrm>
        </p:spPr>
        <p:txBody>
          <a:bodyPr/>
          <a:lstStyle/>
          <a:p>
            <a:r>
              <a:rPr lang="sv-SE" noProof="0" smtClean="0"/>
              <a:t>Klicka här för att ändra format</a:t>
            </a:r>
            <a:endParaRPr lang="sv-SE" noProof="0"/>
          </a:p>
        </p:txBody>
      </p:sp>
      <p:sp>
        <p:nvSpPr>
          <p:cNvPr id="3" name="Platshållare för innehåll 2"/>
          <p:cNvSpPr>
            <a:spLocks noGrp="1"/>
          </p:cNvSpPr>
          <p:nvPr>
            <p:ph idx="1"/>
          </p:nvPr>
        </p:nvSpPr>
        <p:spPr>
          <a:xfrm>
            <a:off x="1130400" y="1600200"/>
            <a:ext cx="7761600" cy="4525963"/>
          </a:xfrm>
        </p:spPr>
        <p:txBody>
          <a:bodyPr/>
          <a:lstStyle>
            <a:lvl1pPr>
              <a:defRPr baseline="0"/>
            </a:lvl1pPr>
            <a:lvl2pPr>
              <a:defRPr baseline="0"/>
            </a:lvl2pPr>
            <a:lvl3pPr>
              <a:defRPr baseline="0"/>
            </a:lvl3pPr>
            <a:lvl4pPr>
              <a:defRPr baseline="0"/>
            </a:lvl4pPr>
            <a:lvl5pPr>
              <a:defRPr baseline="0"/>
            </a:lvl5p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pic>
        <p:nvPicPr>
          <p:cNvPr id="11" name="Bildobjekt 10"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pic>
        <p:nvPicPr>
          <p:cNvPr id="9" name="Bildobjekt 8" descr="Gra_horna_svag_gra.png"/>
          <p:cNvPicPr>
            <a:picLocks noChangeAspect="1"/>
          </p:cNvPicPr>
          <p:nvPr userDrawn="1"/>
        </p:nvPicPr>
        <p:blipFill>
          <a:blip r:embed="rId3" cstate="print"/>
          <a:stretch>
            <a:fillRect/>
          </a:stretch>
        </p:blipFill>
        <p:spPr>
          <a:xfrm>
            <a:off x="0" y="0"/>
            <a:ext cx="3617983" cy="3617983"/>
          </a:xfrm>
          <a:prstGeom prst="rect">
            <a:avLst/>
          </a:prstGeom>
        </p:spPr>
      </p:pic>
      <p:sp>
        <p:nvSpPr>
          <p:cNvPr id="10"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3"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utan kvarnhjul">
    <p:spTree>
      <p:nvGrpSpPr>
        <p:cNvPr id="1" name=""/>
        <p:cNvGrpSpPr/>
        <p:nvPr/>
      </p:nvGrpSpPr>
      <p:grpSpPr>
        <a:xfrm>
          <a:off x="0" y="0"/>
          <a:ext cx="0" cy="0"/>
          <a:chOff x="0" y="0"/>
          <a:chExt cx="0" cy="0"/>
        </a:xfrm>
      </p:grpSpPr>
      <p:sp>
        <p:nvSpPr>
          <p:cNvPr id="2" name="Rubrik 1"/>
          <p:cNvSpPr>
            <a:spLocks noGrp="1"/>
          </p:cNvSpPr>
          <p:nvPr>
            <p:ph type="title"/>
          </p:nvPr>
        </p:nvSpPr>
        <p:spPr>
          <a:xfrm>
            <a:off x="1130400" y="274638"/>
            <a:ext cx="7761600" cy="1143000"/>
          </a:xfrm>
        </p:spPr>
        <p:txBody>
          <a:bodyPr/>
          <a:lstStyle>
            <a:lvl1pPr>
              <a:defRPr baseline="0"/>
            </a:lvl1pPr>
          </a:lstStyle>
          <a:p>
            <a:r>
              <a:rPr lang="sv-SE" noProof="0" smtClean="0"/>
              <a:t>Klicka här för att ändra format</a:t>
            </a:r>
            <a:endParaRPr lang="sv-SE" noProof="0"/>
          </a:p>
        </p:txBody>
      </p:sp>
      <p:sp>
        <p:nvSpPr>
          <p:cNvPr id="3" name="Platshållare för innehåll 2"/>
          <p:cNvSpPr>
            <a:spLocks noGrp="1"/>
          </p:cNvSpPr>
          <p:nvPr>
            <p:ph idx="1"/>
          </p:nvPr>
        </p:nvSpPr>
        <p:spPr>
          <a:xfrm>
            <a:off x="1130400" y="1600200"/>
            <a:ext cx="7761600" cy="4525963"/>
          </a:xfrm>
        </p:spPr>
        <p:txBody>
          <a:bodyPr/>
          <a:lstStyle>
            <a:lvl1pPr>
              <a:defRPr baseline="0"/>
            </a:lvl1pPr>
            <a:lvl2pPr>
              <a:defRPr baseline="0"/>
            </a:lvl2pPr>
            <a:lvl3pPr>
              <a:defRPr baseline="0"/>
            </a:lvl3pPr>
            <a:lvl4pPr>
              <a:defRPr baseline="0"/>
            </a:lvl4pPr>
            <a:lvl5pPr>
              <a:defRPr baseline="0"/>
            </a:lvl5p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pic>
        <p:nvPicPr>
          <p:cNvPr id="10" name="Bildobjekt 9"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9"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1"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med kvarnhjul">
    <p:spTree>
      <p:nvGrpSpPr>
        <p:cNvPr id="1" name=""/>
        <p:cNvGrpSpPr/>
        <p:nvPr/>
      </p:nvGrpSpPr>
      <p:grpSpPr>
        <a:xfrm>
          <a:off x="0" y="0"/>
          <a:ext cx="0" cy="0"/>
          <a:chOff x="0" y="0"/>
          <a:chExt cx="0" cy="0"/>
        </a:xfrm>
      </p:grpSpPr>
      <p:sp>
        <p:nvSpPr>
          <p:cNvPr id="2" name="Rubrik 1"/>
          <p:cNvSpPr>
            <a:spLocks noGrp="1"/>
          </p:cNvSpPr>
          <p:nvPr>
            <p:ph type="title"/>
          </p:nvPr>
        </p:nvSpPr>
        <p:spPr>
          <a:xfrm>
            <a:off x="1130400" y="274638"/>
            <a:ext cx="7768800" cy="1143000"/>
          </a:xfrm>
        </p:spPr>
        <p:txBody>
          <a:bodyPr/>
          <a:lstStyle/>
          <a:p>
            <a:r>
              <a:rPr lang="sv-SE" noProof="0" smtClean="0"/>
              <a:t>Klicka här för att ändra format</a:t>
            </a:r>
            <a:endParaRPr lang="sv-SE" noProof="0"/>
          </a:p>
        </p:txBody>
      </p:sp>
      <p:sp>
        <p:nvSpPr>
          <p:cNvPr id="3" name="Platshållare för innehåll 2"/>
          <p:cNvSpPr>
            <a:spLocks noGrp="1"/>
          </p:cNvSpPr>
          <p:nvPr>
            <p:ph sz="half" idx="1"/>
          </p:nvPr>
        </p:nvSpPr>
        <p:spPr>
          <a:xfrm>
            <a:off x="1130400" y="1600200"/>
            <a:ext cx="3744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4" name="Platshållare för innehåll 3"/>
          <p:cNvSpPr>
            <a:spLocks noGrp="1"/>
          </p:cNvSpPr>
          <p:nvPr>
            <p:ph sz="half" idx="2"/>
          </p:nvPr>
        </p:nvSpPr>
        <p:spPr>
          <a:xfrm>
            <a:off x="5148000" y="1600200"/>
            <a:ext cx="3744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pic>
        <p:nvPicPr>
          <p:cNvPr id="11" name="Bildobjekt 10"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pic>
        <p:nvPicPr>
          <p:cNvPr id="10" name="Bildobjekt 9" descr="Gra_horna_svag_gra.png"/>
          <p:cNvPicPr>
            <a:picLocks noChangeAspect="1"/>
          </p:cNvPicPr>
          <p:nvPr userDrawn="1"/>
        </p:nvPicPr>
        <p:blipFill>
          <a:blip r:embed="rId3" cstate="print"/>
          <a:stretch>
            <a:fillRect/>
          </a:stretch>
        </p:blipFill>
        <p:spPr>
          <a:xfrm>
            <a:off x="0" y="0"/>
            <a:ext cx="3617983" cy="3617983"/>
          </a:xfrm>
          <a:prstGeom prst="rect">
            <a:avLst/>
          </a:prstGeom>
        </p:spPr>
      </p:pic>
      <p:sp>
        <p:nvSpPr>
          <p:cNvPr id="13"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4"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innehållsdelar utan kvarnhjul">
    <p:spTree>
      <p:nvGrpSpPr>
        <p:cNvPr id="1" name=""/>
        <p:cNvGrpSpPr/>
        <p:nvPr/>
      </p:nvGrpSpPr>
      <p:grpSpPr>
        <a:xfrm>
          <a:off x="0" y="0"/>
          <a:ext cx="0" cy="0"/>
          <a:chOff x="0" y="0"/>
          <a:chExt cx="0" cy="0"/>
        </a:xfrm>
      </p:grpSpPr>
      <p:sp>
        <p:nvSpPr>
          <p:cNvPr id="2" name="Rubrik 1"/>
          <p:cNvSpPr>
            <a:spLocks noGrp="1"/>
          </p:cNvSpPr>
          <p:nvPr>
            <p:ph type="title"/>
          </p:nvPr>
        </p:nvSpPr>
        <p:spPr>
          <a:xfrm>
            <a:off x="1130400" y="274638"/>
            <a:ext cx="7768800" cy="1143000"/>
          </a:xfrm>
        </p:spPr>
        <p:txBody>
          <a:bodyPr/>
          <a:lstStyle>
            <a:lvl1pPr>
              <a:defRPr baseline="0"/>
            </a:lvl1pPr>
          </a:lstStyle>
          <a:p>
            <a:r>
              <a:rPr lang="sv-SE" noProof="0" smtClean="0"/>
              <a:t>Klicka här för att ändra format</a:t>
            </a:r>
            <a:endParaRPr lang="sv-SE" noProof="0"/>
          </a:p>
        </p:txBody>
      </p:sp>
      <p:sp>
        <p:nvSpPr>
          <p:cNvPr id="3" name="Platshållare för innehåll 2"/>
          <p:cNvSpPr>
            <a:spLocks noGrp="1"/>
          </p:cNvSpPr>
          <p:nvPr>
            <p:ph sz="half" idx="1"/>
          </p:nvPr>
        </p:nvSpPr>
        <p:spPr>
          <a:xfrm>
            <a:off x="1130400" y="1600200"/>
            <a:ext cx="3744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4" name="Platshållare för innehåll 3"/>
          <p:cNvSpPr>
            <a:spLocks noGrp="1"/>
          </p:cNvSpPr>
          <p:nvPr>
            <p:ph sz="half" idx="2"/>
          </p:nvPr>
        </p:nvSpPr>
        <p:spPr>
          <a:xfrm>
            <a:off x="5148000" y="1600200"/>
            <a:ext cx="3744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pic>
        <p:nvPicPr>
          <p:cNvPr id="11" name="Bildobjekt 10"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10"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2"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med kvarnhjul">
    <p:spTree>
      <p:nvGrpSpPr>
        <p:cNvPr id="1" name=""/>
        <p:cNvGrpSpPr/>
        <p:nvPr/>
      </p:nvGrpSpPr>
      <p:grpSpPr>
        <a:xfrm>
          <a:off x="0" y="0"/>
          <a:ext cx="0" cy="0"/>
          <a:chOff x="0" y="0"/>
          <a:chExt cx="0" cy="0"/>
        </a:xfrm>
      </p:grpSpPr>
      <p:pic>
        <p:nvPicPr>
          <p:cNvPr id="8" name="Bildobjekt 7"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pic>
        <p:nvPicPr>
          <p:cNvPr id="10" name="Bildobjekt 9" descr="Gra_horna_svag_gra.png"/>
          <p:cNvPicPr>
            <a:picLocks noChangeAspect="1"/>
          </p:cNvPicPr>
          <p:nvPr userDrawn="1"/>
        </p:nvPicPr>
        <p:blipFill>
          <a:blip r:embed="rId3" cstate="print"/>
          <a:stretch>
            <a:fillRect/>
          </a:stretch>
        </p:blipFill>
        <p:spPr>
          <a:xfrm>
            <a:off x="0" y="0"/>
            <a:ext cx="3617983" cy="3617983"/>
          </a:xfrm>
          <a:prstGeom prst="rect">
            <a:avLst/>
          </a:prstGeom>
        </p:spPr>
      </p:pic>
      <p:sp>
        <p:nvSpPr>
          <p:cNvPr id="11"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2"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noProof="0" smtClean="0"/>
              <a:pPr/>
              <a:t>2016-11-28</a:t>
            </a:fld>
            <a:endParaRPr lang="sv-SE"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utan kvarnhjul">
    <p:spTree>
      <p:nvGrpSpPr>
        <p:cNvPr id="1" name=""/>
        <p:cNvGrpSpPr/>
        <p:nvPr/>
      </p:nvGrpSpPr>
      <p:grpSpPr>
        <a:xfrm>
          <a:off x="0" y="0"/>
          <a:ext cx="0" cy="0"/>
          <a:chOff x="0" y="0"/>
          <a:chExt cx="0" cy="0"/>
        </a:xfrm>
      </p:grpSpPr>
      <p:pic>
        <p:nvPicPr>
          <p:cNvPr id="8" name="Bildobjekt 7"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10"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1"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noProof="0" smtClean="0"/>
              <a:pPr/>
              <a:t>2016-11-28</a:t>
            </a:fld>
            <a:endParaRPr lang="sv-SE"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bild och underrubrik med kvarnhjul">
    <p:spTree>
      <p:nvGrpSpPr>
        <p:cNvPr id="1" name=""/>
        <p:cNvGrpSpPr/>
        <p:nvPr/>
      </p:nvGrpSpPr>
      <p:grpSpPr>
        <a:xfrm>
          <a:off x="0" y="0"/>
          <a:ext cx="0" cy="0"/>
          <a:chOff x="0" y="0"/>
          <a:chExt cx="0" cy="0"/>
        </a:xfrm>
      </p:grpSpPr>
      <p:pic>
        <p:nvPicPr>
          <p:cNvPr id="9" name="Bildobjekt 8" descr="Bla_va_ovre.png"/>
          <p:cNvPicPr>
            <a:picLocks noChangeAspect="1"/>
          </p:cNvPicPr>
          <p:nvPr userDrawn="1"/>
        </p:nvPicPr>
        <p:blipFill>
          <a:blip r:embed="rId2" cstate="print"/>
          <a:stretch>
            <a:fillRect/>
          </a:stretch>
        </p:blipFill>
        <p:spPr>
          <a:xfrm>
            <a:off x="252000" y="116632"/>
            <a:ext cx="1908000" cy="794743"/>
          </a:xfrm>
          <a:prstGeom prst="rect">
            <a:avLst/>
          </a:prstGeom>
        </p:spPr>
      </p:pic>
      <p:pic>
        <p:nvPicPr>
          <p:cNvPr id="10" name="Bildobjekt 9" descr="Gron_horna.png"/>
          <p:cNvPicPr>
            <a:picLocks noChangeAspect="1"/>
          </p:cNvPicPr>
          <p:nvPr userDrawn="1"/>
        </p:nvPicPr>
        <p:blipFill>
          <a:blip r:embed="rId3" cstate="print"/>
          <a:stretch>
            <a:fillRect/>
          </a:stretch>
        </p:blipFill>
        <p:spPr>
          <a:xfrm>
            <a:off x="5526017" y="3240017"/>
            <a:ext cx="3617983" cy="3617983"/>
          </a:xfrm>
          <a:prstGeom prst="rect">
            <a:avLst/>
          </a:prstGeom>
        </p:spPr>
      </p:pic>
      <p:sp>
        <p:nvSpPr>
          <p:cNvPr id="8"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1"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sp>
        <p:nvSpPr>
          <p:cNvPr id="12" name="Rubrik 1"/>
          <p:cNvSpPr>
            <a:spLocks noGrp="1"/>
          </p:cNvSpPr>
          <p:nvPr>
            <p:ph type="ctrTitle"/>
          </p:nvPr>
        </p:nvSpPr>
        <p:spPr>
          <a:xfrm>
            <a:off x="685800" y="2160000"/>
            <a:ext cx="7772400" cy="1470025"/>
          </a:xfrm>
        </p:spPr>
        <p:txBody>
          <a:bodyPr>
            <a:normAutofit/>
          </a:bodyPr>
          <a:lstStyle>
            <a:lvl1pPr marL="0" algn="l" defTabSz="914400" rtl="0" eaLnBrk="1" latinLnBrk="0" hangingPunct="1">
              <a:lnSpc>
                <a:spcPts val="4000"/>
              </a:lnSpc>
              <a:spcBef>
                <a:spcPts val="0"/>
              </a:spcBef>
              <a:spcAft>
                <a:spcPts val="0"/>
              </a:spcAft>
              <a:defRPr lang="en-US" sz="3600" b="1" kern="0" spc="0" baseline="0" dirty="0" smtClean="0">
                <a:solidFill>
                  <a:schemeClr val="tx1"/>
                </a:solidFill>
                <a:latin typeface="Gill Sans MT"/>
                <a:ea typeface="+mn-ea"/>
                <a:cs typeface="+mn-cs"/>
              </a:defRPr>
            </a:lvl1pPr>
          </a:lstStyle>
          <a:p>
            <a:r>
              <a:rPr lang="sv-SE" noProof="0" smtClean="0"/>
              <a:t>Klicka här för att ändra format</a:t>
            </a:r>
            <a:endParaRPr lang="sv-SE" noProof="0"/>
          </a:p>
        </p:txBody>
      </p:sp>
      <p:sp>
        <p:nvSpPr>
          <p:cNvPr id="13" name="Underrubrik 2"/>
          <p:cNvSpPr>
            <a:spLocks noGrp="1"/>
          </p:cNvSpPr>
          <p:nvPr>
            <p:ph type="subTitle" idx="1"/>
          </p:nvPr>
        </p:nvSpPr>
        <p:spPr>
          <a:xfrm>
            <a:off x="683568" y="3933056"/>
            <a:ext cx="4136504" cy="1752600"/>
          </a:xfrm>
        </p:spPr>
        <p:txBody>
          <a:bodyPr vert="horz" lIns="91440" tIns="45720" rIns="91440" bIns="45720" rtlCol="0" anchor="ctr">
            <a:normAutofit/>
          </a:bodyPr>
          <a:lstStyle>
            <a:lvl1pPr marL="0" indent="0" algn="l" defTabSz="914400" rtl="0" eaLnBrk="1" latinLnBrk="0" hangingPunct="1">
              <a:lnSpc>
                <a:spcPts val="2400"/>
              </a:lnSpc>
              <a:spcBef>
                <a:spcPts val="0"/>
              </a:spcBef>
              <a:spcAft>
                <a:spcPts val="0"/>
              </a:spcAft>
              <a:buNone/>
              <a:defRPr lang="en-US" sz="2400" b="0" kern="0" spc="0" baseline="0" dirty="0" smtClean="0">
                <a:solidFill>
                  <a:schemeClr val="tx1"/>
                </a:solidFill>
                <a:latin typeface="Gill Sans M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Klicka här för att ändra format på underrubrik i bakgrunden</a:t>
            </a:r>
            <a:endParaRPr lang="sv-SE"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med kvarnhjul">
    <p:spTree>
      <p:nvGrpSpPr>
        <p:cNvPr id="1" name=""/>
        <p:cNvGrpSpPr/>
        <p:nvPr/>
      </p:nvGrpSpPr>
      <p:grpSpPr>
        <a:xfrm>
          <a:off x="0" y="0"/>
          <a:ext cx="0" cy="0"/>
          <a:chOff x="0" y="0"/>
          <a:chExt cx="0" cy="0"/>
        </a:xfrm>
      </p:grpSpPr>
      <p:sp>
        <p:nvSpPr>
          <p:cNvPr id="2" name="Rubrik 1"/>
          <p:cNvSpPr>
            <a:spLocks noGrp="1"/>
          </p:cNvSpPr>
          <p:nvPr>
            <p:ph type="title"/>
          </p:nvPr>
        </p:nvSpPr>
        <p:spPr>
          <a:xfrm>
            <a:off x="1130400" y="274638"/>
            <a:ext cx="8229600" cy="1143000"/>
          </a:xfrm>
        </p:spPr>
        <p:txBody>
          <a:bodyPr/>
          <a:lstStyle/>
          <a:p>
            <a:r>
              <a:rPr lang="sv-SE" noProof="0" smtClean="0"/>
              <a:t>Klicka här för att ändra format</a:t>
            </a:r>
            <a:endParaRPr lang="sv-SE" noProof="0"/>
          </a:p>
        </p:txBody>
      </p:sp>
      <p:pic>
        <p:nvPicPr>
          <p:cNvPr id="8" name="Bildobjekt 7" descr="Bla_sidfot.png"/>
          <p:cNvPicPr>
            <a:picLocks noChangeAspect="1"/>
          </p:cNvPicPr>
          <p:nvPr userDrawn="1"/>
        </p:nvPicPr>
        <p:blipFill>
          <a:blip r:embed="rId2" cstate="print"/>
          <a:stretch>
            <a:fillRect/>
          </a:stretch>
        </p:blipFill>
        <p:spPr>
          <a:xfrm>
            <a:off x="7524000" y="6237312"/>
            <a:ext cx="1260000" cy="524233"/>
          </a:xfrm>
          <a:prstGeom prst="rect">
            <a:avLst/>
          </a:prstGeom>
        </p:spPr>
      </p:pic>
      <p:sp>
        <p:nvSpPr>
          <p:cNvPr id="9" name="Platshållare för bildnummer 5"/>
          <p:cNvSpPr>
            <a:spLocks noGrp="1"/>
          </p:cNvSpPr>
          <p:nvPr>
            <p:ph type="sldNum" sz="quarter" idx="12"/>
          </p:nvPr>
        </p:nvSpPr>
        <p:spPr>
          <a:xfrm>
            <a:off x="2051720" y="6381328"/>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
        <p:nvSpPr>
          <p:cNvPr id="10" name="Platshållare för datum 3"/>
          <p:cNvSpPr>
            <a:spLocks noGrp="1"/>
          </p:cNvSpPr>
          <p:nvPr>
            <p:ph type="dt" sz="half" idx="10"/>
          </p:nvPr>
        </p:nvSpPr>
        <p:spPr>
          <a:xfrm>
            <a:off x="1130400" y="6381328"/>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0" baseline="0" smtClean="0">
                <a:solidFill>
                  <a:schemeClr val="tx1"/>
                </a:solidFill>
                <a:latin typeface="Gill Sans MT"/>
                <a:ea typeface="+mn-ea"/>
                <a:cs typeface="+mn-cs"/>
              </a:defRPr>
            </a:lvl1pPr>
          </a:lstStyle>
          <a:p>
            <a:fld id="{1881F064-68B0-4D0F-806B-6D647070A051}" type="datetime1">
              <a:rPr lang="sv-SE" smtClean="0"/>
              <a:pPr/>
              <a:t>2016-11-28</a:t>
            </a:fld>
            <a:endParaRPr lang="sv-SE" dirty="0"/>
          </a:p>
        </p:txBody>
      </p:sp>
      <p:pic>
        <p:nvPicPr>
          <p:cNvPr id="6" name="Bildobjekt 5" descr="Gra_horna_svag_gra.png"/>
          <p:cNvPicPr>
            <a:picLocks noChangeAspect="1"/>
          </p:cNvPicPr>
          <p:nvPr userDrawn="1"/>
        </p:nvPicPr>
        <p:blipFill>
          <a:blip r:embed="rId3" cstate="print"/>
          <a:stretch>
            <a:fillRect/>
          </a:stretch>
        </p:blipFill>
        <p:spPr>
          <a:xfrm>
            <a:off x="0" y="0"/>
            <a:ext cx="3617983" cy="361798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noProof="0" smtClean="0"/>
              <a:t>Klicka här för att ändra format</a:t>
            </a:r>
            <a:endParaRPr lang="sv-SE" noProof="0"/>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8" name="Platshållare för datum 3"/>
          <p:cNvSpPr>
            <a:spLocks noGrp="1"/>
          </p:cNvSpPr>
          <p:nvPr>
            <p:ph type="dt" sz="half" idx="2"/>
          </p:nvPr>
        </p:nvSpPr>
        <p:spPr>
          <a:xfrm>
            <a:off x="457200" y="6356350"/>
            <a:ext cx="730424"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sv-SE" sz="800" b="0" kern="0" spc="-100" baseline="0" smtClean="0">
                <a:solidFill>
                  <a:schemeClr val="tx1"/>
                </a:solidFill>
                <a:latin typeface="Gill Sans MT"/>
                <a:ea typeface="+mn-ea"/>
                <a:cs typeface="+mn-cs"/>
              </a:defRPr>
            </a:lvl1pPr>
          </a:lstStyle>
          <a:p>
            <a:fld id="{7D52571D-F6E9-4E55-9072-6039233C3AA6}" type="datetime1">
              <a:rPr lang="sv-SE" smtClean="0"/>
              <a:pPr/>
              <a:t>2016-11-28</a:t>
            </a:fld>
            <a:endParaRPr lang="sv-SE" dirty="0"/>
          </a:p>
        </p:txBody>
      </p:sp>
      <p:sp>
        <p:nvSpPr>
          <p:cNvPr id="9" name="Platshållare för bildnummer 5"/>
          <p:cNvSpPr>
            <a:spLocks noGrp="1"/>
          </p:cNvSpPr>
          <p:nvPr>
            <p:ph type="sldNum" sz="quarter" idx="4"/>
          </p:nvPr>
        </p:nvSpPr>
        <p:spPr>
          <a:xfrm>
            <a:off x="1403648" y="6356350"/>
            <a:ext cx="611088" cy="36512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stStyle>
          <a:p>
            <a:fld id="{04275948-1123-43F5-90DE-DCE796696476}" type="slidenum">
              <a:rPr lang="sv-SE" smtClean="0"/>
              <a:pPr/>
              <a:t>‹#›</a:t>
            </a:fld>
            <a:endParaRPr lang="sv-SE" dirty="0"/>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73" r:id="rId3"/>
    <p:sldLayoutId id="2147483652" r:id="rId4"/>
    <p:sldLayoutId id="2147483674" r:id="rId5"/>
    <p:sldLayoutId id="2147483655" r:id="rId6"/>
    <p:sldLayoutId id="2147483675" r:id="rId7"/>
    <p:sldLayoutId id="2147483649" r:id="rId8"/>
    <p:sldLayoutId id="2147483654" r:id="rId9"/>
    <p:sldLayoutId id="2147483676" r:id="rId10"/>
    <p:sldLayoutId id="2147483651" r:id="rId11"/>
    <p:sldLayoutId id="2147483653" r:id="rId12"/>
    <p:sldLayoutId id="2147483656" r:id="rId13"/>
    <p:sldLayoutId id="2147483657" r:id="rId14"/>
    <p:sldLayoutId id="2147483658" r:id="rId15"/>
    <p:sldLayoutId id="2147483659" r:id="rId16"/>
  </p:sldLayoutIdLst>
  <p:hf sldNum="0" hdr="0" ftr="0" dt="0"/>
  <p:txStyles>
    <p:titleStyle>
      <a:lvl1pPr marL="0" algn="l" defTabSz="914400" rtl="0" eaLnBrk="1" latinLnBrk="0" hangingPunct="1">
        <a:lnSpc>
          <a:spcPts val="4000"/>
        </a:lnSpc>
        <a:spcBef>
          <a:spcPts val="0"/>
        </a:spcBef>
        <a:spcAft>
          <a:spcPts val="0"/>
        </a:spcAft>
        <a:buNone/>
        <a:defRPr lang="en-US" sz="3000" b="1" kern="0" spc="0" baseline="0" dirty="0" smtClean="0">
          <a:solidFill>
            <a:schemeClr val="tx1"/>
          </a:solidFill>
          <a:latin typeface="Gill Sans MT"/>
          <a:ea typeface="+mn-ea"/>
          <a:cs typeface="+mn-cs"/>
        </a:defRPr>
      </a:lvl1pPr>
    </p:titleStyle>
    <p:bodyStyle>
      <a:lvl1pPr marL="342900" indent="-342900" algn="l" defTabSz="914400" rtl="0" eaLnBrk="1" latinLnBrk="0" hangingPunct="1">
        <a:spcBef>
          <a:spcPct val="20000"/>
        </a:spcBef>
        <a:buFont typeface="Arial" pitchFamily="34" charset="0"/>
        <a:buChar char="•"/>
        <a:defRPr lang="sv-SE" sz="2800" b="0" kern="0" spc="0" baseline="0" dirty="0" smtClean="0">
          <a:solidFill>
            <a:schemeClr val="tx1"/>
          </a:solidFill>
          <a:latin typeface="Gill Sans MT"/>
          <a:ea typeface="+mn-ea"/>
          <a:cs typeface="+mn-cs"/>
        </a:defRPr>
      </a:lvl1pPr>
      <a:lvl2pPr marL="742950" indent="-285750" algn="l" defTabSz="914400" rtl="0" eaLnBrk="1" latinLnBrk="0" hangingPunct="1">
        <a:spcBef>
          <a:spcPct val="20000"/>
        </a:spcBef>
        <a:buFont typeface="Arial" pitchFamily="34" charset="0"/>
        <a:buChar char="–"/>
        <a:defRPr lang="sv-SE" sz="2400" b="0" kern="0" spc="0" baseline="0" dirty="0" smtClean="0">
          <a:solidFill>
            <a:schemeClr val="tx1"/>
          </a:solidFill>
          <a:latin typeface="Gill Sans MT"/>
          <a:ea typeface="+mn-ea"/>
          <a:cs typeface="+mn-cs"/>
        </a:defRPr>
      </a:lvl2pPr>
      <a:lvl3pPr marL="1143000" indent="-228600" algn="l" defTabSz="914400" rtl="0" eaLnBrk="1" latinLnBrk="0" hangingPunct="1">
        <a:spcBef>
          <a:spcPct val="20000"/>
        </a:spcBef>
        <a:buFont typeface="Arial" pitchFamily="34" charset="0"/>
        <a:buChar char="•"/>
        <a:defRPr lang="sv-SE" sz="2200" b="0" kern="0" spc="0" baseline="0" dirty="0" smtClean="0">
          <a:solidFill>
            <a:schemeClr val="tx1"/>
          </a:solidFill>
          <a:latin typeface="Gill Sans MT"/>
          <a:ea typeface="+mn-ea"/>
          <a:cs typeface="+mn-cs"/>
        </a:defRPr>
      </a:lvl3pPr>
      <a:lvl4pPr marL="1600200" indent="-228600" algn="l" defTabSz="914400" rtl="0" eaLnBrk="1" latinLnBrk="0" hangingPunct="1">
        <a:spcBef>
          <a:spcPct val="20000"/>
        </a:spcBef>
        <a:buFont typeface="Arial" pitchFamily="34" charset="0"/>
        <a:buChar char="–"/>
        <a:defRPr lang="sv-SE" sz="1800" b="0" kern="0" spc="0" baseline="0" dirty="0" smtClean="0">
          <a:solidFill>
            <a:schemeClr val="tx1"/>
          </a:solidFill>
          <a:latin typeface="Gill Sans MT"/>
          <a:ea typeface="+mn-ea"/>
          <a:cs typeface="+mn-cs"/>
        </a:defRPr>
      </a:lvl4pPr>
      <a:lvl5pPr marL="2057400" indent="-228600" algn="l" defTabSz="914400" rtl="0" eaLnBrk="1" latinLnBrk="0" hangingPunct="1">
        <a:spcBef>
          <a:spcPct val="20000"/>
        </a:spcBef>
        <a:buFont typeface="Arial" pitchFamily="34" charset="0"/>
        <a:buChar char="»"/>
        <a:defRPr lang="en-US" sz="1800" b="0" kern="0" spc="0" baseline="0" dirty="0" smtClean="0">
          <a:solidFill>
            <a:schemeClr val="tx1"/>
          </a:solidFill>
          <a:latin typeface="Gill Sans M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Trygghetsrådet 2016-12-01</a:t>
            </a:r>
            <a:endParaRPr lang="sv-S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476672"/>
            <a:ext cx="7679573" cy="5649491"/>
          </a:xfrm>
        </p:spPr>
      </p:pic>
    </p:spTree>
    <p:extLst>
      <p:ext uri="{BB962C8B-B14F-4D97-AF65-F5344CB8AC3E}">
        <p14:creationId xmlns:p14="http://schemas.microsoft.com/office/powerpoint/2010/main" val="1566735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8416FE4-A707-41B4-9A9B-ED40290FA39C}" type="datetime1">
              <a:rPr lang="sv-SE" smtClean="0"/>
              <a:t>2016-11-28</a:t>
            </a:fld>
            <a:endParaRPr lang="sv-SE" dirty="0"/>
          </a:p>
        </p:txBody>
      </p:sp>
    </p:spTree>
    <p:extLst>
      <p:ext uri="{BB962C8B-B14F-4D97-AF65-F5344CB8AC3E}">
        <p14:creationId xmlns:p14="http://schemas.microsoft.com/office/powerpoint/2010/main" val="3236963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8416FE4-A707-41B4-9A9B-ED40290FA39C}" type="datetime1">
              <a:rPr lang="sv-SE" smtClean="0"/>
              <a:t>2016-11-28</a:t>
            </a:fld>
            <a:endParaRPr lang="sv-SE" dirty="0"/>
          </a:p>
        </p:txBody>
      </p:sp>
      <p:pic>
        <p:nvPicPr>
          <p:cNvPr id="4" name="Bildobjekt 3"/>
          <p:cNvPicPr>
            <a:picLocks noChangeAspect="1"/>
          </p:cNvPicPr>
          <p:nvPr/>
        </p:nvPicPr>
        <p:blipFill>
          <a:blip r:embed="rId2"/>
          <a:stretch>
            <a:fillRect/>
          </a:stretch>
        </p:blipFill>
        <p:spPr>
          <a:xfrm>
            <a:off x="-108520" y="332656"/>
            <a:ext cx="9252519" cy="6192687"/>
          </a:xfrm>
          <a:prstGeom prst="rect">
            <a:avLst/>
          </a:prstGeom>
        </p:spPr>
      </p:pic>
      <p:sp>
        <p:nvSpPr>
          <p:cNvPr id="3" name="textruta 2"/>
          <p:cNvSpPr txBox="1"/>
          <p:nvPr/>
        </p:nvSpPr>
        <p:spPr>
          <a:xfrm>
            <a:off x="2051720" y="188640"/>
            <a:ext cx="4392488" cy="550472"/>
          </a:xfrm>
          <a:prstGeom prst="rect">
            <a:avLst/>
          </a:prstGeom>
          <a:noFill/>
        </p:spPr>
        <p:txBody>
          <a:bodyPr wrap="square" rtlCol="0">
            <a:spAutoFit/>
          </a:bodyPr>
          <a:lstStyle/>
          <a:p>
            <a:pPr algn="ctr">
              <a:lnSpc>
                <a:spcPts val="4000"/>
              </a:lnSpc>
            </a:pPr>
            <a:r>
              <a:rPr lang="sv-SE" sz="2400" kern="0" dirty="0" smtClean="0">
                <a:latin typeface="Gill Sans MT"/>
              </a:rPr>
              <a:t>Nacka Stad</a:t>
            </a:r>
            <a:endParaRPr lang="sv-SE" sz="2400" kern="0" dirty="0">
              <a:latin typeface="Gill Sans MT"/>
            </a:endParaRPr>
          </a:p>
        </p:txBody>
      </p:sp>
    </p:spTree>
    <p:extLst>
      <p:ext uri="{BB962C8B-B14F-4D97-AF65-F5344CB8AC3E}">
        <p14:creationId xmlns:p14="http://schemas.microsoft.com/office/powerpoint/2010/main" val="1705471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1813396" y="358353"/>
            <a:ext cx="5581650" cy="1143000"/>
          </a:xfrm>
          <a:prstGeom prst="rect">
            <a:avLst/>
          </a:prstGeom>
        </p:spPr>
        <p:txBody>
          <a:bodyPr/>
          <a:lstStyle>
            <a:lvl1pPr marL="0" algn="l" defTabSz="914400" rtl="0" eaLnBrk="1" latinLnBrk="0" hangingPunct="1">
              <a:lnSpc>
                <a:spcPts val="4000"/>
              </a:lnSpc>
              <a:spcBef>
                <a:spcPts val="0"/>
              </a:spcBef>
              <a:spcAft>
                <a:spcPts val="0"/>
              </a:spcAft>
              <a:buNone/>
              <a:defRPr lang="en-US" sz="3000" b="1" kern="0" spc="0" baseline="0" dirty="0" smtClean="0">
                <a:solidFill>
                  <a:schemeClr val="tx1"/>
                </a:solidFill>
                <a:latin typeface="Gill Sans MT"/>
                <a:ea typeface="+mn-ea"/>
                <a:cs typeface="+mn-cs"/>
              </a:defRPr>
            </a:lvl1pPr>
          </a:lstStyle>
          <a:p>
            <a:pPr algn="ctr"/>
            <a:r>
              <a:rPr lang="sv-SE" dirty="0" smtClean="0"/>
              <a:t>Nacka Strand</a:t>
            </a: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9" y="1174864"/>
            <a:ext cx="7817245" cy="509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000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519112" y="962025"/>
            <a:ext cx="8105775" cy="4933950"/>
          </a:xfrm>
          <a:prstGeom prst="rect">
            <a:avLst/>
          </a:prstGeom>
        </p:spPr>
      </p:pic>
    </p:spTree>
    <p:extLst>
      <p:ext uri="{BB962C8B-B14F-4D97-AF65-F5344CB8AC3E}">
        <p14:creationId xmlns:p14="http://schemas.microsoft.com/office/powerpoint/2010/main" val="4280184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1813399" y="358353"/>
            <a:ext cx="5581651" cy="1143000"/>
          </a:xfrm>
          <a:prstGeom prst="rect">
            <a:avLst/>
          </a:prstGeom>
        </p:spPr>
        <p:txBody>
          <a:bodyPr/>
          <a:lstStyle>
            <a:lvl1pPr marL="0" algn="l" defTabSz="914400" rtl="0" eaLnBrk="1" latinLnBrk="0" hangingPunct="1">
              <a:lnSpc>
                <a:spcPts val="4000"/>
              </a:lnSpc>
              <a:spcBef>
                <a:spcPts val="0"/>
              </a:spcBef>
              <a:spcAft>
                <a:spcPts val="0"/>
              </a:spcAft>
              <a:buNone/>
              <a:defRPr lang="en-US" sz="3000" b="1" kern="0" spc="0" baseline="0" dirty="0" smtClean="0">
                <a:solidFill>
                  <a:schemeClr val="tx1"/>
                </a:solidFill>
                <a:latin typeface="Gill Sans MT"/>
                <a:ea typeface="+mn-ea"/>
                <a:cs typeface="+mn-cs"/>
              </a:defRPr>
            </a:lvl1pPr>
          </a:lstStyle>
          <a:p>
            <a:r>
              <a:rPr lang="sv-SE" dirty="0"/>
              <a:t>Kartbild/kartbilder</a:t>
            </a:r>
          </a:p>
        </p:txBody>
      </p:sp>
      <p:sp>
        <p:nvSpPr>
          <p:cNvPr id="4" name="Platshållare för datum 2"/>
          <p:cNvSpPr>
            <a:spLocks noGrp="1"/>
          </p:cNvSpPr>
          <p:nvPr>
            <p:ph type="dt" sz="half" idx="10"/>
          </p:nvPr>
        </p:nvSpPr>
        <p:spPr>
          <a:xfrm>
            <a:off x="6588228" y="6356355"/>
            <a:ext cx="981075" cy="365125"/>
          </a:xfrm>
        </p:spPr>
        <p:txBody>
          <a:bodyPr/>
          <a:lstStyle/>
          <a:p>
            <a:r>
              <a:rPr lang="sv-SE" dirty="0"/>
              <a:t>2016-10-20</a:t>
            </a:r>
          </a:p>
        </p:txBody>
      </p:sp>
      <p:sp>
        <p:nvSpPr>
          <p:cNvPr id="5" name="Platshållare för sidfot 4"/>
          <p:cNvSpPr txBox="1">
            <a:spLocks/>
          </p:cNvSpPr>
          <p:nvPr/>
        </p:nvSpPr>
        <p:spPr>
          <a:xfrm>
            <a:off x="390525" y="6356355"/>
            <a:ext cx="2895600" cy="365125"/>
          </a:xfrm>
          <a:prstGeom prst="rect">
            <a:avLst/>
          </a:prstGeom>
        </p:spPr>
        <p:txBody>
          <a:bodyPr vert="horz" lIns="91440" tIns="45720" rIns="91440" bIns="45720" rtlCol="0" anchor="ctr">
            <a:noAutofit/>
          </a:bodyPr>
          <a:lstStyle>
            <a:defPPr>
              <a:defRPr lang="sv-SE"/>
            </a:defPPr>
            <a:lvl1pPr marL="0" indent="0" algn="l" defTabSz="914400" rtl="0" eaLnBrk="1" latinLnBrk="0" hangingPunct="1">
              <a:lnSpc>
                <a:spcPct val="100000"/>
              </a:lnSpc>
              <a:spcBef>
                <a:spcPts val="0"/>
              </a:spcBef>
              <a:spcAft>
                <a:spcPts val="0"/>
              </a:spcAft>
              <a:buFont typeface="Arial" pitchFamily="34" charset="0"/>
              <a:buNone/>
              <a:defRPr lang="en-US" sz="800" b="0" kern="0" spc="0" baseline="0" smtClean="0">
                <a:solidFill>
                  <a:schemeClr val="tx1"/>
                </a:solidFill>
                <a:latin typeface="Gill Sans M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Styrgruppsmöte</a:t>
            </a:r>
          </a:p>
        </p:txBody>
      </p:sp>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9144000" cy="5603763"/>
          </a:xfrm>
          <a:prstGeom prst="rect">
            <a:avLst/>
          </a:prstGeom>
        </p:spPr>
      </p:pic>
      <p:sp>
        <p:nvSpPr>
          <p:cNvPr id="3" name="textruta 2"/>
          <p:cNvSpPr txBox="1"/>
          <p:nvPr/>
        </p:nvSpPr>
        <p:spPr>
          <a:xfrm>
            <a:off x="2987824" y="0"/>
            <a:ext cx="3456384" cy="550472"/>
          </a:xfrm>
          <a:prstGeom prst="rect">
            <a:avLst/>
          </a:prstGeom>
          <a:noFill/>
        </p:spPr>
        <p:txBody>
          <a:bodyPr wrap="square" rtlCol="0">
            <a:spAutoFit/>
          </a:bodyPr>
          <a:lstStyle/>
          <a:p>
            <a:pPr algn="ctr">
              <a:lnSpc>
                <a:spcPts val="4000"/>
              </a:lnSpc>
            </a:pPr>
            <a:r>
              <a:rPr lang="sv-SE" sz="2400" kern="0" dirty="0" smtClean="0">
                <a:latin typeface="Gill Sans MT"/>
              </a:rPr>
              <a:t>Sickla - </a:t>
            </a:r>
            <a:r>
              <a:rPr lang="sv-SE" sz="2400" kern="0" dirty="0" err="1" smtClean="0">
                <a:latin typeface="Gill Sans MT"/>
              </a:rPr>
              <a:t>Plania</a:t>
            </a:r>
            <a:endParaRPr lang="sv-SE" sz="2400" kern="0" dirty="0">
              <a:latin typeface="Gill Sans MT"/>
            </a:endParaRPr>
          </a:p>
        </p:txBody>
      </p:sp>
    </p:spTree>
    <p:extLst>
      <p:ext uri="{BB962C8B-B14F-4D97-AF65-F5344CB8AC3E}">
        <p14:creationId xmlns:p14="http://schemas.microsoft.com/office/powerpoint/2010/main" val="463713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361" y="1384743"/>
            <a:ext cx="7738538" cy="5473257"/>
          </a:xfrm>
          <a:prstGeom prst="rect">
            <a:avLst/>
          </a:prstGeom>
        </p:spPr>
      </p:pic>
      <p:sp>
        <p:nvSpPr>
          <p:cNvPr id="6" name="Rubrik 1"/>
          <p:cNvSpPr>
            <a:spLocks noGrp="1"/>
          </p:cNvSpPr>
          <p:nvPr>
            <p:ph type="title"/>
          </p:nvPr>
        </p:nvSpPr>
        <p:spPr>
          <a:xfrm>
            <a:off x="0" y="88026"/>
            <a:ext cx="9069355" cy="1143000"/>
          </a:xfrm>
        </p:spPr>
        <p:txBody>
          <a:bodyPr>
            <a:normAutofit/>
          </a:bodyPr>
          <a:lstStyle/>
          <a:p>
            <a:pPr algn="ctr"/>
            <a:r>
              <a:rPr lang="sv-SE" sz="3600" dirty="0"/>
              <a:t>Centrala Nacka och Skvaltan</a:t>
            </a:r>
            <a:r>
              <a:rPr lang="sv-SE" dirty="0"/>
              <a:t/>
            </a:r>
            <a:br>
              <a:rPr lang="sv-SE" dirty="0"/>
            </a:br>
            <a:r>
              <a:rPr lang="sv-SE" b="0" dirty="0"/>
              <a:t>styrgruppsmöte 2016-11-23</a:t>
            </a:r>
          </a:p>
        </p:txBody>
      </p:sp>
    </p:spTree>
    <p:extLst>
      <p:ext uri="{BB962C8B-B14F-4D97-AF65-F5344CB8AC3E}">
        <p14:creationId xmlns:p14="http://schemas.microsoft.com/office/powerpoint/2010/main" val="4263306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64" y="610028"/>
            <a:ext cx="7681457" cy="5719814"/>
          </a:xfrm>
          <a:prstGeom prst="rect">
            <a:avLst/>
          </a:prstGeom>
        </p:spPr>
      </p:pic>
      <p:sp>
        <p:nvSpPr>
          <p:cNvPr id="9" name="textruta 8"/>
          <p:cNvSpPr txBox="1"/>
          <p:nvPr/>
        </p:nvSpPr>
        <p:spPr>
          <a:xfrm>
            <a:off x="7256633" y="1498716"/>
            <a:ext cx="1390243" cy="461665"/>
          </a:xfrm>
          <a:prstGeom prst="rect">
            <a:avLst/>
          </a:prstGeom>
          <a:solidFill>
            <a:schemeClr val="bg1">
              <a:lumMod val="65000"/>
            </a:schemeClr>
          </a:solidFill>
          <a:ln w="28575">
            <a:noFill/>
          </a:ln>
        </p:spPr>
        <p:txBody>
          <a:bodyPr wrap="square" rtlCol="0">
            <a:spAutoFit/>
          </a:bodyPr>
          <a:lstStyle>
            <a:defPPr>
              <a:defRPr lang="sv-SE"/>
            </a:defPPr>
            <a:lvl1pPr>
              <a:defRPr sz="1200" kern="0">
                <a:solidFill>
                  <a:schemeClr val="bg1"/>
                </a:solidFill>
                <a:latin typeface="Gill Sans MT"/>
              </a:defRPr>
            </a:lvl1pPr>
          </a:lstStyle>
          <a:p>
            <a:r>
              <a:rPr lang="sv-SE" dirty="0"/>
              <a:t>Mottagningsstation</a:t>
            </a:r>
          </a:p>
          <a:p>
            <a:r>
              <a:rPr lang="sv-SE" dirty="0"/>
              <a:t>för el</a:t>
            </a:r>
          </a:p>
        </p:txBody>
      </p:sp>
      <p:sp>
        <p:nvSpPr>
          <p:cNvPr id="20" name="textruta 19"/>
          <p:cNvSpPr txBox="1"/>
          <p:nvPr/>
        </p:nvSpPr>
        <p:spPr>
          <a:xfrm>
            <a:off x="2240482" y="5850647"/>
            <a:ext cx="1638653" cy="646331"/>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Rotorfabriken </a:t>
            </a:r>
          </a:p>
          <a:p>
            <a:r>
              <a:rPr lang="sv-SE" dirty="0"/>
              <a:t>Ca 500 </a:t>
            </a:r>
            <a:r>
              <a:rPr lang="sv-SE" dirty="0" err="1"/>
              <a:t>lgh</a:t>
            </a:r>
            <a:r>
              <a:rPr lang="sv-SE" dirty="0"/>
              <a:t> och 10 000 kvm verksamheter</a:t>
            </a:r>
          </a:p>
        </p:txBody>
      </p:sp>
      <p:sp>
        <p:nvSpPr>
          <p:cNvPr id="6" name="textruta 5"/>
          <p:cNvSpPr txBox="1"/>
          <p:nvPr/>
        </p:nvSpPr>
        <p:spPr>
          <a:xfrm>
            <a:off x="397566" y="1435724"/>
            <a:ext cx="1641763" cy="1015663"/>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solidFill>
                  <a:schemeClr val="bg1"/>
                </a:solidFill>
                <a:latin typeface="Gill Sans MT"/>
              </a:defRPr>
            </a:lvl1pPr>
          </a:lstStyle>
          <a:p>
            <a:r>
              <a:rPr lang="sv-SE" dirty="0">
                <a:solidFill>
                  <a:schemeClr val="tx1"/>
                </a:solidFill>
              </a:rPr>
              <a:t>Ryssbergen</a:t>
            </a:r>
          </a:p>
          <a:p>
            <a:r>
              <a:rPr lang="sv-SE" dirty="0">
                <a:solidFill>
                  <a:schemeClr val="tx1"/>
                </a:solidFill>
              </a:rPr>
              <a:t>Ca 400 </a:t>
            </a:r>
            <a:r>
              <a:rPr lang="sv-SE" dirty="0" err="1">
                <a:solidFill>
                  <a:schemeClr val="tx1"/>
                </a:solidFill>
              </a:rPr>
              <a:t>lgh</a:t>
            </a:r>
            <a:r>
              <a:rPr lang="sv-SE" dirty="0">
                <a:solidFill>
                  <a:schemeClr val="tx1"/>
                </a:solidFill>
              </a:rPr>
              <a:t> samt verksamheter </a:t>
            </a:r>
          </a:p>
          <a:p>
            <a:r>
              <a:rPr lang="sv-SE" dirty="0">
                <a:solidFill>
                  <a:schemeClr val="tx1"/>
                </a:solidFill>
              </a:rPr>
              <a:t>Parallellt pågår naturreservatsbildning</a:t>
            </a:r>
          </a:p>
        </p:txBody>
      </p:sp>
      <p:sp>
        <p:nvSpPr>
          <p:cNvPr id="7" name="textruta 6"/>
          <p:cNvSpPr txBox="1"/>
          <p:nvPr/>
        </p:nvSpPr>
        <p:spPr>
          <a:xfrm>
            <a:off x="3594589" y="806253"/>
            <a:ext cx="1861287" cy="1015663"/>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Östra </a:t>
            </a:r>
            <a:r>
              <a:rPr lang="sv-SE" dirty="0" err="1"/>
              <a:t>Vikdalen</a:t>
            </a:r>
            <a:r>
              <a:rPr lang="sv-SE" dirty="0"/>
              <a:t> </a:t>
            </a:r>
          </a:p>
          <a:p>
            <a:r>
              <a:rPr lang="sv-SE" dirty="0"/>
              <a:t>Ca 550 </a:t>
            </a:r>
            <a:r>
              <a:rPr lang="sv-SE" dirty="0" err="1"/>
              <a:t>lgh</a:t>
            </a:r>
            <a:r>
              <a:rPr lang="sv-SE" dirty="0"/>
              <a:t> och15000 kvm BTA verksamheter Planläggning av trafikplats Kvarnholmen</a:t>
            </a:r>
          </a:p>
        </p:txBody>
      </p:sp>
      <p:sp>
        <p:nvSpPr>
          <p:cNvPr id="8" name="textruta 7"/>
          <p:cNvSpPr txBox="1"/>
          <p:nvPr/>
        </p:nvSpPr>
        <p:spPr>
          <a:xfrm>
            <a:off x="5554255" y="905291"/>
            <a:ext cx="1799824" cy="646331"/>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Enspännarvägen</a:t>
            </a:r>
          </a:p>
          <a:p>
            <a:r>
              <a:rPr lang="sv-SE" dirty="0"/>
              <a:t>Ca 325 </a:t>
            </a:r>
            <a:r>
              <a:rPr lang="sv-SE" dirty="0" err="1"/>
              <a:t>lgh</a:t>
            </a:r>
            <a:r>
              <a:rPr lang="sv-SE" dirty="0"/>
              <a:t> och lokaler i bottenvåningar</a:t>
            </a:r>
          </a:p>
        </p:txBody>
      </p:sp>
      <p:sp>
        <p:nvSpPr>
          <p:cNvPr id="10" name="textruta 9"/>
          <p:cNvSpPr txBox="1"/>
          <p:nvPr/>
        </p:nvSpPr>
        <p:spPr>
          <a:xfrm>
            <a:off x="6405655" y="3238701"/>
            <a:ext cx="1858056" cy="646331"/>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Överdäckningen  </a:t>
            </a:r>
          </a:p>
          <a:p>
            <a:r>
              <a:rPr lang="sv-SE" dirty="0"/>
              <a:t>Ca 350 </a:t>
            </a:r>
            <a:r>
              <a:rPr lang="sv-SE" dirty="0" err="1"/>
              <a:t>lgh</a:t>
            </a:r>
            <a:r>
              <a:rPr lang="sv-SE" dirty="0"/>
              <a:t> och 35000 kvm BTA verksamheter </a:t>
            </a:r>
          </a:p>
        </p:txBody>
      </p:sp>
      <p:sp>
        <p:nvSpPr>
          <p:cNvPr id="11" name="textruta 10"/>
          <p:cNvSpPr txBox="1"/>
          <p:nvPr/>
        </p:nvSpPr>
        <p:spPr>
          <a:xfrm>
            <a:off x="6000408" y="4111836"/>
            <a:ext cx="1077634" cy="461665"/>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Nacka Forum </a:t>
            </a:r>
          </a:p>
          <a:p>
            <a:r>
              <a:rPr lang="sv-SE" dirty="0"/>
              <a:t>Ca 200 </a:t>
            </a:r>
            <a:r>
              <a:rPr lang="sv-SE" dirty="0" err="1"/>
              <a:t>lgh</a:t>
            </a:r>
            <a:endParaRPr lang="sv-SE" dirty="0"/>
          </a:p>
        </p:txBody>
      </p:sp>
      <p:sp>
        <p:nvSpPr>
          <p:cNvPr id="13" name="textruta 12"/>
          <p:cNvSpPr txBox="1"/>
          <p:nvPr/>
        </p:nvSpPr>
        <p:spPr>
          <a:xfrm>
            <a:off x="4561346" y="5341716"/>
            <a:ext cx="1845733" cy="646331"/>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Nya Gatan – Elverkshuset</a:t>
            </a:r>
          </a:p>
          <a:p>
            <a:r>
              <a:rPr lang="sv-SE" dirty="0"/>
              <a:t>Ca cirka 400 </a:t>
            </a:r>
            <a:r>
              <a:rPr lang="sv-SE" dirty="0" err="1"/>
              <a:t>lgh</a:t>
            </a:r>
            <a:r>
              <a:rPr lang="sv-SE" dirty="0"/>
              <a:t> och 3000 kvm BTA verksamheter</a:t>
            </a:r>
          </a:p>
        </p:txBody>
      </p:sp>
      <p:sp>
        <p:nvSpPr>
          <p:cNvPr id="15" name="textruta 14"/>
          <p:cNvSpPr txBox="1"/>
          <p:nvPr/>
        </p:nvSpPr>
        <p:spPr>
          <a:xfrm>
            <a:off x="2669657" y="1929008"/>
            <a:ext cx="1697604" cy="461665"/>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Förskola Nya Kristallen</a:t>
            </a:r>
          </a:p>
          <a:p>
            <a:r>
              <a:rPr lang="sv-SE" dirty="0"/>
              <a:t>10 avdelningar</a:t>
            </a:r>
          </a:p>
        </p:txBody>
      </p:sp>
      <p:sp>
        <p:nvSpPr>
          <p:cNvPr id="21" name="textruta 20"/>
          <p:cNvSpPr txBox="1"/>
          <p:nvPr/>
        </p:nvSpPr>
        <p:spPr>
          <a:xfrm>
            <a:off x="4009806" y="6106580"/>
            <a:ext cx="1323975" cy="276999"/>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Lillängens förskola</a:t>
            </a:r>
          </a:p>
        </p:txBody>
      </p:sp>
      <p:sp>
        <p:nvSpPr>
          <p:cNvPr id="22" name="textruta 21"/>
          <p:cNvSpPr txBox="1"/>
          <p:nvPr/>
        </p:nvSpPr>
        <p:spPr>
          <a:xfrm>
            <a:off x="7686680" y="2188196"/>
            <a:ext cx="1259893" cy="646331"/>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Skönviksvägen</a:t>
            </a:r>
          </a:p>
          <a:p>
            <a:r>
              <a:rPr lang="sv-SE" dirty="0"/>
              <a:t>Ny brandstation mm</a:t>
            </a:r>
          </a:p>
        </p:txBody>
      </p:sp>
      <p:sp>
        <p:nvSpPr>
          <p:cNvPr id="12" name="textruta 11"/>
          <p:cNvSpPr txBox="1"/>
          <p:nvPr/>
        </p:nvSpPr>
        <p:spPr>
          <a:xfrm>
            <a:off x="6310257" y="4875943"/>
            <a:ext cx="2359952" cy="646331"/>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Nya Gatan – Stadshusområdet</a:t>
            </a:r>
          </a:p>
          <a:p>
            <a:r>
              <a:rPr lang="sv-SE" dirty="0"/>
              <a:t>Ca cirka 600 </a:t>
            </a:r>
            <a:r>
              <a:rPr lang="sv-SE" dirty="0" err="1"/>
              <a:t>lgh</a:t>
            </a:r>
            <a:r>
              <a:rPr lang="sv-SE" dirty="0"/>
              <a:t> och 8000 kvm BTA verksamheter samt mini-ÅVC</a:t>
            </a:r>
          </a:p>
        </p:txBody>
      </p:sp>
      <p:sp>
        <p:nvSpPr>
          <p:cNvPr id="23" name="textruta 22"/>
          <p:cNvSpPr txBox="1"/>
          <p:nvPr/>
        </p:nvSpPr>
        <p:spPr>
          <a:xfrm>
            <a:off x="4365726" y="3341110"/>
            <a:ext cx="1164233" cy="276999"/>
          </a:xfrm>
          <a:prstGeom prst="rect">
            <a:avLst/>
          </a:prstGeom>
          <a:solidFill>
            <a:schemeClr val="bg1">
              <a:lumMod val="65000"/>
            </a:schemeClr>
          </a:solidFill>
          <a:ln w="28575">
            <a:noFill/>
          </a:ln>
        </p:spPr>
        <p:txBody>
          <a:bodyPr wrap="square" rtlCol="0">
            <a:spAutoFit/>
          </a:bodyPr>
          <a:lstStyle>
            <a:defPPr>
              <a:defRPr lang="sv-SE"/>
            </a:defPPr>
            <a:lvl1pPr>
              <a:defRPr sz="1200" kern="0">
                <a:solidFill>
                  <a:schemeClr val="bg1"/>
                </a:solidFill>
                <a:latin typeface="Gill Sans MT"/>
              </a:defRPr>
            </a:lvl1pPr>
          </a:lstStyle>
          <a:p>
            <a:r>
              <a:rPr lang="sv-SE" dirty="0"/>
              <a:t>Kulturcentrum </a:t>
            </a:r>
          </a:p>
        </p:txBody>
      </p:sp>
      <p:sp>
        <p:nvSpPr>
          <p:cNvPr id="24" name="textruta 23"/>
          <p:cNvSpPr txBox="1"/>
          <p:nvPr/>
        </p:nvSpPr>
        <p:spPr>
          <a:xfrm>
            <a:off x="2686311" y="3114861"/>
            <a:ext cx="1155265" cy="276999"/>
          </a:xfrm>
          <a:prstGeom prst="rect">
            <a:avLst/>
          </a:prstGeom>
          <a:solidFill>
            <a:schemeClr val="bg1">
              <a:lumMod val="65000"/>
            </a:schemeClr>
          </a:solidFill>
          <a:ln w="28575">
            <a:noFill/>
          </a:ln>
        </p:spPr>
        <p:txBody>
          <a:bodyPr wrap="square" rtlCol="0">
            <a:spAutoFit/>
          </a:bodyPr>
          <a:lstStyle>
            <a:defPPr>
              <a:defRPr lang="sv-SE"/>
            </a:defPPr>
            <a:lvl1pPr>
              <a:defRPr sz="1200" kern="0">
                <a:solidFill>
                  <a:schemeClr val="bg1"/>
                </a:solidFill>
                <a:latin typeface="Gill Sans MT"/>
              </a:defRPr>
            </a:lvl1pPr>
          </a:lstStyle>
          <a:p>
            <a:r>
              <a:rPr lang="sv-SE" dirty="0"/>
              <a:t>Sportcentrum</a:t>
            </a:r>
          </a:p>
        </p:txBody>
      </p:sp>
      <p:sp>
        <p:nvSpPr>
          <p:cNvPr id="25" name="textruta 24"/>
          <p:cNvSpPr txBox="1"/>
          <p:nvPr/>
        </p:nvSpPr>
        <p:spPr>
          <a:xfrm>
            <a:off x="220674" y="5561199"/>
            <a:ext cx="1697604" cy="646331"/>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err="1"/>
              <a:t>Järla</a:t>
            </a:r>
            <a:r>
              <a:rPr lang="sv-SE" dirty="0"/>
              <a:t> station – Syd</a:t>
            </a:r>
          </a:p>
          <a:p>
            <a:r>
              <a:rPr lang="sv-SE" dirty="0"/>
              <a:t>Ca 200 </a:t>
            </a:r>
            <a:r>
              <a:rPr lang="sv-SE" dirty="0" err="1"/>
              <a:t>lgh</a:t>
            </a:r>
            <a:r>
              <a:rPr lang="sv-SE" dirty="0"/>
              <a:t> och 640 kvm BTA verksamheter</a:t>
            </a:r>
          </a:p>
        </p:txBody>
      </p:sp>
      <p:sp>
        <p:nvSpPr>
          <p:cNvPr id="26" name="textruta 25"/>
          <p:cNvSpPr txBox="1"/>
          <p:nvPr/>
        </p:nvSpPr>
        <p:spPr>
          <a:xfrm>
            <a:off x="220674" y="5140991"/>
            <a:ext cx="1697604" cy="276999"/>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err="1"/>
              <a:t>Järla</a:t>
            </a:r>
            <a:r>
              <a:rPr lang="sv-SE" dirty="0"/>
              <a:t> station – Mitt</a:t>
            </a:r>
          </a:p>
        </p:txBody>
      </p:sp>
      <p:sp>
        <p:nvSpPr>
          <p:cNvPr id="27" name="textruta 26"/>
          <p:cNvSpPr txBox="1"/>
          <p:nvPr/>
        </p:nvSpPr>
        <p:spPr>
          <a:xfrm>
            <a:off x="220674" y="4324479"/>
            <a:ext cx="1697604" cy="646331"/>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err="1"/>
              <a:t>Järla</a:t>
            </a:r>
            <a:r>
              <a:rPr lang="sv-SE" dirty="0"/>
              <a:t> station – Norr</a:t>
            </a:r>
          </a:p>
          <a:p>
            <a:r>
              <a:rPr lang="sv-SE" dirty="0"/>
              <a:t>Ca 300 </a:t>
            </a:r>
            <a:r>
              <a:rPr lang="sv-SE" dirty="0" err="1"/>
              <a:t>lgh</a:t>
            </a:r>
            <a:r>
              <a:rPr lang="sv-SE" dirty="0"/>
              <a:t> och lokaler för verksamheter</a:t>
            </a:r>
          </a:p>
        </p:txBody>
      </p:sp>
      <p:sp>
        <p:nvSpPr>
          <p:cNvPr id="28" name="textruta 27"/>
          <p:cNvSpPr txBox="1"/>
          <p:nvPr/>
        </p:nvSpPr>
        <p:spPr>
          <a:xfrm>
            <a:off x="220674" y="3380588"/>
            <a:ext cx="1697604" cy="646331"/>
          </a:xfrm>
          <a:prstGeom prst="rect">
            <a:avLst/>
          </a:prstGeom>
          <a:solidFill>
            <a:schemeClr val="bg1"/>
          </a:solidFill>
          <a:ln w="28575">
            <a:solidFill>
              <a:schemeClr val="tx1">
                <a:lumMod val="65000"/>
                <a:lumOff val="35000"/>
              </a:schemeClr>
            </a:solidFill>
          </a:ln>
        </p:spPr>
        <p:txBody>
          <a:bodyPr wrap="square" rtlCol="0">
            <a:spAutoFit/>
          </a:bodyPr>
          <a:lstStyle>
            <a:defPPr>
              <a:defRPr lang="sv-SE"/>
            </a:defPPr>
            <a:lvl1pPr>
              <a:defRPr sz="1200" kern="0">
                <a:latin typeface="Gill Sans MT"/>
              </a:defRPr>
            </a:lvl1pPr>
          </a:lstStyle>
          <a:p>
            <a:r>
              <a:rPr lang="sv-SE" dirty="0"/>
              <a:t>Birkavägen</a:t>
            </a:r>
          </a:p>
          <a:p>
            <a:r>
              <a:rPr lang="sv-SE" dirty="0"/>
              <a:t>Ca 250 </a:t>
            </a:r>
            <a:r>
              <a:rPr lang="sv-SE" dirty="0" err="1"/>
              <a:t>lgh</a:t>
            </a:r>
            <a:endParaRPr lang="sv-SE" dirty="0"/>
          </a:p>
          <a:p>
            <a:r>
              <a:rPr lang="sv-SE" dirty="0"/>
              <a:t>Förskola/or 6-8 </a:t>
            </a:r>
            <a:r>
              <a:rPr lang="sv-SE" dirty="0" err="1"/>
              <a:t>avd</a:t>
            </a:r>
            <a:r>
              <a:rPr lang="sv-SE" dirty="0"/>
              <a:t> </a:t>
            </a:r>
          </a:p>
        </p:txBody>
      </p:sp>
      <p:cxnSp>
        <p:nvCxnSpPr>
          <p:cNvPr id="30" name="Rak pilkoppling 29"/>
          <p:cNvCxnSpPr>
            <a:stCxn id="10" idx="1"/>
          </p:cNvCxnSpPr>
          <p:nvPr/>
        </p:nvCxnSpPr>
        <p:spPr>
          <a:xfrm flipH="1" flipV="1">
            <a:off x="5852163" y="2958354"/>
            <a:ext cx="553492" cy="603513"/>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1" name="Rak pilkoppling 30"/>
          <p:cNvCxnSpPr/>
          <p:nvPr/>
        </p:nvCxnSpPr>
        <p:spPr>
          <a:xfrm flipH="1">
            <a:off x="6070304" y="1577566"/>
            <a:ext cx="147619" cy="606970"/>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3" name="Rak pilkoppling 32"/>
          <p:cNvCxnSpPr>
            <a:stCxn id="22" idx="1"/>
          </p:cNvCxnSpPr>
          <p:nvPr/>
        </p:nvCxnSpPr>
        <p:spPr>
          <a:xfrm flipH="1" flipV="1">
            <a:off x="7490234" y="2305266"/>
            <a:ext cx="196446" cy="206096"/>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5" name="Rak pilkoppling 34"/>
          <p:cNvCxnSpPr/>
          <p:nvPr/>
        </p:nvCxnSpPr>
        <p:spPr>
          <a:xfrm>
            <a:off x="4611297" y="1821916"/>
            <a:ext cx="111538" cy="715122"/>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8" name="Rak pilkoppling 37"/>
          <p:cNvCxnSpPr/>
          <p:nvPr/>
        </p:nvCxnSpPr>
        <p:spPr>
          <a:xfrm>
            <a:off x="3745297" y="2390673"/>
            <a:ext cx="192559" cy="1389829"/>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1" name="Rak pilkoppling 40"/>
          <p:cNvCxnSpPr>
            <a:stCxn id="6" idx="3"/>
          </p:cNvCxnSpPr>
          <p:nvPr/>
        </p:nvCxnSpPr>
        <p:spPr>
          <a:xfrm>
            <a:off x="2039329" y="1943556"/>
            <a:ext cx="386292" cy="709485"/>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5" name="Rak pilkoppling 44"/>
          <p:cNvCxnSpPr/>
          <p:nvPr/>
        </p:nvCxnSpPr>
        <p:spPr>
          <a:xfrm>
            <a:off x="1918278" y="3725270"/>
            <a:ext cx="427870" cy="311057"/>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8" name="Rak pilkoppling 47"/>
          <p:cNvCxnSpPr/>
          <p:nvPr/>
        </p:nvCxnSpPr>
        <p:spPr>
          <a:xfrm flipV="1">
            <a:off x="1918278" y="4588123"/>
            <a:ext cx="889471" cy="81038"/>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2" name="Rak pilkoppling 51"/>
          <p:cNvCxnSpPr/>
          <p:nvPr/>
        </p:nvCxnSpPr>
        <p:spPr>
          <a:xfrm flipV="1">
            <a:off x="1918278" y="4812370"/>
            <a:ext cx="768033" cy="508006"/>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4" name="Rak pilkoppling 53"/>
          <p:cNvCxnSpPr/>
          <p:nvPr/>
        </p:nvCxnSpPr>
        <p:spPr>
          <a:xfrm flipV="1">
            <a:off x="1931464" y="5066373"/>
            <a:ext cx="738193" cy="839507"/>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sp>
        <p:nvSpPr>
          <p:cNvPr id="56" name="Rubrik 1"/>
          <p:cNvSpPr txBox="1">
            <a:spLocks/>
          </p:cNvSpPr>
          <p:nvPr/>
        </p:nvSpPr>
        <p:spPr>
          <a:xfrm>
            <a:off x="523099" y="-32971"/>
            <a:ext cx="9069355" cy="1143000"/>
          </a:xfrm>
          <a:prstGeom prst="rect">
            <a:avLst/>
          </a:prstGeom>
        </p:spPr>
        <p:txBody>
          <a:bodyPr vert="horz" lIns="91440" tIns="45720" rIns="91440" bIns="45720" rtlCol="0" anchor="ctr">
            <a:normAutofit/>
          </a:bodyPr>
          <a:lstStyle>
            <a:lvl1pPr marL="0" algn="l" defTabSz="914400" rtl="0" eaLnBrk="1" latinLnBrk="0" hangingPunct="1">
              <a:lnSpc>
                <a:spcPts val="4000"/>
              </a:lnSpc>
              <a:spcBef>
                <a:spcPts val="0"/>
              </a:spcBef>
              <a:spcAft>
                <a:spcPts val="0"/>
              </a:spcAft>
              <a:buNone/>
              <a:defRPr lang="en-US" sz="3000" b="1" kern="0" spc="0" baseline="0">
                <a:solidFill>
                  <a:schemeClr val="tx1"/>
                </a:solidFill>
                <a:latin typeface="Gill Sans MT"/>
                <a:ea typeface="+mn-ea"/>
                <a:cs typeface="+mn-cs"/>
              </a:defRPr>
            </a:lvl1pPr>
          </a:lstStyle>
          <a:p>
            <a:r>
              <a:rPr lang="sv-SE" sz="3200" b="0" dirty="0"/>
              <a:t>Pågående stadsbyggnadsprojekt</a:t>
            </a:r>
          </a:p>
        </p:txBody>
      </p:sp>
      <p:cxnSp>
        <p:nvCxnSpPr>
          <p:cNvPr id="60" name="Rak pilkoppling 59"/>
          <p:cNvCxnSpPr/>
          <p:nvPr/>
        </p:nvCxnSpPr>
        <p:spPr>
          <a:xfrm flipV="1">
            <a:off x="3007104" y="4812370"/>
            <a:ext cx="779607" cy="1048531"/>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2" name="Rak pilkoppling 61"/>
          <p:cNvCxnSpPr/>
          <p:nvPr/>
        </p:nvCxnSpPr>
        <p:spPr>
          <a:xfrm flipV="1">
            <a:off x="4201339" y="5066373"/>
            <a:ext cx="355609" cy="1038037"/>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5" name="Rak pilkoppling 64"/>
          <p:cNvCxnSpPr/>
          <p:nvPr/>
        </p:nvCxnSpPr>
        <p:spPr>
          <a:xfrm flipH="1" flipV="1">
            <a:off x="4671792" y="4512304"/>
            <a:ext cx="746289" cy="824332"/>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7" name="Rak pilkoppling 66"/>
          <p:cNvCxnSpPr/>
          <p:nvPr/>
        </p:nvCxnSpPr>
        <p:spPr>
          <a:xfrm flipH="1" flipV="1">
            <a:off x="5223251" y="4242236"/>
            <a:ext cx="1079911" cy="956872"/>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0" name="Rak pilkoppling 69"/>
          <p:cNvCxnSpPr>
            <a:stCxn id="11" idx="1"/>
          </p:cNvCxnSpPr>
          <p:nvPr/>
        </p:nvCxnSpPr>
        <p:spPr>
          <a:xfrm flipH="1" flipV="1">
            <a:off x="5586355" y="3864309"/>
            <a:ext cx="414053" cy="478360"/>
          </a:xfrm>
          <a:prstGeom prst="straightConnector1">
            <a:avLst/>
          </a:prstGeom>
          <a:ln w="34925">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822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1277008" y="620688"/>
            <a:ext cx="6106790" cy="1143000"/>
          </a:xfrm>
          <a:prstGeom prst="rect">
            <a:avLst/>
          </a:prstGeom>
        </p:spPr>
        <p:txBody>
          <a:bodyPr/>
          <a:lstStyle>
            <a:lvl1pPr marL="0" algn="l" defTabSz="914400" rtl="0" eaLnBrk="1" latinLnBrk="0" hangingPunct="1">
              <a:lnSpc>
                <a:spcPts val="4000"/>
              </a:lnSpc>
              <a:spcBef>
                <a:spcPts val="0"/>
              </a:spcBef>
              <a:spcAft>
                <a:spcPts val="0"/>
              </a:spcAft>
              <a:buNone/>
              <a:defRPr lang="en-US" sz="3000" b="1" kern="0" spc="0" baseline="0" dirty="0" smtClean="0">
                <a:solidFill>
                  <a:schemeClr val="tx1"/>
                </a:solidFill>
                <a:latin typeface="Gill Sans MT"/>
                <a:ea typeface="+mn-ea"/>
                <a:cs typeface="+mn-cs"/>
              </a:defRPr>
            </a:lvl1pPr>
          </a:lstStyle>
          <a:p>
            <a:r>
              <a:rPr lang="sv-SE" dirty="0" err="1" smtClean="0"/>
              <a:t>Henriksdalsprogrammet</a:t>
            </a:r>
            <a:endParaRPr lang="sv-SE" dirty="0"/>
          </a:p>
        </p:txBody>
      </p:sp>
      <p:pic>
        <p:nvPicPr>
          <p:cNvPr id="3" name="Platshållare för innehåll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88256" y="1340768"/>
            <a:ext cx="6599237" cy="4330700"/>
          </a:xfrm>
          <a:prstGeom prst="rect">
            <a:avLst/>
          </a:prstGeom>
        </p:spPr>
      </p:pic>
    </p:spTree>
    <p:extLst>
      <p:ext uri="{BB962C8B-B14F-4D97-AF65-F5344CB8AC3E}">
        <p14:creationId xmlns:p14="http://schemas.microsoft.com/office/powerpoint/2010/main" val="27370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1115616" y="358353"/>
            <a:ext cx="7344816" cy="1143000"/>
          </a:xfrm>
          <a:prstGeom prst="rect">
            <a:avLst/>
          </a:prstGeom>
        </p:spPr>
        <p:txBody>
          <a:bodyPr/>
          <a:lstStyle>
            <a:lvl1pPr marL="0" algn="l" defTabSz="914400" rtl="0" eaLnBrk="1" latinLnBrk="0" hangingPunct="1">
              <a:lnSpc>
                <a:spcPts val="4000"/>
              </a:lnSpc>
              <a:spcBef>
                <a:spcPts val="0"/>
              </a:spcBef>
              <a:spcAft>
                <a:spcPts val="0"/>
              </a:spcAft>
              <a:buNone/>
              <a:defRPr lang="en-US" sz="3000" b="1" kern="0" spc="0" baseline="0" dirty="0" smtClean="0">
                <a:solidFill>
                  <a:schemeClr val="tx1"/>
                </a:solidFill>
                <a:latin typeface="Gill Sans MT"/>
                <a:ea typeface="+mn-ea"/>
                <a:cs typeface="+mn-cs"/>
              </a:defRPr>
            </a:lvl1pPr>
          </a:lstStyle>
          <a:p>
            <a:r>
              <a:rPr lang="sv-SE" dirty="0"/>
              <a:t>Programförslaget – återremiss i MSN</a:t>
            </a:r>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147285"/>
            <a:ext cx="9144000" cy="4563430"/>
          </a:xfrm>
          <a:prstGeom prst="rect">
            <a:avLst/>
          </a:prstGeom>
        </p:spPr>
      </p:pic>
    </p:spTree>
    <p:extLst>
      <p:ext uri="{BB962C8B-B14F-4D97-AF65-F5344CB8AC3E}">
        <p14:creationId xmlns:p14="http://schemas.microsoft.com/office/powerpoint/2010/main" val="3760353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3568" y="2420888"/>
            <a:ext cx="7690072" cy="1143000"/>
          </a:xfrm>
        </p:spPr>
        <p:txBody>
          <a:bodyPr>
            <a:normAutofit fontScale="90000"/>
          </a:bodyPr>
          <a:lstStyle/>
          <a:p>
            <a:r>
              <a:rPr lang="sv-SE" sz="5400" dirty="0" smtClean="0"/>
              <a:t/>
            </a:r>
            <a:br>
              <a:rPr lang="sv-SE" sz="5400" dirty="0" smtClean="0"/>
            </a:br>
            <a:r>
              <a:rPr lang="sv-SE" dirty="0"/>
              <a:t/>
            </a:r>
            <a:br>
              <a:rPr lang="sv-SE" dirty="0"/>
            </a:br>
            <a:r>
              <a:rPr lang="sv-SE" dirty="0" smtClean="0"/>
              <a:t/>
            </a:r>
            <a:br>
              <a:rPr lang="sv-SE" dirty="0" smtClean="0"/>
            </a:br>
            <a:r>
              <a:rPr lang="sv-SE" sz="4400" dirty="0">
                <a:solidFill>
                  <a:schemeClr val="tx2">
                    <a:lumMod val="60000"/>
                    <a:lumOff val="40000"/>
                  </a:schemeClr>
                </a:solidFill>
              </a:rPr>
              <a:t>Ältas nya centrum</a:t>
            </a:r>
            <a:br>
              <a:rPr lang="sv-SE" sz="4400" dirty="0">
                <a:solidFill>
                  <a:schemeClr val="tx2">
                    <a:lumMod val="60000"/>
                    <a:lumOff val="40000"/>
                  </a:schemeClr>
                </a:solidFill>
              </a:rPr>
            </a:br>
            <a:r>
              <a:rPr lang="sv-SE" sz="4400" dirty="0">
                <a:solidFill>
                  <a:schemeClr val="tx2">
                    <a:lumMod val="60000"/>
                    <a:lumOff val="40000"/>
                  </a:schemeClr>
                </a:solidFill>
              </a:rPr>
              <a:t/>
            </a:r>
            <a:br>
              <a:rPr lang="sv-SE" sz="4400" dirty="0">
                <a:solidFill>
                  <a:schemeClr val="tx2">
                    <a:lumMod val="60000"/>
                    <a:lumOff val="40000"/>
                  </a:schemeClr>
                </a:solidFill>
              </a:rPr>
            </a:br>
            <a:r>
              <a:rPr lang="sv-SE" dirty="0" smtClean="0"/>
              <a:t/>
            </a:r>
            <a:br>
              <a:rPr lang="sv-SE" dirty="0" smtClean="0"/>
            </a:br>
            <a:endParaRPr lang="sv-SE" sz="3100" i="1" dirty="0"/>
          </a:p>
        </p:txBody>
      </p:sp>
      <p:sp>
        <p:nvSpPr>
          <p:cNvPr id="3" name="Platshållare för datum 2"/>
          <p:cNvSpPr>
            <a:spLocks noGrp="1"/>
          </p:cNvSpPr>
          <p:nvPr>
            <p:ph type="dt" sz="half" idx="10"/>
          </p:nvPr>
        </p:nvSpPr>
        <p:spPr/>
        <p:txBody>
          <a:bodyPr/>
          <a:lstStyle/>
          <a:p>
            <a:fld id="{7FA6D87B-0910-419F-928E-A08F0A1A4EA9}" type="datetime1">
              <a:rPr lang="sv-SE" smtClean="0"/>
              <a:t>2016-11-28</a:t>
            </a:fld>
            <a:endParaRPr lang="sv-SE" dirty="0"/>
          </a:p>
        </p:txBody>
      </p:sp>
    </p:spTree>
    <p:extLst>
      <p:ext uri="{BB962C8B-B14F-4D97-AF65-F5344CB8AC3E}">
        <p14:creationId xmlns:p14="http://schemas.microsoft.com/office/powerpoint/2010/main" val="357918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title"/>
          </p:nvPr>
        </p:nvSpPr>
        <p:spPr>
          <a:xfrm>
            <a:off x="539552" y="274638"/>
            <a:ext cx="8353623" cy="1143000"/>
          </a:xfrm>
        </p:spPr>
        <p:txBody>
          <a:bodyPr/>
          <a:lstStyle/>
          <a:p>
            <a:pPr eaLnBrk="1" hangingPunct="1"/>
            <a:r>
              <a:rPr lang="sv-SE" altLang="sv-SE" dirty="0">
                <a:latin typeface="Gill Sans MT" panose="020B0502020104020203" pitchFamily="34" charset="0"/>
              </a:rPr>
              <a:t>Programkarta – Aktivt &amp; naturnära</a:t>
            </a:r>
          </a:p>
        </p:txBody>
      </p:sp>
      <p:pic>
        <p:nvPicPr>
          <p:cNvPr id="6" name="Platshållare för innehåll 5"/>
          <p:cNvPicPr>
            <a:picLocks noGrp="1" noChangeAspect="1"/>
          </p:cNvPicPr>
          <p:nvPr>
            <p:ph idx="1"/>
          </p:nvPr>
        </p:nvPicPr>
        <p:blipFill rotWithShape="1">
          <a:blip r:embed="rId2"/>
          <a:srcRect t="12928" r="3558"/>
          <a:stretch/>
        </p:blipFill>
        <p:spPr>
          <a:xfrm>
            <a:off x="683568" y="1432358"/>
            <a:ext cx="7427423" cy="47476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1052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title"/>
          </p:nvPr>
        </p:nvSpPr>
        <p:spPr>
          <a:xfrm>
            <a:off x="539552" y="274638"/>
            <a:ext cx="8353623" cy="1143000"/>
          </a:xfrm>
        </p:spPr>
        <p:txBody>
          <a:bodyPr/>
          <a:lstStyle/>
          <a:p>
            <a:pPr eaLnBrk="1" hangingPunct="1"/>
            <a:r>
              <a:rPr lang="sv-SE" altLang="sv-SE" dirty="0">
                <a:latin typeface="Gill Sans MT" panose="020B0502020104020203" pitchFamily="34" charset="0"/>
              </a:rPr>
              <a:t>Programförslaget – Ny programskiss</a:t>
            </a:r>
          </a:p>
        </p:txBody>
      </p:sp>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610776"/>
            <a:ext cx="4342012" cy="2605453"/>
          </a:xfrm>
          <a:prstGeom prst="rect">
            <a:avLst/>
          </a:prstGeom>
        </p:spPr>
      </p:pic>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122376"/>
            <a:ext cx="4499992" cy="2488400"/>
          </a:xfrm>
          <a:prstGeom prst="rect">
            <a:avLst/>
          </a:prstGeom>
        </p:spPr>
      </p:pic>
      <p:pic>
        <p:nvPicPr>
          <p:cNvPr id="4" name="Platshållare för innehåll 3"/>
          <p:cNvPicPr>
            <a:picLocks noGrp="1" noChangeAspect="1"/>
          </p:cNvPicPr>
          <p:nvPr>
            <p:ph idx="1"/>
          </p:nvPr>
        </p:nvPicPr>
        <p:blipFill>
          <a:blip r:embed="rId4"/>
          <a:stretch>
            <a:fillRect/>
          </a:stretch>
        </p:blipFill>
        <p:spPr>
          <a:xfrm>
            <a:off x="4953572" y="1448162"/>
            <a:ext cx="3653349" cy="4780459"/>
          </a:xfrm>
          <a:prstGeom prst="rect">
            <a:avLst/>
          </a:prstGeom>
        </p:spPr>
      </p:pic>
    </p:spTree>
    <p:extLst>
      <p:ext uri="{BB962C8B-B14F-4D97-AF65-F5344CB8AC3E}">
        <p14:creationId xmlns:p14="http://schemas.microsoft.com/office/powerpoint/2010/main" val="3517884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idx="1"/>
          </p:nvPr>
        </p:nvPicPr>
        <p:blipFill>
          <a:blip r:embed="rId2"/>
          <a:stretch>
            <a:fillRect/>
          </a:stretch>
        </p:blipFill>
        <p:spPr>
          <a:xfrm>
            <a:off x="13652" y="1417638"/>
            <a:ext cx="9130348" cy="4512931"/>
          </a:xfrm>
          <a:prstGeom prst="rect">
            <a:avLst/>
          </a:prstGeom>
        </p:spPr>
      </p:pic>
      <p:sp>
        <p:nvSpPr>
          <p:cNvPr id="26626" name="Rubrik 1"/>
          <p:cNvSpPr>
            <a:spLocks noGrp="1"/>
          </p:cNvSpPr>
          <p:nvPr>
            <p:ph type="title"/>
          </p:nvPr>
        </p:nvSpPr>
        <p:spPr>
          <a:xfrm>
            <a:off x="539552" y="274638"/>
            <a:ext cx="8353623" cy="1143000"/>
          </a:xfrm>
        </p:spPr>
        <p:txBody>
          <a:bodyPr/>
          <a:lstStyle/>
          <a:p>
            <a:pPr eaLnBrk="1" hangingPunct="1"/>
            <a:r>
              <a:rPr lang="sv-SE" altLang="sv-SE" dirty="0">
                <a:latin typeface="Gill Sans MT" panose="020B0502020104020203" pitchFamily="34" charset="0"/>
              </a:rPr>
              <a:t>Planeringsinitiativ inom </a:t>
            </a:r>
            <a:r>
              <a:rPr lang="sv-SE" altLang="sv-SE" dirty="0" err="1">
                <a:latin typeface="Gill Sans MT" panose="020B0502020104020203" pitchFamily="34" charset="0"/>
              </a:rPr>
              <a:t>Henriksdalsringen</a:t>
            </a:r>
            <a:endParaRPr lang="sv-SE" altLang="sv-SE" dirty="0">
              <a:latin typeface="Gill Sans MT" panose="020B0502020104020203" pitchFamily="34" charset="0"/>
            </a:endParaRPr>
          </a:p>
        </p:txBody>
      </p:sp>
    </p:spTree>
    <p:extLst>
      <p:ext uri="{BB962C8B-B14F-4D97-AF65-F5344CB8AC3E}">
        <p14:creationId xmlns:p14="http://schemas.microsoft.com/office/powerpoint/2010/main" val="851558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332656"/>
            <a:ext cx="7761600" cy="1143000"/>
          </a:xfrm>
        </p:spPr>
        <p:txBody>
          <a:bodyPr>
            <a:normAutofit/>
          </a:bodyPr>
          <a:lstStyle/>
          <a:p>
            <a:r>
              <a:rPr lang="sv-SE" sz="1400" dirty="0" smtClean="0">
                <a:solidFill>
                  <a:schemeClr val="tx2">
                    <a:lumMod val="60000"/>
                    <a:lumOff val="40000"/>
                  </a:schemeClr>
                </a:solidFill>
              </a:rPr>
              <a:t>Ältas nya centrum – etapp A &amp; B</a:t>
            </a:r>
            <a:r>
              <a:rPr lang="sv-SE" sz="2000" dirty="0" smtClean="0">
                <a:solidFill>
                  <a:schemeClr val="tx2">
                    <a:lumMod val="60000"/>
                    <a:lumOff val="40000"/>
                  </a:schemeClr>
                </a:solidFill>
              </a:rPr>
              <a:t/>
            </a:r>
            <a:br>
              <a:rPr lang="sv-SE" sz="2000" dirty="0" smtClean="0">
                <a:solidFill>
                  <a:schemeClr val="tx2">
                    <a:lumMod val="60000"/>
                    <a:lumOff val="40000"/>
                  </a:schemeClr>
                </a:solidFill>
              </a:rPr>
            </a:br>
            <a:r>
              <a:rPr lang="sv-SE" dirty="0">
                <a:solidFill>
                  <a:schemeClr val="tx2">
                    <a:lumMod val="60000"/>
                    <a:lumOff val="40000"/>
                  </a:schemeClr>
                </a:solidFill>
              </a:rPr>
              <a:t>P</a:t>
            </a:r>
            <a:r>
              <a:rPr lang="sv-SE" dirty="0" smtClean="0">
                <a:solidFill>
                  <a:schemeClr val="tx2">
                    <a:lumMod val="60000"/>
                    <a:lumOff val="40000"/>
                  </a:schemeClr>
                </a:solidFill>
              </a:rPr>
              <a:t>rojektets bakgrund</a:t>
            </a:r>
            <a:endParaRPr lang="sv-SE" dirty="0">
              <a:solidFill>
                <a:schemeClr val="tx2">
                  <a:lumMod val="60000"/>
                  <a:lumOff val="40000"/>
                </a:schemeClr>
              </a:solidFill>
            </a:endParaRPr>
          </a:p>
        </p:txBody>
      </p:sp>
      <p:pic>
        <p:nvPicPr>
          <p:cNvPr id="4" name="Bildobjekt 3"/>
          <p:cNvPicPr>
            <a:picLocks noChangeAspect="1"/>
          </p:cNvPicPr>
          <p:nvPr/>
        </p:nvPicPr>
        <p:blipFill rotWithShape="1">
          <a:blip r:embed="rId2" cstate="print">
            <a:extLst>
              <a:ext uri="{28A0092B-C50C-407E-A947-70E740481C1C}">
                <a14:useLocalDpi xmlns:a14="http://schemas.microsoft.com/office/drawing/2010/main" val="0"/>
              </a:ext>
            </a:extLst>
          </a:blip>
          <a:srcRect l="6895" t="25850" r="8383" b="17451"/>
          <a:stretch/>
        </p:blipFill>
        <p:spPr>
          <a:xfrm>
            <a:off x="395536" y="1896069"/>
            <a:ext cx="4071665" cy="3857367"/>
          </a:xfrm>
          <a:prstGeom prst="rect">
            <a:avLst/>
          </a:prstGeom>
        </p:spPr>
      </p:pic>
      <p:sp>
        <p:nvSpPr>
          <p:cNvPr id="5" name="Rektangel 4"/>
          <p:cNvSpPr/>
          <p:nvPr/>
        </p:nvSpPr>
        <p:spPr>
          <a:xfrm>
            <a:off x="4572000" y="1896069"/>
            <a:ext cx="4464496" cy="4185761"/>
          </a:xfrm>
          <a:prstGeom prst="rect">
            <a:avLst/>
          </a:prstGeom>
        </p:spPr>
        <p:txBody>
          <a:bodyPr wrap="square">
            <a:spAutoFit/>
          </a:bodyPr>
          <a:lstStyle/>
          <a:p>
            <a:pPr lvl="0">
              <a:spcAft>
                <a:spcPts val="0"/>
              </a:spcAft>
            </a:pPr>
            <a:r>
              <a:rPr lang="sv-SE" sz="1400" b="1" dirty="0" smtClean="0">
                <a:solidFill>
                  <a:schemeClr val="tx2">
                    <a:lumMod val="60000"/>
                    <a:lumOff val="40000"/>
                  </a:schemeClr>
                </a:solidFill>
                <a:latin typeface="Gill Sans MT" panose="020B0502020104020203" pitchFamily="34" charset="0"/>
                <a:ea typeface="Times New Roman" panose="02020603050405020304" pitchFamily="18" charset="0"/>
                <a:cs typeface="Times New Roman" panose="02020603050405020304" pitchFamily="18" charset="0"/>
              </a:rPr>
              <a:t>Ett detaljplaneprogram antogs hösten 2015 med syfte att:</a:t>
            </a:r>
          </a:p>
          <a:p>
            <a:pPr marL="342900" lvl="0" indent="-342900">
              <a:spcAft>
                <a:spcPts val="0"/>
              </a:spcAft>
              <a:buFont typeface="Wingdings" panose="05000000000000000000" pitchFamily="2" charset="2"/>
              <a:buChar char="§"/>
            </a:pPr>
            <a:endParaRPr lang="sv-SE" sz="1400" dirty="0">
              <a:latin typeface="Gill Sans MT" panose="020B05020201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Wingdings" panose="05000000000000000000" pitchFamily="2" charset="2"/>
              <a:buChar char="§"/>
            </a:pPr>
            <a:r>
              <a:rPr lang="sv-SE" sz="1400" dirty="0" smtClean="0">
                <a:latin typeface="Gill Sans MT" panose="020B0502020104020203" pitchFamily="34" charset="0"/>
                <a:ea typeface="Times New Roman" panose="02020603050405020304" pitchFamily="18" charset="0"/>
                <a:cs typeface="Times New Roman" panose="02020603050405020304" pitchFamily="18" charset="0"/>
              </a:rPr>
              <a:t>Skapa </a:t>
            </a:r>
            <a:r>
              <a:rPr lang="sv-SE" sz="1400" dirty="0">
                <a:latin typeface="Gill Sans MT" panose="020B0502020104020203" pitchFamily="34" charset="0"/>
                <a:ea typeface="Times New Roman" panose="02020603050405020304" pitchFamily="18" charset="0"/>
                <a:cs typeface="Times New Roman" panose="02020603050405020304" pitchFamily="18" charset="0"/>
              </a:rPr>
              <a:t>en tätare stadsmiljö med ett ökat utbud av bostäder och service samt bidra till en kvalitetshöjning av offentliga miljöer</a:t>
            </a:r>
            <a:r>
              <a:rPr lang="sv-SE" sz="1400" dirty="0" smtClean="0">
                <a:latin typeface="Gill Sans MT" panose="020B0502020104020203" pitchFamily="34" charset="0"/>
                <a:ea typeface="Times New Roman" panose="02020603050405020304" pitchFamily="18" charset="0"/>
                <a:cs typeface="Times New Roman" panose="02020603050405020304" pitchFamily="18" charset="0"/>
              </a:rPr>
              <a:t>.</a:t>
            </a:r>
          </a:p>
          <a:p>
            <a:pPr lvl="0">
              <a:spcAft>
                <a:spcPts val="0"/>
              </a:spcAft>
            </a:pPr>
            <a:endParaRPr lang="sv-SE" sz="1400" dirty="0">
              <a:latin typeface="Gill Sans MT" panose="020B05020201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Wingdings" panose="05000000000000000000" pitchFamily="2" charset="2"/>
              <a:buChar char="§"/>
            </a:pPr>
            <a:r>
              <a:rPr lang="sv-SE" sz="1400" dirty="0">
                <a:latin typeface="Gill Sans MT" panose="020B0502020104020203" pitchFamily="34" charset="0"/>
                <a:ea typeface="Times New Roman" panose="02020603050405020304" pitchFamily="18" charset="0"/>
                <a:cs typeface="Times New Roman" panose="02020603050405020304" pitchFamily="18" charset="0"/>
              </a:rPr>
              <a:t>Stärka småstadskänslan genom att skapa naturliga mötesplatser kring idrott, friluftsliv, kultur, service, handel och skola och på så vis bidra till en ekonomiskt, socialt, estetiskt och miljömässigt hållbar utveckling av Älta centrum. </a:t>
            </a:r>
            <a:endParaRPr lang="sv-SE" sz="1400" dirty="0" smtClean="0">
              <a:latin typeface="Gill Sans MT" panose="020B05020201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Wingdings" panose="05000000000000000000" pitchFamily="2" charset="2"/>
              <a:buChar char="§"/>
            </a:pPr>
            <a:endParaRPr lang="sv-SE" sz="1400" dirty="0">
              <a:latin typeface="Gill Sans MT" panose="020B05020201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Wingdings" panose="05000000000000000000" pitchFamily="2" charset="2"/>
              <a:buChar char="§"/>
            </a:pPr>
            <a:r>
              <a:rPr lang="sv-SE" sz="1400" dirty="0">
                <a:latin typeface="Gill Sans MT" panose="020B0502020104020203" pitchFamily="34" charset="0"/>
                <a:ea typeface="Times New Roman" panose="02020603050405020304" pitchFamily="18" charset="0"/>
                <a:cs typeface="Times New Roman" panose="02020603050405020304" pitchFamily="18" charset="0"/>
              </a:rPr>
              <a:t>Utveckla Älta utifrån invånarnas behov för att skapa trivsel och välmående.</a:t>
            </a:r>
          </a:p>
          <a:p>
            <a:pPr marL="285750" lvl="0" indent="-285750">
              <a:spcAft>
                <a:spcPts val="0"/>
              </a:spcAft>
              <a:buFont typeface="Wingdings" panose="05000000000000000000" pitchFamily="2" charset="2"/>
              <a:buChar char="v"/>
            </a:pPr>
            <a:endParaRPr lang="sv-SE" sz="1400" dirty="0">
              <a:latin typeface="Gill Sans MT" panose="020B0502020104020203" pitchFamily="34" charset="0"/>
              <a:ea typeface="Times New Roman" panose="02020603050405020304" pitchFamily="18" charset="0"/>
              <a:cs typeface="Times New Roman" panose="02020603050405020304" pitchFamily="18" charset="0"/>
            </a:endParaRPr>
          </a:p>
          <a:p>
            <a:pPr marL="342900" lvl="0" indent="-342900">
              <a:spcAft>
                <a:spcPts val="0"/>
              </a:spcAft>
              <a:buFont typeface="Wingdings" panose="05000000000000000000" pitchFamily="2" charset="2"/>
              <a:buChar char="§"/>
            </a:pPr>
            <a:r>
              <a:rPr lang="sv-SE" sz="1400" dirty="0">
                <a:latin typeface="Gill Sans MT" panose="020B0502020104020203" pitchFamily="34" charset="0"/>
                <a:ea typeface="Times New Roman" panose="02020603050405020304" pitchFamily="18" charset="0"/>
                <a:cs typeface="Times New Roman" panose="02020603050405020304" pitchFamily="18" charset="0"/>
              </a:rPr>
              <a:t>Öka tillgängligheten till, från och inom området så att Älta centrum upplevs som en naturlig del av Älta.</a:t>
            </a:r>
          </a:p>
          <a:p>
            <a:pPr marL="342900" lvl="0" indent="-342900">
              <a:spcAft>
                <a:spcPts val="0"/>
              </a:spcAft>
              <a:buFont typeface="Wingdings" panose="05000000000000000000" pitchFamily="2" charset="2"/>
              <a:buChar char="§"/>
            </a:pPr>
            <a:endParaRPr lang="sv-SE" sz="1400" dirty="0" smtClean="0">
              <a:latin typeface="Gill Sans MT" panose="020B0502020104020203" pitchFamily="34" charset="0"/>
              <a:ea typeface="Times New Roman" panose="02020603050405020304" pitchFamily="18" charset="0"/>
              <a:cs typeface="Times New Roman" panose="02020603050405020304" pitchFamily="18" charset="0"/>
            </a:endParaRPr>
          </a:p>
        </p:txBody>
      </p:sp>
      <p:sp>
        <p:nvSpPr>
          <p:cNvPr id="3" name="Platshållare för datum 2"/>
          <p:cNvSpPr>
            <a:spLocks noGrp="1"/>
          </p:cNvSpPr>
          <p:nvPr>
            <p:ph type="dt" sz="half" idx="10"/>
          </p:nvPr>
        </p:nvSpPr>
        <p:spPr/>
        <p:txBody>
          <a:bodyPr/>
          <a:lstStyle/>
          <a:p>
            <a:fld id="{C9253022-D2E8-4B02-A020-B6776897CA05}" type="datetime1">
              <a:rPr lang="sv-SE" smtClean="0"/>
              <a:t>2016-11-28</a:t>
            </a:fld>
            <a:endParaRPr lang="sv-SE" dirty="0"/>
          </a:p>
        </p:txBody>
      </p:sp>
    </p:spTree>
    <p:extLst>
      <p:ext uri="{BB962C8B-B14F-4D97-AF65-F5344CB8AC3E}">
        <p14:creationId xmlns:p14="http://schemas.microsoft.com/office/powerpoint/2010/main" val="3612328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3" name="Platshållare för innehåll 2"/>
          <p:cNvSpPr>
            <a:spLocks noGrp="1"/>
          </p:cNvSpPr>
          <p:nvPr>
            <p:ph idx="1"/>
          </p:nvPr>
        </p:nvSpPr>
        <p:spPr/>
        <p:txBody>
          <a:bodyPr/>
          <a:lstStyle/>
          <a:p>
            <a:endParaRPr lang="sv-SE" dirty="0"/>
          </a:p>
        </p:txBody>
      </p:sp>
      <p:pic>
        <p:nvPicPr>
          <p:cNvPr id="4" name="Bildobjekt 3"/>
          <p:cNvPicPr>
            <a:picLocks noChangeAspect="1"/>
          </p:cNvPicPr>
          <p:nvPr/>
        </p:nvPicPr>
        <p:blipFill>
          <a:blip r:embed="rId2"/>
          <a:stretch>
            <a:fillRect/>
          </a:stretch>
        </p:blipFill>
        <p:spPr>
          <a:xfrm>
            <a:off x="1547664" y="764704"/>
            <a:ext cx="6336704" cy="4824536"/>
          </a:xfrm>
          <a:prstGeom prst="rect">
            <a:avLst/>
          </a:prstGeom>
        </p:spPr>
      </p:pic>
    </p:spTree>
    <p:extLst>
      <p:ext uri="{BB962C8B-B14F-4D97-AF65-F5344CB8AC3E}">
        <p14:creationId xmlns:p14="http://schemas.microsoft.com/office/powerpoint/2010/main" val="3654262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Saltsjöbadens Centrum</a:t>
            </a:r>
            <a:endParaRPr lang="sv-SE" dirty="0"/>
          </a:p>
        </p:txBody>
      </p:sp>
      <p:pic>
        <p:nvPicPr>
          <p:cNvPr id="4" name="Platshållare för innehåll 3"/>
          <p:cNvPicPr>
            <a:picLocks noGrp="1" noChangeAspect="1"/>
          </p:cNvPicPr>
          <p:nvPr>
            <p:ph idx="1"/>
          </p:nvPr>
        </p:nvPicPr>
        <p:blipFill>
          <a:blip r:embed="rId2"/>
          <a:stretch>
            <a:fillRect/>
          </a:stretch>
        </p:blipFill>
        <p:spPr>
          <a:xfrm>
            <a:off x="2051720" y="1124744"/>
            <a:ext cx="5688632" cy="5001419"/>
          </a:xfrm>
          <a:prstGeom prst="rect">
            <a:avLst/>
          </a:prstGeom>
        </p:spPr>
      </p:pic>
    </p:spTree>
    <p:extLst>
      <p:ext uri="{BB962C8B-B14F-4D97-AF65-F5344CB8AC3E}">
        <p14:creationId xmlns:p14="http://schemas.microsoft.com/office/powerpoint/2010/main" val="562617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8416FE4-A707-41B4-9A9B-ED40290FA39C}" type="datetime1">
              <a:rPr lang="sv-SE" smtClean="0"/>
              <a:t>2016-11-28</a:t>
            </a:fld>
            <a:endParaRPr lang="sv-SE" dirty="0"/>
          </a:p>
        </p:txBody>
      </p:sp>
      <p:pic>
        <p:nvPicPr>
          <p:cNvPr id="3" name="Bildobjekt 2"/>
          <p:cNvPicPr>
            <a:picLocks noChangeAspect="1"/>
          </p:cNvPicPr>
          <p:nvPr/>
        </p:nvPicPr>
        <p:blipFill>
          <a:blip r:embed="rId2"/>
          <a:stretch>
            <a:fillRect/>
          </a:stretch>
        </p:blipFill>
        <p:spPr>
          <a:xfrm>
            <a:off x="80962" y="319087"/>
            <a:ext cx="8982075" cy="6219825"/>
          </a:xfrm>
          <a:prstGeom prst="rect">
            <a:avLst/>
          </a:prstGeom>
        </p:spPr>
      </p:pic>
      <p:sp>
        <p:nvSpPr>
          <p:cNvPr id="4" name="textruta 3"/>
          <p:cNvSpPr txBox="1"/>
          <p:nvPr/>
        </p:nvSpPr>
        <p:spPr>
          <a:xfrm>
            <a:off x="2123728" y="188640"/>
            <a:ext cx="4608512" cy="550472"/>
          </a:xfrm>
          <a:prstGeom prst="rect">
            <a:avLst/>
          </a:prstGeom>
          <a:noFill/>
        </p:spPr>
        <p:txBody>
          <a:bodyPr wrap="square" rtlCol="0">
            <a:spAutoFit/>
          </a:bodyPr>
          <a:lstStyle/>
          <a:p>
            <a:pPr algn="ctr">
              <a:lnSpc>
                <a:spcPts val="4000"/>
              </a:lnSpc>
            </a:pPr>
            <a:r>
              <a:rPr lang="sv-SE" sz="2400" kern="0" dirty="0" smtClean="0">
                <a:latin typeface="Gill Sans MT"/>
              </a:rPr>
              <a:t>Saltsjöbadens Centrum</a:t>
            </a:r>
            <a:endParaRPr lang="sv-SE" sz="2400" kern="0" dirty="0">
              <a:latin typeface="Gill Sans MT"/>
            </a:endParaRPr>
          </a:p>
        </p:txBody>
      </p:sp>
    </p:spTree>
    <p:extLst>
      <p:ext uri="{BB962C8B-B14F-4D97-AF65-F5344CB8AC3E}">
        <p14:creationId xmlns:p14="http://schemas.microsoft.com/office/powerpoint/2010/main" val="1671394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11560" y="45252"/>
            <a:ext cx="7762080" cy="1143000"/>
          </a:xfrm>
        </p:spPr>
        <p:txBody>
          <a:bodyPr>
            <a:normAutofit fontScale="90000"/>
          </a:bodyPr>
          <a:lstStyle/>
          <a:p>
            <a:pPr algn="ctr"/>
            <a:r>
              <a:rPr lang="sv-SE" dirty="0" smtClean="0"/>
              <a:t/>
            </a:r>
            <a:br>
              <a:rPr lang="sv-SE" dirty="0" smtClean="0"/>
            </a:br>
            <a:r>
              <a:rPr lang="sv-SE" dirty="0" smtClean="0"/>
              <a:t>Orminge Centrum </a:t>
            </a:r>
            <a:br>
              <a:rPr lang="sv-SE" dirty="0" smtClean="0"/>
            </a:br>
            <a:r>
              <a:rPr lang="sv-SE" dirty="0" smtClean="0"/>
              <a:t>Etapper enligt antaget planprogram</a:t>
            </a:r>
            <a:br>
              <a:rPr lang="sv-SE" dirty="0" smtClean="0"/>
            </a:br>
            <a:endParaRPr lang="sv-SE" dirty="0"/>
          </a:p>
        </p:txBody>
      </p:sp>
      <p:pic>
        <p:nvPicPr>
          <p:cNvPr id="4" name="Bildobjekt 3"/>
          <p:cNvPicPr>
            <a:picLocks noChangeAspect="1"/>
          </p:cNvPicPr>
          <p:nvPr/>
        </p:nvPicPr>
        <p:blipFill>
          <a:blip r:embed="rId3"/>
          <a:stretch>
            <a:fillRect/>
          </a:stretch>
        </p:blipFill>
        <p:spPr>
          <a:xfrm>
            <a:off x="495701" y="1188252"/>
            <a:ext cx="7993798" cy="5040560"/>
          </a:xfrm>
          <a:prstGeom prst="rect">
            <a:avLst/>
          </a:prstGeom>
        </p:spPr>
      </p:pic>
      <p:pic>
        <p:nvPicPr>
          <p:cNvPr id="5" name="Bildobjekt 4"/>
          <p:cNvPicPr>
            <a:picLocks noChangeAspect="1"/>
          </p:cNvPicPr>
          <p:nvPr/>
        </p:nvPicPr>
        <p:blipFill>
          <a:blip r:embed="rId4"/>
          <a:stretch>
            <a:fillRect/>
          </a:stretch>
        </p:blipFill>
        <p:spPr>
          <a:xfrm>
            <a:off x="827584" y="3789040"/>
            <a:ext cx="2310584" cy="1292464"/>
          </a:xfrm>
          <a:prstGeom prst="rect">
            <a:avLst/>
          </a:prstGeom>
        </p:spPr>
      </p:pic>
      <p:pic>
        <p:nvPicPr>
          <p:cNvPr id="6" name="Bildobjekt 5"/>
          <p:cNvPicPr>
            <a:picLocks noChangeAspect="1"/>
          </p:cNvPicPr>
          <p:nvPr/>
        </p:nvPicPr>
        <p:blipFill>
          <a:blip r:embed="rId5"/>
          <a:stretch>
            <a:fillRect/>
          </a:stretch>
        </p:blipFill>
        <p:spPr>
          <a:xfrm>
            <a:off x="5220072" y="1107744"/>
            <a:ext cx="1871634" cy="99373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Höger 2"/>
          <p:cNvSpPr/>
          <p:nvPr/>
        </p:nvSpPr>
        <p:spPr>
          <a:xfrm rot="10800000">
            <a:off x="4815574" y="1658925"/>
            <a:ext cx="404498"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p:cNvPicPr>
            <a:picLocks noChangeAspect="1"/>
          </p:cNvPicPr>
          <p:nvPr/>
        </p:nvPicPr>
        <p:blipFill>
          <a:blip r:embed="rId6"/>
          <a:stretch>
            <a:fillRect/>
          </a:stretch>
        </p:blipFill>
        <p:spPr>
          <a:xfrm rot="5400000">
            <a:off x="4767943" y="4774381"/>
            <a:ext cx="698515" cy="560881"/>
          </a:xfrm>
          <a:prstGeom prst="rect">
            <a:avLst/>
          </a:prstGeom>
        </p:spPr>
      </p:pic>
      <p:pic>
        <p:nvPicPr>
          <p:cNvPr id="9" name="Bildobjekt 8"/>
          <p:cNvPicPr>
            <a:picLocks noChangeAspect="1"/>
          </p:cNvPicPr>
          <p:nvPr/>
        </p:nvPicPr>
        <p:blipFill>
          <a:blip r:embed="rId7"/>
          <a:stretch>
            <a:fillRect/>
          </a:stretch>
        </p:blipFill>
        <p:spPr>
          <a:xfrm>
            <a:off x="2411760" y="3575626"/>
            <a:ext cx="560881" cy="290263"/>
          </a:xfrm>
          <a:prstGeom prst="rect">
            <a:avLst/>
          </a:prstGeom>
        </p:spPr>
      </p:pic>
      <p:sp>
        <p:nvSpPr>
          <p:cNvPr id="10" name="textruta 9"/>
          <p:cNvSpPr txBox="1"/>
          <p:nvPr/>
        </p:nvSpPr>
        <p:spPr>
          <a:xfrm>
            <a:off x="4242847" y="5404079"/>
            <a:ext cx="2309588" cy="861774"/>
          </a:xfrm>
          <a:prstGeom prst="rect">
            <a:avLst/>
          </a:prstGeom>
          <a:solidFill>
            <a:schemeClr val="bg1">
              <a:alpha val="65000"/>
            </a:schemeClr>
          </a:solidFill>
          <a:ln w="25400">
            <a:solidFill>
              <a:schemeClr val="tx1"/>
            </a:solidFill>
          </a:ln>
        </p:spPr>
        <p:txBody>
          <a:bodyPr wrap="square" rtlCol="0">
            <a:spAutoFit/>
          </a:bodyPr>
          <a:lstStyle/>
          <a:p>
            <a:pPr lvl="0">
              <a:lnSpc>
                <a:spcPts val="1200"/>
              </a:lnSpc>
            </a:pPr>
            <a:r>
              <a:rPr lang="sv-SE" sz="1600" b="1" kern="0" dirty="0" smtClean="0">
                <a:latin typeface="Gill Sans MT"/>
              </a:rPr>
              <a:t>1D Ormingehus och</a:t>
            </a:r>
          </a:p>
          <a:p>
            <a:pPr lvl="0">
              <a:lnSpc>
                <a:spcPts val="1200"/>
              </a:lnSpc>
            </a:pPr>
            <a:endParaRPr lang="sv-SE" sz="1600" b="1" kern="0" dirty="0" smtClean="0">
              <a:latin typeface="Gill Sans MT"/>
            </a:endParaRPr>
          </a:p>
          <a:p>
            <a:pPr lvl="0">
              <a:lnSpc>
                <a:spcPts val="1200"/>
              </a:lnSpc>
            </a:pPr>
            <a:r>
              <a:rPr lang="sv-SE" sz="1600" b="1" kern="0" dirty="0" smtClean="0">
                <a:latin typeface="Gill Sans MT"/>
              </a:rPr>
              <a:t>1B Sarvträsk</a:t>
            </a:r>
            <a:endParaRPr lang="sv-SE" sz="1600" b="1" kern="0" dirty="0">
              <a:latin typeface="Gill Sans MT"/>
            </a:endParaRPr>
          </a:p>
          <a:p>
            <a:pPr marL="171450" lvl="0" indent="-171450">
              <a:lnSpc>
                <a:spcPts val="1200"/>
              </a:lnSpc>
              <a:buFontTx/>
              <a:buChar char="-"/>
            </a:pPr>
            <a:r>
              <a:rPr lang="sv-SE" sz="1100" kern="0" dirty="0" smtClean="0">
                <a:latin typeface="Gill Sans MT"/>
              </a:rPr>
              <a:t>Projektdirektiv</a:t>
            </a:r>
            <a:endParaRPr lang="sv-SE" sz="1100" kern="0" dirty="0">
              <a:latin typeface="Gill Sans MT"/>
            </a:endParaRPr>
          </a:p>
          <a:p>
            <a:pPr marL="171450" lvl="0" indent="-171450">
              <a:lnSpc>
                <a:spcPts val="1200"/>
              </a:lnSpc>
              <a:buFontTx/>
              <a:buChar char="-"/>
            </a:pPr>
            <a:r>
              <a:rPr lang="sv-SE" sz="1100" kern="0" dirty="0">
                <a:latin typeface="Gill Sans MT"/>
              </a:rPr>
              <a:t>Start </a:t>
            </a:r>
            <a:r>
              <a:rPr lang="sv-SE" sz="1100" kern="0" dirty="0" smtClean="0">
                <a:latin typeface="Gill Sans MT"/>
              </a:rPr>
              <a:t>PM</a:t>
            </a:r>
          </a:p>
        </p:txBody>
      </p:sp>
    </p:spTree>
    <p:extLst>
      <p:ext uri="{BB962C8B-B14F-4D97-AF65-F5344CB8AC3E}">
        <p14:creationId xmlns:p14="http://schemas.microsoft.com/office/powerpoint/2010/main" val="1100953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2065"/>
            <a:ext cx="9144000" cy="5913869"/>
          </a:xfrm>
          <a:prstGeom prst="rect">
            <a:avLst/>
          </a:prstGeom>
        </p:spPr>
      </p:pic>
    </p:spTree>
    <p:extLst>
      <p:ext uri="{BB962C8B-B14F-4D97-AF65-F5344CB8AC3E}">
        <p14:creationId xmlns:p14="http://schemas.microsoft.com/office/powerpoint/2010/main" val="1317708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5667"/>
            <a:ext cx="9144000" cy="5926666"/>
          </a:xfrm>
          <a:prstGeom prst="rect">
            <a:avLst/>
          </a:prstGeom>
        </p:spPr>
      </p:pic>
    </p:spTree>
    <p:extLst>
      <p:ext uri="{BB962C8B-B14F-4D97-AF65-F5344CB8AC3E}">
        <p14:creationId xmlns:p14="http://schemas.microsoft.com/office/powerpoint/2010/main" val="778257535"/>
      </p:ext>
    </p:extLst>
  </p:cSld>
  <p:clrMapOvr>
    <a:masterClrMapping/>
  </p:clrMapOvr>
</p:sld>
</file>

<file path=ppt/theme/theme1.xml><?xml version="1.0" encoding="utf-8"?>
<a:theme xmlns:a="http://schemas.openxmlformats.org/drawingml/2006/main" name="Office-tema">
  <a:themeElements>
    <a:clrScheme name="Nacka, ny version">
      <a:dk1>
        <a:sysClr val="windowText" lastClr="000000"/>
      </a:dk1>
      <a:lt1>
        <a:sysClr val="window" lastClr="FFFFFF"/>
      </a:lt1>
      <a:dk2>
        <a:srgbClr val="0F65B8"/>
      </a:dk2>
      <a:lt2>
        <a:srgbClr val="EEECE1"/>
      </a:lt2>
      <a:accent1>
        <a:srgbClr val="97AC1E"/>
      </a:accent1>
      <a:accent2>
        <a:srgbClr val="83449D"/>
      </a:accent2>
      <a:accent3>
        <a:srgbClr val="F07717"/>
      </a:accent3>
      <a:accent4>
        <a:srgbClr val="0F65B8"/>
      </a:accent4>
      <a:accent5>
        <a:srgbClr val="C0DE3D"/>
      </a:accent5>
      <a:accent6>
        <a:srgbClr val="BD0012"/>
      </a:accent6>
      <a:hlink>
        <a:srgbClr val="0F65B8"/>
      </a:hlink>
      <a:folHlink>
        <a:srgbClr val="BD001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lnSpc>
            <a:spcPts val="4000"/>
          </a:lnSpc>
          <a:defRPr sz="2400" kern="0" dirty="0" err="1">
            <a:latin typeface="Gill Sans MT"/>
          </a:defRPr>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Nacka PP mall, grönt kvarnhjul och blå logotyp</Template>
  <TotalTime>576</TotalTime>
  <Words>299</Words>
  <Application>Microsoft Office PowerPoint</Application>
  <PresentationFormat>Bildspel på skärmen (4:3)</PresentationFormat>
  <Paragraphs>76</Paragraphs>
  <Slides>22</Slides>
  <Notes>3</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22</vt:i4>
      </vt:variant>
    </vt:vector>
  </HeadingPairs>
  <TitlesOfParts>
    <vt:vector size="28" baseType="lpstr">
      <vt:lpstr>Arial</vt:lpstr>
      <vt:lpstr>Calibri</vt:lpstr>
      <vt:lpstr>Gill Sans MT</vt:lpstr>
      <vt:lpstr>Times New Roman</vt:lpstr>
      <vt:lpstr>Wingdings</vt:lpstr>
      <vt:lpstr>Office-tema</vt:lpstr>
      <vt:lpstr>Trygghetsrådet 2016-12-01</vt:lpstr>
      <vt:lpstr>   Ältas nya centrum   </vt:lpstr>
      <vt:lpstr>Ältas nya centrum – etapp A &amp; B Projektets bakgrund</vt:lpstr>
      <vt:lpstr>PowerPoint-presentation</vt:lpstr>
      <vt:lpstr>Saltsjöbadens Centrum</vt:lpstr>
      <vt:lpstr>PowerPoint-presentation</vt:lpstr>
      <vt:lpstr> Orminge Centrum  Etapper enligt antaget planprogram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Centrala Nacka och Skvaltan styrgruppsmöte 2016-11-23</vt:lpstr>
      <vt:lpstr>PowerPoint-presentation</vt:lpstr>
      <vt:lpstr>PowerPoint-presentation</vt:lpstr>
      <vt:lpstr>PowerPoint-presentation</vt:lpstr>
      <vt:lpstr>Programkarta – Aktivt &amp; naturnära</vt:lpstr>
      <vt:lpstr>Programförslaget – Ny programskiss</vt:lpstr>
      <vt:lpstr>Planeringsinitiativ inom Henriksdalsringen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Framtidens boende för seniorer</dc:title>
  <dc:creator>Lundgren Åsa</dc:creator>
  <cp:lastModifiedBy>Wiberg Erik</cp:lastModifiedBy>
  <cp:revision>31</cp:revision>
  <dcterms:created xsi:type="dcterms:W3CDTF">2016-10-18T14:34:22Z</dcterms:created>
  <dcterms:modified xsi:type="dcterms:W3CDTF">2016-11-28T13:54:23Z</dcterms:modified>
</cp:coreProperties>
</file>