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13" r:id="rId2"/>
    <p:sldId id="312" r:id="rId3"/>
    <p:sldId id="314" r:id="rId4"/>
    <p:sldId id="315" r:id="rId5"/>
  </p:sldIdLst>
  <p:sldSz cx="9144000" cy="6858000" type="screen4x3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5" autoAdjust="0"/>
    <p:restoredTop sz="73717" autoAdjust="0"/>
  </p:normalViewPr>
  <p:slideViewPr>
    <p:cSldViewPr>
      <p:cViewPr varScale="1">
        <p:scale>
          <a:sx n="62" d="100"/>
          <a:sy n="62" d="100"/>
        </p:scale>
        <p:origin x="1566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51E55-D8AC-480B-8273-C4EFE9693A3F}" type="datetimeFigureOut">
              <a:rPr lang="en-US" smtClean="0"/>
              <a:pPr/>
              <a:t>9/18/2017</a:t>
            </a:fld>
            <a:endParaRPr lang="en-US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C4190D-61C8-49E5-A1E7-0EC313CC35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987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buNone/>
            </a:pPr>
            <a:endParaRPr lang="sv-SE" sz="1800" b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C4190D-61C8-49E5-A1E7-0EC313CC358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696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C4190D-61C8-49E5-A1E7-0EC313CC358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5658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C4190D-61C8-49E5-A1E7-0EC313CC358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5116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9144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C4190D-61C8-49E5-A1E7-0EC313CC358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159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objekt 10" descr="Orange_va_ov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1520" y="116632"/>
            <a:ext cx="1908000" cy="794743"/>
          </a:xfrm>
          <a:prstGeom prst="rect">
            <a:avLst/>
          </a:prstGeom>
        </p:spPr>
      </p:pic>
      <p:pic>
        <p:nvPicPr>
          <p:cNvPr id="8" name="Bildobjekt 7" descr="Bla_horn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526017" y="3240017"/>
            <a:ext cx="3617983" cy="3617983"/>
          </a:xfrm>
          <a:prstGeom prst="rect">
            <a:avLst/>
          </a:prstGeom>
        </p:spPr>
      </p:pic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726964" y="1925960"/>
            <a:ext cx="7690072" cy="1143000"/>
          </a:xfrm>
        </p:spPr>
        <p:txBody>
          <a:bodyPr>
            <a:normAutofit/>
          </a:bodyPr>
          <a:lstStyle>
            <a:lvl1pPr algn="ctr">
              <a:defRPr sz="3600" baseline="0"/>
            </a:lvl1pPr>
          </a:lstStyle>
          <a:p>
            <a:r>
              <a:rPr lang="sv-SE" noProof="0"/>
              <a:t>Klicka här för att ändra format</a:t>
            </a:r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2017-09-18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8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690072" cy="1130400"/>
          </a:xfrm>
        </p:spPr>
        <p:txBody>
          <a:bodyPr/>
          <a:lstStyle/>
          <a:p>
            <a:r>
              <a:rPr lang="sv-SE" noProof="0"/>
              <a:t>Klicka här för att ändra format</a:t>
            </a:r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2017-09-18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250" b="1" cap="all"/>
            </a:lvl1pPr>
          </a:lstStyle>
          <a:p>
            <a:r>
              <a:rPr lang="sv-SE" noProof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noProof="0"/>
              <a:t>Klicka här för att ändra format på bakgrundstexten</a:t>
            </a:r>
          </a:p>
        </p:txBody>
      </p:sp>
      <p:pic>
        <p:nvPicPr>
          <p:cNvPr id="9" name="Bildobjekt 8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2017-09-18</a:t>
            </a:fld>
            <a:endParaRPr lang="sv-SE" dirty="0"/>
          </a:p>
        </p:txBody>
      </p:sp>
      <p:pic>
        <p:nvPicPr>
          <p:cNvPr id="11" name="Bildobjekt 10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objekt 12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noProof="0"/>
              <a:t>Klicka här för att ändra format</a:t>
            </a:r>
          </a:p>
        </p:txBody>
      </p:sp>
      <p:sp>
        <p:nvSpPr>
          <p:cNvPr id="14" name="Platshållare för text 2"/>
          <p:cNvSpPr>
            <a:spLocks noGrp="1"/>
          </p:cNvSpPr>
          <p:nvPr>
            <p:ph type="body" idx="1"/>
          </p:nvPr>
        </p:nvSpPr>
        <p:spPr>
          <a:xfrm>
            <a:off x="1130400" y="1535113"/>
            <a:ext cx="37440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noProof="0"/>
              <a:t>Klicka här för att ändra format på bakgrundstexten</a:t>
            </a:r>
          </a:p>
        </p:txBody>
      </p:sp>
      <p:sp>
        <p:nvSpPr>
          <p:cNvPr id="15" name="Platshållare för innehåll 3"/>
          <p:cNvSpPr>
            <a:spLocks noGrp="1"/>
          </p:cNvSpPr>
          <p:nvPr>
            <p:ph sz="half" idx="2"/>
          </p:nvPr>
        </p:nvSpPr>
        <p:spPr>
          <a:xfrm>
            <a:off x="1130400" y="2174875"/>
            <a:ext cx="3744000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16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148064" y="1556792"/>
            <a:ext cx="37440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noProof="0"/>
              <a:t>Klicka här för att ändra format på bakgrundstexten</a:t>
            </a:r>
          </a:p>
        </p:txBody>
      </p:sp>
      <p:sp>
        <p:nvSpPr>
          <p:cNvPr id="17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148064" y="2204864"/>
            <a:ext cx="3744000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2017-09-18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objekt 10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0" name="Rubrik 1"/>
          <p:cNvSpPr>
            <a:spLocks noGrp="1"/>
          </p:cNvSpPr>
          <p:nvPr>
            <p:ph type="title"/>
          </p:nvPr>
        </p:nvSpPr>
        <p:spPr>
          <a:xfrm>
            <a:off x="1130400" y="273050"/>
            <a:ext cx="3081560" cy="1162050"/>
          </a:xfrm>
        </p:spPr>
        <p:txBody>
          <a:bodyPr anchor="b"/>
          <a:lstStyle>
            <a:lvl1pPr algn="l">
              <a:defRPr sz="2000" b="1" baseline="0"/>
            </a:lvl1pPr>
          </a:lstStyle>
          <a:p>
            <a:r>
              <a:rPr lang="sv-SE" noProof="0"/>
              <a:t>Klicka här för att ändra format</a:t>
            </a:r>
          </a:p>
        </p:txBody>
      </p:sp>
      <p:sp>
        <p:nvSpPr>
          <p:cNvPr id="12" name="Platshållare för innehåll 2"/>
          <p:cNvSpPr>
            <a:spLocks noGrp="1"/>
          </p:cNvSpPr>
          <p:nvPr>
            <p:ph idx="1"/>
          </p:nvPr>
        </p:nvSpPr>
        <p:spPr>
          <a:xfrm>
            <a:off x="4499992" y="273050"/>
            <a:ext cx="4392488" cy="5853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13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130400" y="1435100"/>
            <a:ext cx="308156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noProof="0"/>
              <a:t>Klicka här för att ändra format på bakgrundstexten</a:t>
            </a:r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2017-09-18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835696" y="479715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noProof="0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835696" y="620688"/>
            <a:ext cx="5442992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noProof="0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835696" y="5373216"/>
            <a:ext cx="5486400" cy="804862"/>
          </a:xfrm>
        </p:spPr>
        <p:txBody>
          <a:bodyPr/>
          <a:lstStyle>
            <a:lvl1pPr marL="0" indent="0">
              <a:buNone/>
              <a:defRPr sz="1400" spc="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noProof="0"/>
              <a:t>Klicka här för att ändra format på bakgrundstexten</a:t>
            </a:r>
          </a:p>
        </p:txBody>
      </p:sp>
      <p:pic>
        <p:nvPicPr>
          <p:cNvPr id="10" name="Bildobjekt 9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2017-09-18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/>
          <a:p>
            <a:r>
              <a:rPr lang="sv-SE" noProof="0"/>
              <a:t>Klicka här för att ändra format</a:t>
            </a:r>
          </a:p>
        </p:txBody>
      </p:sp>
      <p:sp>
        <p:nvSpPr>
          <p:cNvPr id="11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1130400" y="1600200"/>
            <a:ext cx="7762080" cy="4525963"/>
          </a:xfrm>
        </p:spPr>
        <p:txBody>
          <a:bodyPr vert="eaVert"/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2017-09-18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noProof="0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pic>
        <p:nvPicPr>
          <p:cNvPr id="9" name="Bildobjekt 8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2017-09-18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pic>
        <p:nvPicPr>
          <p:cNvPr id="9" name="Bildobjekt 8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1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sv-SE" noProof="0"/>
              <a:t>Klicka här för att ändra format</a:t>
            </a:r>
          </a:p>
        </p:txBody>
      </p:sp>
      <p:sp>
        <p:nvSpPr>
          <p:cNvPr id="12" name="Platshållare för innehåll 2"/>
          <p:cNvSpPr>
            <a:spLocks noGrp="1"/>
          </p:cNvSpPr>
          <p:nvPr>
            <p:ph idx="1"/>
          </p:nvPr>
        </p:nvSpPr>
        <p:spPr>
          <a:xfrm>
            <a:off x="1130400" y="1600200"/>
            <a:ext cx="7762080" cy="4525963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1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2017-09-18</a:t>
            </a:fld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0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>
            <a:lvl1pPr algn="l">
              <a:defRPr baseline="0"/>
            </a:lvl1pPr>
          </a:lstStyle>
          <a:p>
            <a:r>
              <a:rPr lang="sv-SE" noProof="0"/>
              <a:t>Klicka här för att ändra format</a:t>
            </a:r>
          </a:p>
        </p:txBody>
      </p:sp>
      <p:sp>
        <p:nvSpPr>
          <p:cNvPr id="11" name="Platshållare för innehåll 2"/>
          <p:cNvSpPr>
            <a:spLocks noGrp="1"/>
          </p:cNvSpPr>
          <p:nvPr>
            <p:ph idx="1"/>
          </p:nvPr>
        </p:nvSpPr>
        <p:spPr>
          <a:xfrm>
            <a:off x="1130400" y="1600200"/>
            <a:ext cx="7762080" cy="4525963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2017-09-18</a:t>
            </a:fld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objekt 11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pic>
        <p:nvPicPr>
          <p:cNvPr id="10" name="Bildobjekt 9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3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8800" cy="1143000"/>
          </a:xfrm>
        </p:spPr>
        <p:txBody>
          <a:bodyPr/>
          <a:lstStyle/>
          <a:p>
            <a:r>
              <a:rPr lang="sv-SE" noProof="0"/>
              <a:t>Klicka här för att ändra format</a:t>
            </a:r>
          </a:p>
        </p:txBody>
      </p:sp>
      <p:sp>
        <p:nvSpPr>
          <p:cNvPr id="14" name="Platshållare för innehåll 2"/>
          <p:cNvSpPr>
            <a:spLocks noGrp="1"/>
          </p:cNvSpPr>
          <p:nvPr>
            <p:ph sz="half" idx="1"/>
          </p:nvPr>
        </p:nvSpPr>
        <p:spPr>
          <a:xfrm>
            <a:off x="11304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15" name="Platshållare för innehåll 3"/>
          <p:cNvSpPr>
            <a:spLocks noGrp="1"/>
          </p:cNvSpPr>
          <p:nvPr>
            <p:ph sz="half" idx="2"/>
          </p:nvPr>
        </p:nvSpPr>
        <p:spPr>
          <a:xfrm>
            <a:off x="5148064" y="16288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16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2017-09-18</a:t>
            </a:fld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1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8800" cy="1143000"/>
          </a:xfrm>
        </p:spPr>
        <p:txBody>
          <a:bodyPr/>
          <a:lstStyle/>
          <a:p>
            <a:r>
              <a:rPr lang="sv-SE" noProof="0"/>
              <a:t>Klicka här för att ändra format</a:t>
            </a:r>
          </a:p>
        </p:txBody>
      </p:sp>
      <p:sp>
        <p:nvSpPr>
          <p:cNvPr id="12" name="Platshållare för innehåll 2"/>
          <p:cNvSpPr>
            <a:spLocks noGrp="1"/>
          </p:cNvSpPr>
          <p:nvPr>
            <p:ph sz="half" idx="1"/>
          </p:nvPr>
        </p:nvSpPr>
        <p:spPr>
          <a:xfrm>
            <a:off x="11304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13" name="Platshållare för innehåll 3"/>
          <p:cNvSpPr>
            <a:spLocks noGrp="1"/>
          </p:cNvSpPr>
          <p:nvPr>
            <p:ph sz="half" idx="2"/>
          </p:nvPr>
        </p:nvSpPr>
        <p:spPr>
          <a:xfrm>
            <a:off x="5148064" y="16288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1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2017-09-18</a:t>
            </a:fld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pic>
        <p:nvPicPr>
          <p:cNvPr id="10" name="Bildobjekt 9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noProof="0" smtClean="0"/>
              <a:pPr/>
              <a:t>2017-09-18</a:t>
            </a:fld>
            <a:endParaRPr lang="sv-SE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noProof="0" smtClean="0"/>
              <a:pPr/>
              <a:t>2017-09-18</a:t>
            </a:fld>
            <a:endParaRPr lang="sv-SE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och under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60000"/>
            <a:ext cx="7772400" cy="1470025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defRPr lang="en-US" sz="3600" b="1" kern="0" spc="0" baseline="0" dirty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r>
              <a:rPr lang="sv-SE" noProof="0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683568" y="3933056"/>
            <a:ext cx="4136504" cy="1752600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None/>
              <a:defRPr lang="en-US" sz="2400" b="0" kern="0" spc="0" baseline="0" dirty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noProof="0"/>
              <a:t>Klicka här för att ändra format på underrubrik i bakgrunden</a:t>
            </a:r>
          </a:p>
        </p:txBody>
      </p:sp>
      <p:pic>
        <p:nvPicPr>
          <p:cNvPr id="13" name="Bildobjekt 12" descr="Orange_va_ov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1520" y="116632"/>
            <a:ext cx="1674000" cy="697274"/>
          </a:xfrm>
          <a:prstGeom prst="rect">
            <a:avLst/>
          </a:prstGeom>
        </p:spPr>
      </p:pic>
      <p:pic>
        <p:nvPicPr>
          <p:cNvPr id="8" name="Bildobjekt 7" descr="Bla_horn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526017" y="3240017"/>
            <a:ext cx="3617983" cy="361798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2017-09-18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8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690072" cy="1130400"/>
          </a:xfrm>
        </p:spPr>
        <p:txBody>
          <a:bodyPr/>
          <a:lstStyle/>
          <a:p>
            <a:r>
              <a:rPr lang="sv-SE" noProof="0"/>
              <a:t>Klicka här för att ändra format</a:t>
            </a:r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2017-09-18</a:t>
            </a:fld>
            <a:endParaRPr lang="sv-SE" dirty="0"/>
          </a:p>
        </p:txBody>
      </p:sp>
      <p:pic>
        <p:nvPicPr>
          <p:cNvPr id="6" name="Bildobjekt 5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noProof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-10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7D52571D-F6E9-4E55-9072-6039233C3AA6}" type="datetime1">
              <a:rPr lang="sv-SE" smtClean="0"/>
              <a:pPr/>
              <a:t>2017-09-18</a:t>
            </a:fld>
            <a:endParaRPr lang="sv-SE" dirty="0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403648" y="6356350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73" r:id="rId3"/>
    <p:sldLayoutId id="2147483652" r:id="rId4"/>
    <p:sldLayoutId id="2147483674" r:id="rId5"/>
    <p:sldLayoutId id="2147483655" r:id="rId6"/>
    <p:sldLayoutId id="2147483675" r:id="rId7"/>
    <p:sldLayoutId id="2147483649" r:id="rId8"/>
    <p:sldLayoutId id="2147483654" r:id="rId9"/>
    <p:sldLayoutId id="2147483676" r:id="rId10"/>
    <p:sldLayoutId id="2147483651" r:id="rId11"/>
    <p:sldLayoutId id="2147483653" r:id="rId12"/>
    <p:sldLayoutId id="2147483656" r:id="rId13"/>
    <p:sldLayoutId id="2147483657" r:id="rId14"/>
    <p:sldLayoutId id="2147483658" r:id="rId15"/>
    <p:sldLayoutId id="2147483659" r:id="rId16"/>
  </p:sldLayoutIdLst>
  <p:hf sldNum="0" hdr="0" ftr="0" dt="0"/>
  <p:txStyles>
    <p:titleStyle>
      <a:lvl1pPr marL="0" algn="l" defTabSz="914400" rtl="0" eaLnBrk="1" latinLnBrk="0" hangingPunct="1">
        <a:lnSpc>
          <a:spcPts val="4000"/>
        </a:lnSpc>
        <a:spcBef>
          <a:spcPts val="0"/>
        </a:spcBef>
        <a:spcAft>
          <a:spcPts val="0"/>
        </a:spcAft>
        <a:buNone/>
        <a:defRPr lang="en-US" sz="3000" b="1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sv-SE" sz="2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sv-SE" sz="24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sv-SE" sz="22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sv-SE" sz="1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en-US" sz="1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cka.se/underwebbar/for-foreningsledare/foreningsbidrag/bidrag-for-frivilligt-socialt-arbete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acka.se/valfard-samhallsservice/valfardsamhallsservicenyheter/2017/06/basutbildning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539552" y="404664"/>
            <a:ext cx="8352928" cy="1143000"/>
          </a:xfrm>
          <a:solidFill>
            <a:schemeClr val="accent1"/>
          </a:solidFill>
        </p:spPr>
        <p:txBody>
          <a:bodyPr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Bästa utveckling för alla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idx="1"/>
          </p:nvPr>
        </p:nvSpPr>
        <p:spPr>
          <a:xfrm>
            <a:off x="539552" y="1700808"/>
            <a:ext cx="8352928" cy="4425355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lvl="0">
              <a:buNone/>
            </a:pPr>
            <a:r>
              <a:rPr lang="sv-SE" sz="1800" b="1" dirty="0">
                <a:latin typeface="+mj-lt"/>
              </a:rPr>
              <a:t>Fokusområden</a:t>
            </a:r>
          </a:p>
          <a:p>
            <a:pPr lvl="0">
              <a:buNone/>
            </a:pPr>
            <a:r>
              <a:rPr lang="sv-SE" sz="1400" dirty="0">
                <a:latin typeface="+mn-lt"/>
              </a:rPr>
              <a:t>Nackaborna lever ett tryggt och självständigt liv utifrån sina förutsättningar och får hjälp</a:t>
            </a:r>
          </a:p>
          <a:p>
            <a:pPr lvl="0">
              <a:buNone/>
            </a:pPr>
            <a:r>
              <a:rPr lang="sv-SE" sz="1400" dirty="0">
                <a:latin typeface="+mn-lt"/>
              </a:rPr>
              <a:t>innan problemen blir för stora. Den som behöver hjälp får det enkelt och snabbt genom ett</a:t>
            </a:r>
          </a:p>
          <a:p>
            <a:pPr lvl="0">
              <a:buNone/>
            </a:pPr>
            <a:r>
              <a:rPr lang="sv-SE" sz="1400" dirty="0">
                <a:latin typeface="+mn-lt"/>
              </a:rPr>
              <a:t>varierat utbud av lättillgängligt stöd.</a:t>
            </a:r>
          </a:p>
          <a:p>
            <a:pPr lvl="0">
              <a:buNone/>
            </a:pPr>
            <a:endParaRPr lang="sv-SE" sz="1400" dirty="0">
              <a:latin typeface="+mn-lt"/>
            </a:endParaRPr>
          </a:p>
          <a:p>
            <a:pPr lvl="0">
              <a:buNone/>
            </a:pPr>
            <a:r>
              <a:rPr lang="sv-SE" sz="1800" b="1" dirty="0">
                <a:latin typeface="+mn-lt"/>
              </a:rPr>
              <a:t>Aktiviteter för att nå målet</a:t>
            </a:r>
          </a:p>
          <a:p>
            <a:pPr lvl="0">
              <a:buNone/>
            </a:pPr>
            <a:r>
              <a:rPr lang="sv-SE" sz="1600" b="1" dirty="0">
                <a:latin typeface="+mj-lt"/>
              </a:rPr>
              <a:t>Tidiga insatser för målgruppen med psykisk funktionsnedsättning</a:t>
            </a:r>
          </a:p>
          <a:p>
            <a:pPr lvl="0">
              <a:buFontTx/>
              <a:buChar char="-"/>
            </a:pPr>
            <a:r>
              <a:rPr lang="sv-SE" sz="1600" b="1" dirty="0">
                <a:latin typeface="+mj-lt"/>
              </a:rPr>
              <a:t>Öppna verksamheten – Träfflokaler</a:t>
            </a:r>
          </a:p>
          <a:p>
            <a:pPr lvl="0">
              <a:buFontTx/>
              <a:buChar char="-"/>
            </a:pPr>
            <a:r>
              <a:rPr lang="sv-SE" sz="1800" dirty="0">
                <a:latin typeface="+mj-lt"/>
              </a:rPr>
              <a:t>Antalet besökare ökar stadigt. De öppna aktiviteterna når en bredare målgrupp</a:t>
            </a:r>
          </a:p>
          <a:p>
            <a:pPr lvl="0">
              <a:buFontTx/>
              <a:buChar char="-"/>
            </a:pPr>
            <a:r>
              <a:rPr lang="sv-SE" sz="1800" dirty="0">
                <a:latin typeface="+mj-lt"/>
              </a:rPr>
              <a:t>Unga vuxna grupp</a:t>
            </a:r>
          </a:p>
          <a:p>
            <a:pPr lvl="0">
              <a:buFontTx/>
              <a:buChar char="-"/>
            </a:pPr>
            <a:r>
              <a:rPr lang="sv-SE" sz="1800" dirty="0">
                <a:latin typeface="+mj-lt"/>
              </a:rPr>
              <a:t>Hög grad av delaktighet</a:t>
            </a:r>
          </a:p>
          <a:p>
            <a:pPr lvl="0">
              <a:buNone/>
            </a:pPr>
            <a:r>
              <a:rPr lang="sv-SE" sz="1800" b="1" dirty="0">
                <a:latin typeface="+mj-lt"/>
              </a:rPr>
              <a:t>_	</a:t>
            </a:r>
            <a:r>
              <a:rPr lang="sv-SE" sz="1600" b="1" dirty="0">
                <a:latin typeface="+mj-lt"/>
              </a:rPr>
              <a:t>Case Manager som servicefunktion</a:t>
            </a:r>
          </a:p>
          <a:p>
            <a:pPr lvl="0">
              <a:buFontTx/>
              <a:buChar char="-"/>
            </a:pPr>
            <a:r>
              <a:rPr lang="sv-SE" sz="1800" dirty="0">
                <a:latin typeface="+mj-lt"/>
              </a:rPr>
              <a:t>Lots</a:t>
            </a:r>
          </a:p>
          <a:p>
            <a:pPr marL="0" lvl="0" indent="0">
              <a:buNone/>
            </a:pPr>
            <a:r>
              <a:rPr lang="sv-SE" sz="1800" dirty="0">
                <a:latin typeface="+mj-lt"/>
              </a:rPr>
              <a:t>-     Case Manager</a:t>
            </a:r>
          </a:p>
          <a:p>
            <a:pPr lvl="0">
              <a:buNone/>
            </a:pPr>
            <a:endParaRPr lang="sv-SE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29455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539552" y="404664"/>
            <a:ext cx="8352928" cy="1143000"/>
          </a:xfrm>
          <a:solidFill>
            <a:schemeClr val="tx2"/>
          </a:solidFill>
        </p:spPr>
        <p:txBody>
          <a:bodyPr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Attraktiva livsmiljöer i hela Nacka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idx="1"/>
          </p:nvPr>
        </p:nvSpPr>
        <p:spPr>
          <a:xfrm>
            <a:off x="539552" y="1700808"/>
            <a:ext cx="8352928" cy="4425355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lvl="0">
              <a:buNone/>
            </a:pPr>
            <a:r>
              <a:rPr lang="sv-SE" sz="1800" b="1" dirty="0">
                <a:latin typeface="+mj-lt"/>
              </a:rPr>
              <a:t>Fokusområden</a:t>
            </a:r>
          </a:p>
          <a:p>
            <a:pPr lvl="0">
              <a:buNone/>
            </a:pPr>
            <a:r>
              <a:rPr lang="sv-SE" sz="1400" dirty="0">
                <a:latin typeface="+mn-lt"/>
              </a:rPr>
              <a:t>Annan särskilt anpassad bostad som Nackabor i behov av stöd har tillgång till anpassade</a:t>
            </a:r>
          </a:p>
          <a:p>
            <a:pPr lvl="0">
              <a:buNone/>
            </a:pPr>
            <a:r>
              <a:rPr lang="sv-SE" sz="1400" dirty="0">
                <a:latin typeface="+mn-lt"/>
              </a:rPr>
              <a:t> boendeformer integrerade i alla kommundelar vilket bidrar till ökad inkludering och goda villkor för alla.</a:t>
            </a:r>
          </a:p>
          <a:p>
            <a:pPr lvl="0">
              <a:buNone/>
            </a:pPr>
            <a:endParaRPr lang="sv-SE" sz="1600" dirty="0">
              <a:latin typeface="+mn-lt"/>
            </a:endParaRPr>
          </a:p>
          <a:p>
            <a:pPr lvl="0">
              <a:buNone/>
            </a:pPr>
            <a:r>
              <a:rPr lang="sv-SE" sz="1800" b="1" dirty="0">
                <a:latin typeface="+mj-lt"/>
              </a:rPr>
              <a:t>Aktiviteter för att uppnå målet</a:t>
            </a:r>
          </a:p>
          <a:p>
            <a:pPr lvl="0">
              <a:buNone/>
            </a:pPr>
            <a:r>
              <a:rPr lang="sv-SE" sz="1600" b="1" dirty="0">
                <a:latin typeface="+mj-lt"/>
              </a:rPr>
              <a:t>Långsiktig plan för att klara behovet av LSS-bostäder antagen</a:t>
            </a:r>
          </a:p>
          <a:p>
            <a:pPr lvl="0">
              <a:buFontTx/>
              <a:buChar char="-"/>
            </a:pPr>
            <a:r>
              <a:rPr lang="sv-SE" sz="1600" dirty="0">
                <a:latin typeface="+mj-lt"/>
              </a:rPr>
              <a:t>Behovsprognos om cirka 140 lägenheter</a:t>
            </a:r>
          </a:p>
          <a:p>
            <a:pPr lvl="0">
              <a:buFontTx/>
              <a:buChar char="-"/>
            </a:pPr>
            <a:r>
              <a:rPr lang="sv-SE" sz="1600" dirty="0">
                <a:latin typeface="+mj-lt"/>
              </a:rPr>
              <a:t>Två servicebostäder klara för inflyttning 2018/2019. Nya Gatan 2021</a:t>
            </a:r>
          </a:p>
          <a:p>
            <a:pPr marL="0" lvl="0" indent="0">
              <a:buNone/>
            </a:pPr>
            <a:r>
              <a:rPr lang="sv-SE" sz="1600" dirty="0">
                <a:latin typeface="+mj-lt"/>
              </a:rPr>
              <a:t>       </a:t>
            </a:r>
          </a:p>
          <a:p>
            <a:pPr lvl="0">
              <a:buNone/>
            </a:pPr>
            <a:r>
              <a:rPr lang="sv-SE" sz="1600" b="1" dirty="0">
                <a:latin typeface="+mj-lt"/>
              </a:rPr>
              <a:t>Utmaningar</a:t>
            </a:r>
          </a:p>
          <a:p>
            <a:pPr lvl="0">
              <a:buFontTx/>
              <a:buChar char="-"/>
            </a:pPr>
            <a:r>
              <a:rPr lang="sv-SE" sz="1600" dirty="0">
                <a:latin typeface="+mj-lt"/>
              </a:rPr>
              <a:t>Nybyggnation stannat av</a:t>
            </a:r>
          </a:p>
          <a:p>
            <a:pPr marL="0" lvl="0" indent="0">
              <a:buNone/>
            </a:pPr>
            <a:r>
              <a:rPr lang="sv-SE" sz="1600" dirty="0">
                <a:latin typeface="+mj-lt"/>
              </a:rPr>
              <a:t>-       Detaljplaner överklagas</a:t>
            </a:r>
          </a:p>
          <a:p>
            <a:pPr lvl="0">
              <a:buNone/>
            </a:pPr>
            <a:endParaRPr lang="sv-SE" sz="1600" b="1" dirty="0">
              <a:latin typeface="+mj-lt"/>
            </a:endParaRPr>
          </a:p>
          <a:p>
            <a:pPr lvl="0">
              <a:buNone/>
            </a:pPr>
            <a:endParaRPr lang="sv-SE" sz="1600" dirty="0">
              <a:latin typeface="+mj-lt"/>
            </a:endParaRPr>
          </a:p>
          <a:p>
            <a:pPr lvl="0">
              <a:buNone/>
            </a:pPr>
            <a:endParaRPr lang="sv-SE" sz="1600" b="1" dirty="0">
              <a:latin typeface="+mj-lt"/>
            </a:endParaRPr>
          </a:p>
          <a:p>
            <a:pPr lvl="0">
              <a:buNone/>
            </a:pPr>
            <a:endParaRPr lang="sv-SE" sz="1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46458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539552" y="404664"/>
            <a:ext cx="8352928" cy="1143000"/>
          </a:xfrm>
          <a:solidFill>
            <a:schemeClr val="accent2"/>
          </a:solidFill>
        </p:spPr>
        <p:txBody>
          <a:bodyPr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Stark och balanserad tillväxt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idx="1"/>
          </p:nvPr>
        </p:nvSpPr>
        <p:spPr>
          <a:xfrm>
            <a:off x="539552" y="1700808"/>
            <a:ext cx="8352928" cy="4425355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lvl="0">
              <a:buNone/>
            </a:pPr>
            <a:r>
              <a:rPr lang="sv-SE" sz="1800" b="1" dirty="0">
                <a:latin typeface="+mj-lt"/>
              </a:rPr>
              <a:t>Fokusområden</a:t>
            </a:r>
          </a:p>
          <a:p>
            <a:pPr lvl="0">
              <a:buNone/>
            </a:pPr>
            <a:r>
              <a:rPr lang="sv-SE" sz="1400" dirty="0">
                <a:latin typeface="+mn-lt"/>
              </a:rPr>
              <a:t>Barn och unga ska ges förutsättningar till bästa möjliga uppväxt och vuxenliv.</a:t>
            </a:r>
          </a:p>
          <a:p>
            <a:pPr lvl="0">
              <a:buNone/>
            </a:pPr>
            <a:r>
              <a:rPr lang="sv-SE" sz="1400" dirty="0">
                <a:latin typeface="+mn-lt"/>
              </a:rPr>
              <a:t>Samarbetet med civilsamhället, föreningar och volontärverksamhet är starkt och förebygger sociala problem.</a:t>
            </a:r>
          </a:p>
          <a:p>
            <a:pPr lvl="0">
              <a:buNone/>
            </a:pPr>
            <a:endParaRPr lang="sv-SE" sz="1400" dirty="0">
              <a:latin typeface="+mn-lt"/>
            </a:endParaRPr>
          </a:p>
          <a:p>
            <a:pPr lvl="0">
              <a:buNone/>
            </a:pPr>
            <a:r>
              <a:rPr lang="sv-SE" sz="1800" b="1" dirty="0">
                <a:latin typeface="+mn-lt"/>
              </a:rPr>
              <a:t>Aktiviteter för att nå målet</a:t>
            </a:r>
          </a:p>
          <a:p>
            <a:pPr lvl="0">
              <a:buNone/>
            </a:pPr>
            <a:r>
              <a:rPr lang="sv-SE" sz="1400" dirty="0">
                <a:latin typeface="+mn-lt"/>
              </a:rPr>
              <a:t>- Verksamhetsbidrag till föreningar i syfte att öka tillgänglighet. Sista ansökningsdag 30 november.</a:t>
            </a:r>
          </a:p>
          <a:p>
            <a:pPr>
              <a:buNone/>
            </a:pPr>
            <a:r>
              <a:rPr lang="sv-SE" sz="1400" u="sng" dirty="0">
                <a:hlinkClick r:id="rId3"/>
              </a:rPr>
              <a:t>http://www.nacka.se/underwebbar/for-foreningsledare/foreningsbidrag/bidrag-for-frivilligt-socialt-arbete/</a:t>
            </a:r>
            <a:endParaRPr lang="sv-SE" sz="1400" u="sng" dirty="0"/>
          </a:p>
          <a:p>
            <a:pPr>
              <a:buNone/>
            </a:pPr>
            <a:endParaRPr lang="sv-SE" sz="1400" dirty="0"/>
          </a:p>
          <a:p>
            <a:pPr lvl="0">
              <a:buFontTx/>
              <a:buChar char="-"/>
            </a:pPr>
            <a:r>
              <a:rPr lang="sv-SE" sz="1400" dirty="0">
                <a:latin typeface="+mn-lt"/>
              </a:rPr>
              <a:t>Basutbildning i neuropsykiatri</a:t>
            </a:r>
          </a:p>
          <a:p>
            <a:pPr marL="0" indent="0">
              <a:buNone/>
            </a:pPr>
            <a:r>
              <a:rPr lang="sv-SE" sz="1400" u="sng" dirty="0">
                <a:hlinkClick r:id="rId4"/>
              </a:rPr>
              <a:t>http://www.nacka.se/valfard-samhallsservice/valfardsamhallsservicenyheter/2017/06/basutbildning/</a:t>
            </a:r>
            <a:endParaRPr lang="sv-SE" sz="1400" dirty="0"/>
          </a:p>
          <a:p>
            <a:pPr marL="0" lvl="0" indent="0">
              <a:buNone/>
            </a:pPr>
            <a:endParaRPr lang="sv-SE" sz="1400" dirty="0">
              <a:latin typeface="+mn-lt"/>
            </a:endParaRPr>
          </a:p>
          <a:p>
            <a:pPr lvl="0">
              <a:buFontTx/>
              <a:buChar char="-"/>
            </a:pPr>
            <a:endParaRPr lang="sv-SE" sz="1400" dirty="0">
              <a:latin typeface="+mn-lt"/>
            </a:endParaRPr>
          </a:p>
          <a:p>
            <a:pPr lvl="0">
              <a:buNone/>
            </a:pPr>
            <a:endParaRPr lang="sv-SE" sz="1600" dirty="0">
              <a:latin typeface="+mn-lt"/>
            </a:endParaRPr>
          </a:p>
          <a:p>
            <a:pPr lvl="0">
              <a:buNone/>
            </a:pPr>
            <a:endParaRPr lang="sv-SE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27832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539552" y="404664"/>
            <a:ext cx="8352928" cy="1143000"/>
          </a:xfrm>
          <a:solidFill>
            <a:schemeClr val="accent3"/>
          </a:solidFill>
        </p:spPr>
        <p:txBody>
          <a:bodyPr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Maximalt värde för skattepengarna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idx="1"/>
          </p:nvPr>
        </p:nvSpPr>
        <p:spPr>
          <a:xfrm>
            <a:off x="539552" y="1700808"/>
            <a:ext cx="8352928" cy="4425355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lvl="0">
              <a:buNone/>
            </a:pPr>
            <a:r>
              <a:rPr lang="sv-SE" sz="1800" b="1" dirty="0">
                <a:latin typeface="+mj-lt"/>
              </a:rPr>
              <a:t>Fokusområden</a:t>
            </a:r>
          </a:p>
          <a:p>
            <a:pPr lvl="0">
              <a:buNone/>
            </a:pPr>
            <a:r>
              <a:rPr lang="sv-SE" sz="1400" dirty="0">
                <a:latin typeface="+mn-lt"/>
              </a:rPr>
              <a:t>Nackabor erbjuds insatser av utförare och anordnare med hög kvalitet.</a:t>
            </a:r>
          </a:p>
          <a:p>
            <a:pPr lvl="0">
              <a:buNone/>
            </a:pPr>
            <a:r>
              <a:rPr lang="sv-SE" sz="1400" dirty="0">
                <a:latin typeface="+mn-lt"/>
              </a:rPr>
              <a:t>Medborgarnas krav på hög tillgänglighet och flexibilitet tillgodoses genom effektiva rutiner, digitalisering </a:t>
            </a:r>
          </a:p>
          <a:p>
            <a:pPr lvl="0">
              <a:buNone/>
            </a:pPr>
            <a:r>
              <a:rPr lang="sv-SE" sz="1400" dirty="0">
                <a:latin typeface="+mn-lt"/>
              </a:rPr>
              <a:t>och utveckling.</a:t>
            </a:r>
          </a:p>
          <a:p>
            <a:pPr lvl="0">
              <a:buNone/>
            </a:pPr>
            <a:endParaRPr lang="sv-SE" sz="1600" dirty="0">
              <a:latin typeface="+mn-lt"/>
            </a:endParaRPr>
          </a:p>
          <a:p>
            <a:pPr lvl="0">
              <a:buNone/>
            </a:pPr>
            <a:r>
              <a:rPr lang="sv-SE" sz="1800" b="1" dirty="0">
                <a:latin typeface="+mj-lt"/>
              </a:rPr>
              <a:t>Aktiviteter för att nå målet</a:t>
            </a:r>
          </a:p>
          <a:p>
            <a:pPr lvl="0">
              <a:buNone/>
            </a:pPr>
            <a:r>
              <a:rPr lang="sv-SE" sz="1600" b="1" dirty="0">
                <a:latin typeface="+mj-lt"/>
              </a:rPr>
              <a:t>Ökat antal anordnare av daglig verksamhet</a:t>
            </a:r>
          </a:p>
          <a:p>
            <a:pPr lvl="0">
              <a:buNone/>
            </a:pPr>
            <a:r>
              <a:rPr lang="sv-SE" sz="1600" dirty="0">
                <a:latin typeface="+mj-lt"/>
              </a:rPr>
              <a:t>Fler anordnare och varierat utbud och innehåll</a:t>
            </a:r>
          </a:p>
          <a:p>
            <a:pPr lvl="0">
              <a:buNone/>
            </a:pPr>
            <a:endParaRPr lang="sv-SE" sz="1600" dirty="0">
              <a:latin typeface="+mj-lt"/>
            </a:endParaRPr>
          </a:p>
          <a:p>
            <a:pPr lvl="0">
              <a:buNone/>
            </a:pPr>
            <a:r>
              <a:rPr lang="sv-SE" sz="1600" b="1" dirty="0">
                <a:latin typeface="+mj-lt"/>
              </a:rPr>
              <a:t>Jämföraren</a:t>
            </a:r>
          </a:p>
          <a:p>
            <a:pPr lvl="0">
              <a:buNone/>
            </a:pPr>
            <a:r>
              <a:rPr lang="sv-SE" sz="1600" dirty="0">
                <a:latin typeface="+mj-lt"/>
              </a:rPr>
              <a:t>Förenklar och effektiviserar uppföljning och möjlighet för kunder att jämföra anordnare</a:t>
            </a:r>
          </a:p>
          <a:p>
            <a:pPr lvl="0">
              <a:buNone/>
            </a:pPr>
            <a:endParaRPr lang="sv-SE" sz="1600" dirty="0">
              <a:latin typeface="+mj-lt"/>
            </a:endParaRPr>
          </a:p>
          <a:p>
            <a:pPr lvl="0">
              <a:buNone/>
            </a:pPr>
            <a:r>
              <a:rPr lang="sv-SE" sz="1600" b="1" dirty="0">
                <a:latin typeface="+mj-lt"/>
              </a:rPr>
              <a:t>Välfärdstekniklösningar</a:t>
            </a:r>
          </a:p>
          <a:p>
            <a:pPr lvl="0">
              <a:buNone/>
            </a:pPr>
            <a:r>
              <a:rPr lang="sv-SE" sz="1600" dirty="0">
                <a:latin typeface="+mj-lt"/>
              </a:rPr>
              <a:t>Plan för implementering tas fram under hösten 2017.</a:t>
            </a:r>
          </a:p>
          <a:p>
            <a:pPr lvl="0">
              <a:buNone/>
            </a:pPr>
            <a:endParaRPr lang="sv-SE" sz="1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46777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acka, ny version">
      <a:dk1>
        <a:sysClr val="windowText" lastClr="000000"/>
      </a:dk1>
      <a:lt1>
        <a:sysClr val="window" lastClr="FFFFFF"/>
      </a:lt1>
      <a:dk2>
        <a:srgbClr val="0F65B8"/>
      </a:dk2>
      <a:lt2>
        <a:srgbClr val="EEECE1"/>
      </a:lt2>
      <a:accent1>
        <a:srgbClr val="97AC1E"/>
      </a:accent1>
      <a:accent2>
        <a:srgbClr val="83449D"/>
      </a:accent2>
      <a:accent3>
        <a:srgbClr val="F07717"/>
      </a:accent3>
      <a:accent4>
        <a:srgbClr val="0F65B8"/>
      </a:accent4>
      <a:accent5>
        <a:srgbClr val="C0DE3D"/>
      </a:accent5>
      <a:accent6>
        <a:srgbClr val="BD0012"/>
      </a:accent6>
      <a:hlink>
        <a:srgbClr val="0F65B8"/>
      </a:hlink>
      <a:folHlink>
        <a:srgbClr val="BD001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lnSpc>
            <a:spcPts val="4000"/>
          </a:lnSpc>
          <a:defRPr sz="2400" kern="0" dirty="0" err="1">
            <a:latin typeface="Gill Sans M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Nacka PP mall, blått kvarnhjul och orange logotyp</Template>
  <TotalTime>2769</TotalTime>
  <Words>314</Words>
  <Application>Microsoft Office PowerPoint</Application>
  <PresentationFormat>Bildspel på skärmen (4:3)</PresentationFormat>
  <Paragraphs>62</Paragraphs>
  <Slides>4</Slides>
  <Notes>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8" baseType="lpstr">
      <vt:lpstr>Arial</vt:lpstr>
      <vt:lpstr>Calibri</vt:lpstr>
      <vt:lpstr>Gill Sans MT</vt:lpstr>
      <vt:lpstr>Office-tema</vt:lpstr>
      <vt:lpstr>Bästa utveckling för alla</vt:lpstr>
      <vt:lpstr>Attraktiva livsmiljöer i hela Nacka</vt:lpstr>
      <vt:lpstr>Stark och balanserad tillväxt</vt:lpstr>
      <vt:lpstr>Maximalt värde för skattepengarna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20-21 april</dc:title>
  <dc:creator>Blombergsson Lina</dc:creator>
  <cp:lastModifiedBy>Swahn Heidi</cp:lastModifiedBy>
  <cp:revision>143</cp:revision>
  <cp:lastPrinted>2017-04-19T14:54:12Z</cp:lastPrinted>
  <dcterms:created xsi:type="dcterms:W3CDTF">2017-04-05T08:51:59Z</dcterms:created>
  <dcterms:modified xsi:type="dcterms:W3CDTF">2017-09-18T17:00:51Z</dcterms:modified>
</cp:coreProperties>
</file>