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charts/chart15.xml" ContentType="application/vnd.openxmlformats-officedocument.drawingml.chart+xml"/>
  <Override PartName="/ppt/notesSlides/notesSlide20.xml" ContentType="application/vnd.openxmlformats-officedocument.presentationml.notesSlide+xml"/>
  <Override PartName="/ppt/charts/chart16.xml" ContentType="application/vnd.openxmlformats-officedocument.drawingml.chart+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17.xml" ContentType="application/vnd.openxmlformats-officedocument.drawingml.chart+xml"/>
  <Override PartName="/ppt/drawings/drawing5.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drawings/drawing6.xml" ContentType="application/vnd.openxmlformats-officedocument.drawingml.chartshapes+xml"/>
  <Override PartName="/ppt/notesSlides/notesSlide25.xml" ContentType="application/vnd.openxmlformats-officedocument.presentationml.notesSlide+xml"/>
  <Override PartName="/ppt/charts/chart21.xml" ContentType="application/vnd.openxmlformats-officedocument.drawingml.chart+xml"/>
  <Override PartName="/ppt/notesSlides/notesSlide26.xml" ContentType="application/vnd.openxmlformats-officedocument.presentationml.notesSlide+xml"/>
  <Override PartName="/ppt/charts/chart22.xml" ContentType="application/vnd.openxmlformats-officedocument.drawingml.chart+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7"/>
  </p:notesMasterIdLst>
  <p:sldIdLst>
    <p:sldId id="382" r:id="rId2"/>
    <p:sldId id="485" r:id="rId3"/>
    <p:sldId id="486" r:id="rId4"/>
    <p:sldId id="487" r:id="rId5"/>
    <p:sldId id="419" r:id="rId6"/>
    <p:sldId id="417" r:id="rId7"/>
    <p:sldId id="488" r:id="rId8"/>
    <p:sldId id="489" r:id="rId9"/>
    <p:sldId id="471" r:id="rId10"/>
    <p:sldId id="490" r:id="rId11"/>
    <p:sldId id="469" r:id="rId12"/>
    <p:sldId id="407" r:id="rId13"/>
    <p:sldId id="491" r:id="rId14"/>
    <p:sldId id="492" r:id="rId15"/>
    <p:sldId id="472" r:id="rId16"/>
    <p:sldId id="493" r:id="rId17"/>
    <p:sldId id="494" r:id="rId18"/>
    <p:sldId id="416" r:id="rId19"/>
    <p:sldId id="495" r:id="rId20"/>
    <p:sldId id="473" r:id="rId21"/>
    <p:sldId id="496" r:id="rId22"/>
    <p:sldId id="497" r:id="rId23"/>
    <p:sldId id="498" r:id="rId24"/>
    <p:sldId id="470" r:id="rId25"/>
    <p:sldId id="418" r:id="rId26"/>
    <p:sldId id="499" r:id="rId27"/>
    <p:sldId id="500" r:id="rId28"/>
    <p:sldId id="474" r:id="rId29"/>
    <p:sldId id="501" r:id="rId30"/>
    <p:sldId id="502" r:id="rId31"/>
    <p:sldId id="443" r:id="rId32"/>
    <p:sldId id="444" r:id="rId33"/>
    <p:sldId id="475" r:id="rId34"/>
    <p:sldId id="445" r:id="rId35"/>
    <p:sldId id="476" r:id="rId36"/>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82616" autoAdjust="0"/>
  </p:normalViewPr>
  <p:slideViewPr>
    <p:cSldViewPr>
      <p:cViewPr varScale="1">
        <p:scale>
          <a:sx n="61" d="100"/>
          <a:sy n="61" d="100"/>
        </p:scale>
        <p:origin x="165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2%20gymnasie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2%20gymnasie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2%20gymnasiet.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APP072\Data$\Common\MARK&#214;R%20from%202011\KUNDER\Kunder%20O-U\Stockholms%20stad\Stockholmsenk&#228;ten\Arbetsmaterial\2014\Temarapporter\L&#228;nsstyrelsen\L&#228;ns&#246;vergripande%20diagram.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APP072\Data$\Common\MARK&#214;R%20from%202011\KUNDER\Kunder%20O-U\Stockholms%20stad\Stockholmsenk&#228;ten\Arbetsmaterial\2014\Temarapporter\L&#228;nsstyrelsen\L&#228;ns&#246;vergripande%20diagram.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9.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9.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2%20gymnasiet.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2%20gymnasiet.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Boo!$O$74</c:f>
              <c:strCache>
                <c:ptCount val="1"/>
                <c:pt idx="0">
                  <c:v>Flickor årskurs 9</c:v>
                </c:pt>
              </c:strCache>
            </c:strRef>
          </c:tx>
          <c:invertIfNegative val="0"/>
          <c:cat>
            <c:multiLvlStrRef>
              <c:f>Boo!$P$72:$X$73</c:f>
              <c:multiLvlStrCache>
                <c:ptCount val="9"/>
                <c:lvl>
                  <c:pt idx="0">
                    <c:v>2008</c:v>
                  </c:pt>
                  <c:pt idx="1">
                    <c:v>2010</c:v>
                  </c:pt>
                  <c:pt idx="2">
                    <c:v>2012</c:v>
                  </c:pt>
                  <c:pt idx="3">
                    <c:v>2014</c:v>
                  </c:pt>
                  <c:pt idx="5">
                    <c:v>2008</c:v>
                  </c:pt>
                  <c:pt idx="6">
                    <c:v>2010</c:v>
                  </c:pt>
                  <c:pt idx="7">
                    <c:v>2012</c:v>
                  </c:pt>
                  <c:pt idx="8">
                    <c:v>2014</c:v>
                  </c:pt>
                </c:lvl>
                <c:lvl>
                  <c:pt idx="0">
                    <c:v>Röker dagligen el ibland</c:v>
                  </c:pt>
                  <c:pt idx="5">
                    <c:v>Snusar dagligen el  ibland</c:v>
                  </c:pt>
                </c:lvl>
              </c:multiLvlStrCache>
            </c:multiLvlStrRef>
          </c:cat>
          <c:val>
            <c:numRef>
              <c:f>Boo!$P$74:$X$74</c:f>
              <c:numCache>
                <c:formatCode>General</c:formatCode>
                <c:ptCount val="9"/>
                <c:pt idx="0">
                  <c:v>26</c:v>
                </c:pt>
                <c:pt idx="1">
                  <c:v>26</c:v>
                </c:pt>
                <c:pt idx="2">
                  <c:v>26</c:v>
                </c:pt>
                <c:pt idx="3">
                  <c:v>14</c:v>
                </c:pt>
                <c:pt idx="5">
                  <c:v>1</c:v>
                </c:pt>
                <c:pt idx="6">
                  <c:v>1</c:v>
                </c:pt>
                <c:pt idx="7">
                  <c:v>3</c:v>
                </c:pt>
                <c:pt idx="8">
                  <c:v>1</c:v>
                </c:pt>
              </c:numCache>
            </c:numRef>
          </c:val>
        </c:ser>
        <c:ser>
          <c:idx val="1"/>
          <c:order val="1"/>
          <c:tx>
            <c:strRef>
              <c:f>Boo!$O$75</c:f>
              <c:strCache>
                <c:ptCount val="1"/>
                <c:pt idx="0">
                  <c:v>Pojkar årskurs 9</c:v>
                </c:pt>
              </c:strCache>
            </c:strRef>
          </c:tx>
          <c:invertIfNegative val="0"/>
          <c:cat>
            <c:multiLvlStrRef>
              <c:f>Boo!$P$72:$X$73</c:f>
              <c:multiLvlStrCache>
                <c:ptCount val="9"/>
                <c:lvl>
                  <c:pt idx="0">
                    <c:v>2008</c:v>
                  </c:pt>
                  <c:pt idx="1">
                    <c:v>2010</c:v>
                  </c:pt>
                  <c:pt idx="2">
                    <c:v>2012</c:v>
                  </c:pt>
                  <c:pt idx="3">
                    <c:v>2014</c:v>
                  </c:pt>
                  <c:pt idx="5">
                    <c:v>2008</c:v>
                  </c:pt>
                  <c:pt idx="6">
                    <c:v>2010</c:v>
                  </c:pt>
                  <c:pt idx="7">
                    <c:v>2012</c:v>
                  </c:pt>
                  <c:pt idx="8">
                    <c:v>2014</c:v>
                  </c:pt>
                </c:lvl>
                <c:lvl>
                  <c:pt idx="0">
                    <c:v>Röker dagligen el ibland</c:v>
                  </c:pt>
                  <c:pt idx="5">
                    <c:v>Snusar dagligen el  ibland</c:v>
                  </c:pt>
                </c:lvl>
              </c:multiLvlStrCache>
            </c:multiLvlStrRef>
          </c:cat>
          <c:val>
            <c:numRef>
              <c:f>Boo!$P$75:$X$75</c:f>
              <c:numCache>
                <c:formatCode>General</c:formatCode>
                <c:ptCount val="9"/>
                <c:pt idx="0">
                  <c:v>17</c:v>
                </c:pt>
                <c:pt idx="1">
                  <c:v>22</c:v>
                </c:pt>
                <c:pt idx="2">
                  <c:v>15</c:v>
                </c:pt>
                <c:pt idx="3">
                  <c:v>13</c:v>
                </c:pt>
                <c:pt idx="5">
                  <c:v>16</c:v>
                </c:pt>
                <c:pt idx="6">
                  <c:v>9</c:v>
                </c:pt>
                <c:pt idx="7">
                  <c:v>10</c:v>
                </c:pt>
                <c:pt idx="8">
                  <c:v>9</c:v>
                </c:pt>
              </c:numCache>
            </c:numRef>
          </c:val>
        </c:ser>
        <c:dLbls>
          <c:showLegendKey val="0"/>
          <c:showVal val="0"/>
          <c:showCatName val="0"/>
          <c:showSerName val="0"/>
          <c:showPercent val="0"/>
          <c:showBubbleSize val="0"/>
        </c:dLbls>
        <c:gapWidth val="150"/>
        <c:axId val="168887616"/>
        <c:axId val="168888000"/>
      </c:barChart>
      <c:catAx>
        <c:axId val="168887616"/>
        <c:scaling>
          <c:orientation val="minMax"/>
        </c:scaling>
        <c:delete val="0"/>
        <c:axPos val="b"/>
        <c:numFmt formatCode="General" sourceLinked="0"/>
        <c:majorTickMark val="out"/>
        <c:minorTickMark val="none"/>
        <c:tickLblPos val="nextTo"/>
        <c:crossAx val="168888000"/>
        <c:crosses val="autoZero"/>
        <c:auto val="1"/>
        <c:lblAlgn val="ctr"/>
        <c:lblOffset val="100"/>
        <c:noMultiLvlLbl val="0"/>
      </c:catAx>
      <c:valAx>
        <c:axId val="168888000"/>
        <c:scaling>
          <c:orientation val="minMax"/>
          <c:max val="100"/>
        </c:scaling>
        <c:delete val="0"/>
        <c:axPos val="l"/>
        <c:majorGridlines/>
        <c:numFmt formatCode="General" sourceLinked="1"/>
        <c:majorTickMark val="out"/>
        <c:minorTickMark val="none"/>
        <c:tickLblPos val="nextTo"/>
        <c:crossAx val="168887616"/>
        <c:crosses val="autoZero"/>
        <c:crossBetween val="between"/>
      </c:valAx>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alkohol!$A$4</c:f>
              <c:strCache>
                <c:ptCount val="1"/>
                <c:pt idx="0">
                  <c:v>Pojkar/flickor år 2 gymn</c:v>
                </c:pt>
              </c:strCache>
            </c:strRef>
          </c:tx>
          <c:invertIfNegative val="0"/>
          <c:cat>
            <c:strRef>
              <c:f>alkohol!$B$3:$H$3</c:f>
              <c:strCache>
                <c:ptCount val="7"/>
                <c:pt idx="0">
                  <c:v>Boo</c:v>
                </c:pt>
                <c:pt idx="1">
                  <c:v>Fisksätra</c:v>
                </c:pt>
                <c:pt idx="2">
                  <c:v>Saltsjöbaden</c:v>
                </c:pt>
                <c:pt idx="3">
                  <c:v>Sickla</c:v>
                </c:pt>
                <c:pt idx="4">
                  <c:v>Älta</c:v>
                </c:pt>
                <c:pt idx="5">
                  <c:v>Nacka</c:v>
                </c:pt>
                <c:pt idx="6">
                  <c:v>Länet</c:v>
                </c:pt>
              </c:strCache>
            </c:strRef>
          </c:cat>
          <c:val>
            <c:numRef>
              <c:f>alkohol!$B$4:$H$4</c:f>
              <c:numCache>
                <c:formatCode>General</c:formatCode>
                <c:ptCount val="7"/>
                <c:pt idx="0">
                  <c:v>14</c:v>
                </c:pt>
                <c:pt idx="1">
                  <c:v>59</c:v>
                </c:pt>
                <c:pt idx="2">
                  <c:v>11</c:v>
                </c:pt>
                <c:pt idx="3">
                  <c:v>14</c:v>
                </c:pt>
                <c:pt idx="4">
                  <c:v>18</c:v>
                </c:pt>
                <c:pt idx="5">
                  <c:v>19</c:v>
                </c:pt>
                <c:pt idx="6">
                  <c:v>28</c:v>
                </c:pt>
              </c:numCache>
            </c:numRef>
          </c:val>
        </c:ser>
        <c:dLbls>
          <c:showLegendKey val="0"/>
          <c:showVal val="0"/>
          <c:showCatName val="0"/>
          <c:showSerName val="0"/>
          <c:showPercent val="0"/>
          <c:showBubbleSize val="0"/>
        </c:dLbls>
        <c:gapWidth val="150"/>
        <c:axId val="169168816"/>
        <c:axId val="169169208"/>
      </c:barChart>
      <c:catAx>
        <c:axId val="169168816"/>
        <c:scaling>
          <c:orientation val="minMax"/>
        </c:scaling>
        <c:delete val="0"/>
        <c:axPos val="b"/>
        <c:numFmt formatCode="General" sourceLinked="0"/>
        <c:majorTickMark val="out"/>
        <c:minorTickMark val="none"/>
        <c:tickLblPos val="nextTo"/>
        <c:crossAx val="169169208"/>
        <c:crosses val="autoZero"/>
        <c:auto val="1"/>
        <c:lblAlgn val="ctr"/>
        <c:lblOffset val="100"/>
        <c:noMultiLvlLbl val="0"/>
      </c:catAx>
      <c:valAx>
        <c:axId val="169169208"/>
        <c:scaling>
          <c:orientation val="minMax"/>
          <c:max val="100"/>
        </c:scaling>
        <c:delete val="0"/>
        <c:axPos val="l"/>
        <c:majorGridlines/>
        <c:numFmt formatCode="General" sourceLinked="1"/>
        <c:majorTickMark val="out"/>
        <c:minorTickMark val="none"/>
        <c:tickLblPos val="nextTo"/>
        <c:crossAx val="169168816"/>
        <c:crosses val="autoZero"/>
        <c:crossBetween val="between"/>
      </c:valAx>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alkohol!$A$23</c:f>
              <c:strCache>
                <c:ptCount val="1"/>
                <c:pt idx="0">
                  <c:v>Pojkar/flickor år 2 gymn</c:v>
                </c:pt>
              </c:strCache>
            </c:strRef>
          </c:tx>
          <c:invertIfNegative val="0"/>
          <c:cat>
            <c:strRef>
              <c:f>alkohol!$B$22:$H$22</c:f>
              <c:strCache>
                <c:ptCount val="7"/>
                <c:pt idx="0">
                  <c:v>Boo</c:v>
                </c:pt>
                <c:pt idx="1">
                  <c:v>Fisksätra</c:v>
                </c:pt>
                <c:pt idx="2">
                  <c:v>Saltsjöbaden</c:v>
                </c:pt>
                <c:pt idx="3">
                  <c:v>Sickla</c:v>
                </c:pt>
                <c:pt idx="4">
                  <c:v>Älta</c:v>
                </c:pt>
                <c:pt idx="5">
                  <c:v>Nacka</c:v>
                </c:pt>
                <c:pt idx="6">
                  <c:v>Länet</c:v>
                </c:pt>
              </c:strCache>
            </c:strRef>
          </c:cat>
          <c:val>
            <c:numRef>
              <c:f>alkohol!$B$23:$H$23</c:f>
              <c:numCache>
                <c:formatCode>General</c:formatCode>
                <c:ptCount val="7"/>
                <c:pt idx="0">
                  <c:v>51</c:v>
                </c:pt>
                <c:pt idx="1">
                  <c:v>11</c:v>
                </c:pt>
                <c:pt idx="2">
                  <c:v>47</c:v>
                </c:pt>
                <c:pt idx="3">
                  <c:v>37</c:v>
                </c:pt>
                <c:pt idx="4">
                  <c:v>50</c:v>
                </c:pt>
                <c:pt idx="5">
                  <c:v>39</c:v>
                </c:pt>
                <c:pt idx="6">
                  <c:v>32</c:v>
                </c:pt>
              </c:numCache>
            </c:numRef>
          </c:val>
        </c:ser>
        <c:dLbls>
          <c:showLegendKey val="0"/>
          <c:showVal val="0"/>
          <c:showCatName val="0"/>
          <c:showSerName val="0"/>
          <c:showPercent val="0"/>
          <c:showBubbleSize val="0"/>
        </c:dLbls>
        <c:gapWidth val="150"/>
        <c:axId val="169169992"/>
        <c:axId val="169170384"/>
      </c:barChart>
      <c:catAx>
        <c:axId val="169169992"/>
        <c:scaling>
          <c:orientation val="minMax"/>
        </c:scaling>
        <c:delete val="0"/>
        <c:axPos val="b"/>
        <c:numFmt formatCode="General" sourceLinked="0"/>
        <c:majorTickMark val="out"/>
        <c:minorTickMark val="none"/>
        <c:tickLblPos val="nextTo"/>
        <c:crossAx val="169170384"/>
        <c:crosses val="autoZero"/>
        <c:auto val="1"/>
        <c:lblAlgn val="ctr"/>
        <c:lblOffset val="100"/>
        <c:noMultiLvlLbl val="0"/>
      </c:catAx>
      <c:valAx>
        <c:axId val="169170384"/>
        <c:scaling>
          <c:orientation val="minMax"/>
          <c:max val="100"/>
        </c:scaling>
        <c:delete val="0"/>
        <c:axPos val="l"/>
        <c:majorGridlines/>
        <c:numFmt formatCode="General" sourceLinked="1"/>
        <c:majorTickMark val="out"/>
        <c:minorTickMark val="none"/>
        <c:tickLblPos val="nextTo"/>
        <c:crossAx val="169169992"/>
        <c:crosses val="autoZero"/>
        <c:crossBetween val="between"/>
      </c:valAx>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Boo!$O$43</c:f>
              <c:strCache>
                <c:ptCount val="1"/>
                <c:pt idx="0">
                  <c:v>Flickor årskurs 9</c:v>
                </c:pt>
              </c:strCache>
            </c:strRef>
          </c:tx>
          <c:invertIfNegative val="0"/>
          <c:cat>
            <c:multiLvlStrRef>
              <c:f>Boo!$P$41:$AA$42</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Blir bjuden på alkohol  </c:v>
                  </c:pt>
                  <c:pt idx="4">
                    <c:v>Föräldrarna dricker inte alkohol</c:v>
                  </c:pt>
                  <c:pt idx="8">
                    <c:v>Tycker någon i familjen dricker för mycket</c:v>
                  </c:pt>
                </c:lvl>
              </c:multiLvlStrCache>
            </c:multiLvlStrRef>
          </c:cat>
          <c:val>
            <c:numRef>
              <c:f>Boo!$P$43:$AA$43</c:f>
              <c:numCache>
                <c:formatCode>General</c:formatCode>
                <c:ptCount val="12"/>
                <c:pt idx="0">
                  <c:v>56</c:v>
                </c:pt>
                <c:pt idx="1">
                  <c:v>48</c:v>
                </c:pt>
                <c:pt idx="2">
                  <c:v>32</c:v>
                </c:pt>
                <c:pt idx="3">
                  <c:v>28</c:v>
                </c:pt>
                <c:pt idx="4">
                  <c:v>3</c:v>
                </c:pt>
                <c:pt idx="5">
                  <c:v>7</c:v>
                </c:pt>
                <c:pt idx="6">
                  <c:v>4</c:v>
                </c:pt>
                <c:pt idx="7">
                  <c:v>5</c:v>
                </c:pt>
                <c:pt idx="8">
                  <c:v>18</c:v>
                </c:pt>
                <c:pt idx="9">
                  <c:v>13</c:v>
                </c:pt>
                <c:pt idx="10">
                  <c:v>13</c:v>
                </c:pt>
                <c:pt idx="11">
                  <c:v>11</c:v>
                </c:pt>
              </c:numCache>
            </c:numRef>
          </c:val>
        </c:ser>
        <c:ser>
          <c:idx val="1"/>
          <c:order val="1"/>
          <c:tx>
            <c:strRef>
              <c:f>Boo!$O$44</c:f>
              <c:strCache>
                <c:ptCount val="1"/>
                <c:pt idx="0">
                  <c:v>Pojkar årskurs 9</c:v>
                </c:pt>
              </c:strCache>
            </c:strRef>
          </c:tx>
          <c:invertIfNegative val="0"/>
          <c:cat>
            <c:multiLvlStrRef>
              <c:f>Boo!$P$41:$AA$42</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Blir bjuden på alkohol  </c:v>
                  </c:pt>
                  <c:pt idx="4">
                    <c:v>Föräldrarna dricker inte alkohol</c:v>
                  </c:pt>
                  <c:pt idx="8">
                    <c:v>Tycker någon i familjen dricker för mycket</c:v>
                  </c:pt>
                </c:lvl>
              </c:multiLvlStrCache>
            </c:multiLvlStrRef>
          </c:cat>
          <c:val>
            <c:numRef>
              <c:f>Boo!$P$44:$AA$44</c:f>
              <c:numCache>
                <c:formatCode>General</c:formatCode>
                <c:ptCount val="12"/>
                <c:pt idx="0">
                  <c:v>47</c:v>
                </c:pt>
                <c:pt idx="1">
                  <c:v>39</c:v>
                </c:pt>
                <c:pt idx="2">
                  <c:v>36</c:v>
                </c:pt>
                <c:pt idx="3">
                  <c:v>35</c:v>
                </c:pt>
                <c:pt idx="4">
                  <c:v>4</c:v>
                </c:pt>
                <c:pt idx="5">
                  <c:v>6</c:v>
                </c:pt>
                <c:pt idx="6">
                  <c:v>4</c:v>
                </c:pt>
                <c:pt idx="7">
                  <c:v>8</c:v>
                </c:pt>
                <c:pt idx="8">
                  <c:v>13</c:v>
                </c:pt>
                <c:pt idx="9">
                  <c:v>12</c:v>
                </c:pt>
                <c:pt idx="10">
                  <c:v>7</c:v>
                </c:pt>
                <c:pt idx="11">
                  <c:v>6</c:v>
                </c:pt>
              </c:numCache>
            </c:numRef>
          </c:val>
        </c:ser>
        <c:dLbls>
          <c:showLegendKey val="0"/>
          <c:showVal val="0"/>
          <c:showCatName val="0"/>
          <c:showSerName val="0"/>
          <c:showPercent val="0"/>
          <c:showBubbleSize val="0"/>
        </c:dLbls>
        <c:gapWidth val="150"/>
        <c:axId val="169350832"/>
        <c:axId val="169351224"/>
      </c:barChart>
      <c:catAx>
        <c:axId val="169350832"/>
        <c:scaling>
          <c:orientation val="minMax"/>
        </c:scaling>
        <c:delete val="0"/>
        <c:axPos val="b"/>
        <c:numFmt formatCode="General" sourceLinked="0"/>
        <c:majorTickMark val="out"/>
        <c:minorTickMark val="none"/>
        <c:tickLblPos val="nextTo"/>
        <c:crossAx val="169351224"/>
        <c:crosses val="autoZero"/>
        <c:auto val="1"/>
        <c:lblAlgn val="ctr"/>
        <c:lblOffset val="100"/>
        <c:noMultiLvlLbl val="0"/>
      </c:catAx>
      <c:valAx>
        <c:axId val="169351224"/>
        <c:scaling>
          <c:orientation val="minMax"/>
          <c:max val="100"/>
        </c:scaling>
        <c:delete val="0"/>
        <c:axPos val="l"/>
        <c:majorGridlines/>
        <c:numFmt formatCode="General" sourceLinked="1"/>
        <c:majorTickMark val="out"/>
        <c:minorTickMark val="none"/>
        <c:tickLblPos val="nextTo"/>
        <c:crossAx val="169350832"/>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Alkohol!$A$67</c:f>
              <c:strCache>
                <c:ptCount val="1"/>
                <c:pt idx="0">
                  <c:v>Flickor årskurs 9</c:v>
                </c:pt>
              </c:strCache>
            </c:strRef>
          </c:tx>
          <c:invertIfNegative val="0"/>
          <c:cat>
            <c:strRef>
              <c:f>Alkohol!$B$66:$H$66</c:f>
              <c:strCache>
                <c:ptCount val="7"/>
                <c:pt idx="0">
                  <c:v>Boo</c:v>
                </c:pt>
                <c:pt idx="1">
                  <c:v>Fisksätra</c:v>
                </c:pt>
                <c:pt idx="2">
                  <c:v>Saltsjöbaden</c:v>
                </c:pt>
                <c:pt idx="3">
                  <c:v>Sickla</c:v>
                </c:pt>
                <c:pt idx="4">
                  <c:v>Älta</c:v>
                </c:pt>
                <c:pt idx="5">
                  <c:v>Nacka</c:v>
                </c:pt>
                <c:pt idx="6">
                  <c:v>Länet</c:v>
                </c:pt>
              </c:strCache>
            </c:strRef>
          </c:cat>
          <c:val>
            <c:numRef>
              <c:f>Alkohol!$B$67:$H$67</c:f>
              <c:numCache>
                <c:formatCode>General</c:formatCode>
                <c:ptCount val="7"/>
                <c:pt idx="0">
                  <c:v>28</c:v>
                </c:pt>
                <c:pt idx="2">
                  <c:v>24</c:v>
                </c:pt>
                <c:pt idx="3">
                  <c:v>21</c:v>
                </c:pt>
                <c:pt idx="4">
                  <c:v>9</c:v>
                </c:pt>
                <c:pt idx="5">
                  <c:v>24</c:v>
                </c:pt>
                <c:pt idx="6">
                  <c:v>29</c:v>
                </c:pt>
              </c:numCache>
            </c:numRef>
          </c:val>
        </c:ser>
        <c:ser>
          <c:idx val="1"/>
          <c:order val="1"/>
          <c:tx>
            <c:strRef>
              <c:f>Alkohol!$A$68</c:f>
              <c:strCache>
                <c:ptCount val="1"/>
                <c:pt idx="0">
                  <c:v>Pojkar årskurs 9</c:v>
                </c:pt>
              </c:strCache>
            </c:strRef>
          </c:tx>
          <c:invertIfNegative val="0"/>
          <c:cat>
            <c:strRef>
              <c:f>Alkohol!$B$66:$H$66</c:f>
              <c:strCache>
                <c:ptCount val="7"/>
                <c:pt idx="0">
                  <c:v>Boo</c:v>
                </c:pt>
                <c:pt idx="1">
                  <c:v>Fisksätra</c:v>
                </c:pt>
                <c:pt idx="2">
                  <c:v>Saltsjöbaden</c:v>
                </c:pt>
                <c:pt idx="3">
                  <c:v>Sickla</c:v>
                </c:pt>
                <c:pt idx="4">
                  <c:v>Älta</c:v>
                </c:pt>
                <c:pt idx="5">
                  <c:v>Nacka</c:v>
                </c:pt>
                <c:pt idx="6">
                  <c:v>Länet</c:v>
                </c:pt>
              </c:strCache>
            </c:strRef>
          </c:cat>
          <c:val>
            <c:numRef>
              <c:f>Alkohol!$B$68:$H$68</c:f>
              <c:numCache>
                <c:formatCode>General</c:formatCode>
                <c:ptCount val="7"/>
                <c:pt idx="0">
                  <c:v>35</c:v>
                </c:pt>
                <c:pt idx="2">
                  <c:v>37</c:v>
                </c:pt>
                <c:pt idx="3">
                  <c:v>19</c:v>
                </c:pt>
                <c:pt idx="4">
                  <c:v>16</c:v>
                </c:pt>
                <c:pt idx="5">
                  <c:v>28</c:v>
                </c:pt>
                <c:pt idx="6">
                  <c:v>27</c:v>
                </c:pt>
              </c:numCache>
            </c:numRef>
          </c:val>
        </c:ser>
        <c:ser>
          <c:idx val="2"/>
          <c:order val="2"/>
          <c:tx>
            <c:strRef>
              <c:f>Alkohol!$A$69</c:f>
              <c:strCache>
                <c:ptCount val="1"/>
                <c:pt idx="0">
                  <c:v>Totalt</c:v>
                </c:pt>
              </c:strCache>
            </c:strRef>
          </c:tx>
          <c:invertIfNegative val="0"/>
          <c:cat>
            <c:strRef>
              <c:f>Alkohol!$B$66:$H$66</c:f>
              <c:strCache>
                <c:ptCount val="7"/>
                <c:pt idx="0">
                  <c:v>Boo</c:v>
                </c:pt>
                <c:pt idx="1">
                  <c:v>Fisksätra</c:v>
                </c:pt>
                <c:pt idx="2">
                  <c:v>Saltsjöbaden</c:v>
                </c:pt>
                <c:pt idx="3">
                  <c:v>Sickla</c:v>
                </c:pt>
                <c:pt idx="4">
                  <c:v>Älta</c:v>
                </c:pt>
                <c:pt idx="5">
                  <c:v>Nacka</c:v>
                </c:pt>
                <c:pt idx="6">
                  <c:v>Länet</c:v>
                </c:pt>
              </c:strCache>
            </c:strRef>
          </c:cat>
          <c:val>
            <c:numRef>
              <c:f>Alkohol!$B$69:$H$69</c:f>
              <c:numCache>
                <c:formatCode>General</c:formatCode>
                <c:ptCount val="7"/>
                <c:pt idx="1">
                  <c:v>12</c:v>
                </c:pt>
              </c:numCache>
            </c:numRef>
          </c:val>
        </c:ser>
        <c:dLbls>
          <c:showLegendKey val="0"/>
          <c:showVal val="0"/>
          <c:showCatName val="0"/>
          <c:showSerName val="0"/>
          <c:showPercent val="0"/>
          <c:showBubbleSize val="0"/>
        </c:dLbls>
        <c:gapWidth val="150"/>
        <c:axId val="169352400"/>
        <c:axId val="169352792"/>
      </c:barChart>
      <c:catAx>
        <c:axId val="169352400"/>
        <c:scaling>
          <c:orientation val="minMax"/>
        </c:scaling>
        <c:delete val="0"/>
        <c:axPos val="b"/>
        <c:numFmt formatCode="General" sourceLinked="0"/>
        <c:majorTickMark val="out"/>
        <c:minorTickMark val="none"/>
        <c:tickLblPos val="nextTo"/>
        <c:crossAx val="169352792"/>
        <c:crosses val="autoZero"/>
        <c:auto val="1"/>
        <c:lblAlgn val="ctr"/>
        <c:lblOffset val="100"/>
        <c:noMultiLvlLbl val="0"/>
      </c:catAx>
      <c:valAx>
        <c:axId val="169352792"/>
        <c:scaling>
          <c:orientation val="minMax"/>
          <c:max val="100"/>
        </c:scaling>
        <c:delete val="0"/>
        <c:axPos val="l"/>
        <c:majorGridlines/>
        <c:numFmt formatCode="General" sourceLinked="1"/>
        <c:majorTickMark val="out"/>
        <c:minorTickMark val="none"/>
        <c:tickLblPos val="nextTo"/>
        <c:crossAx val="169352400"/>
        <c:crosses val="autoZero"/>
        <c:crossBetween val="between"/>
      </c:valAx>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Boo!$A$51</c:f>
              <c:strCache>
                <c:ptCount val="1"/>
                <c:pt idx="0">
                  <c:v>Elever år 2 gymn</c:v>
                </c:pt>
              </c:strCache>
            </c:strRef>
          </c:tx>
          <c:invertIfNegative val="0"/>
          <c:cat>
            <c:multiLvlStrRef>
              <c:f>Boo!$B$49:$M$50</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Blir bjuden på alkohol  </c:v>
                  </c:pt>
                  <c:pt idx="4">
                    <c:v>Föräldrarna dricker inte alkohol</c:v>
                  </c:pt>
                  <c:pt idx="8">
                    <c:v>Tycker någon i familjen dricker för mycket</c:v>
                  </c:pt>
                </c:lvl>
              </c:multiLvlStrCache>
            </c:multiLvlStrRef>
          </c:cat>
          <c:val>
            <c:numRef>
              <c:f>Boo!$B$51:$M$51</c:f>
              <c:numCache>
                <c:formatCode>General</c:formatCode>
                <c:ptCount val="12"/>
                <c:pt idx="0">
                  <c:v>63</c:v>
                </c:pt>
                <c:pt idx="1">
                  <c:v>61</c:v>
                </c:pt>
                <c:pt idx="2">
                  <c:v>59</c:v>
                </c:pt>
                <c:pt idx="3">
                  <c:v>50</c:v>
                </c:pt>
                <c:pt idx="4">
                  <c:v>4</c:v>
                </c:pt>
                <c:pt idx="5">
                  <c:v>4</c:v>
                </c:pt>
                <c:pt idx="6">
                  <c:v>3</c:v>
                </c:pt>
                <c:pt idx="7">
                  <c:v>6</c:v>
                </c:pt>
                <c:pt idx="8">
                  <c:v>14</c:v>
                </c:pt>
                <c:pt idx="9">
                  <c:v>12</c:v>
                </c:pt>
                <c:pt idx="10">
                  <c:v>11</c:v>
                </c:pt>
                <c:pt idx="11">
                  <c:v>14</c:v>
                </c:pt>
              </c:numCache>
            </c:numRef>
          </c:val>
        </c:ser>
        <c:dLbls>
          <c:showLegendKey val="0"/>
          <c:showVal val="0"/>
          <c:showCatName val="0"/>
          <c:showSerName val="0"/>
          <c:showPercent val="0"/>
          <c:showBubbleSize val="0"/>
        </c:dLbls>
        <c:gapWidth val="150"/>
        <c:axId val="169589632"/>
        <c:axId val="169590024"/>
      </c:barChart>
      <c:catAx>
        <c:axId val="169589632"/>
        <c:scaling>
          <c:orientation val="minMax"/>
        </c:scaling>
        <c:delete val="0"/>
        <c:axPos val="b"/>
        <c:numFmt formatCode="General" sourceLinked="0"/>
        <c:majorTickMark val="out"/>
        <c:minorTickMark val="none"/>
        <c:tickLblPos val="nextTo"/>
        <c:crossAx val="169590024"/>
        <c:crosses val="autoZero"/>
        <c:auto val="1"/>
        <c:lblAlgn val="ctr"/>
        <c:lblOffset val="100"/>
        <c:noMultiLvlLbl val="0"/>
      </c:catAx>
      <c:valAx>
        <c:axId val="169590024"/>
        <c:scaling>
          <c:orientation val="minMax"/>
          <c:max val="100"/>
        </c:scaling>
        <c:delete val="0"/>
        <c:axPos val="l"/>
        <c:majorGridlines/>
        <c:numFmt formatCode="General" sourceLinked="1"/>
        <c:majorTickMark val="out"/>
        <c:minorTickMark val="none"/>
        <c:tickLblPos val="nextTo"/>
        <c:crossAx val="169589632"/>
        <c:crosses val="autoZero"/>
        <c:crossBetween val="between"/>
      </c:valAx>
    </c:plotArea>
    <c:legend>
      <c:legendPos val="r"/>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alkohol!$B$109:$H$109</c:f>
              <c:strCache>
                <c:ptCount val="7"/>
                <c:pt idx="0">
                  <c:v>Boo</c:v>
                </c:pt>
                <c:pt idx="1">
                  <c:v>Fisksätra</c:v>
                </c:pt>
                <c:pt idx="2">
                  <c:v>Saltsjöbaden</c:v>
                </c:pt>
                <c:pt idx="3">
                  <c:v>Sickla</c:v>
                </c:pt>
                <c:pt idx="4">
                  <c:v>Älta</c:v>
                </c:pt>
                <c:pt idx="5">
                  <c:v>Nacka</c:v>
                </c:pt>
                <c:pt idx="6">
                  <c:v>Länet</c:v>
                </c:pt>
              </c:strCache>
            </c:strRef>
          </c:cat>
          <c:val>
            <c:numRef>
              <c:f>alkohol!$B$110:$H$110</c:f>
              <c:numCache>
                <c:formatCode>General</c:formatCode>
                <c:ptCount val="7"/>
                <c:pt idx="0">
                  <c:v>50</c:v>
                </c:pt>
                <c:pt idx="1">
                  <c:v>31</c:v>
                </c:pt>
                <c:pt idx="2">
                  <c:v>53</c:v>
                </c:pt>
                <c:pt idx="3">
                  <c:v>48</c:v>
                </c:pt>
                <c:pt idx="4">
                  <c:v>48</c:v>
                </c:pt>
                <c:pt idx="5">
                  <c:v>49</c:v>
                </c:pt>
                <c:pt idx="6">
                  <c:v>46</c:v>
                </c:pt>
              </c:numCache>
            </c:numRef>
          </c:val>
        </c:ser>
        <c:dLbls>
          <c:showLegendKey val="0"/>
          <c:showVal val="0"/>
          <c:showCatName val="0"/>
          <c:showSerName val="0"/>
          <c:showPercent val="0"/>
          <c:showBubbleSize val="0"/>
        </c:dLbls>
        <c:gapWidth val="150"/>
        <c:axId val="169590808"/>
        <c:axId val="169591200"/>
      </c:barChart>
      <c:catAx>
        <c:axId val="169590808"/>
        <c:scaling>
          <c:orientation val="minMax"/>
        </c:scaling>
        <c:delete val="0"/>
        <c:axPos val="b"/>
        <c:numFmt formatCode="General" sourceLinked="0"/>
        <c:majorTickMark val="out"/>
        <c:minorTickMark val="none"/>
        <c:tickLblPos val="nextTo"/>
        <c:crossAx val="169591200"/>
        <c:crosses val="autoZero"/>
        <c:auto val="1"/>
        <c:lblAlgn val="ctr"/>
        <c:lblOffset val="100"/>
        <c:noMultiLvlLbl val="0"/>
      </c:catAx>
      <c:valAx>
        <c:axId val="169591200"/>
        <c:scaling>
          <c:orientation val="minMax"/>
          <c:max val="100"/>
        </c:scaling>
        <c:delete val="0"/>
        <c:axPos val="l"/>
        <c:majorGridlines/>
        <c:numFmt formatCode="General" sourceLinked="1"/>
        <c:majorTickMark val="out"/>
        <c:minorTickMark val="none"/>
        <c:tickLblPos val="nextTo"/>
        <c:crossAx val="169590808"/>
        <c:crosses val="autoZero"/>
        <c:crossBetween val="between"/>
      </c:valAx>
    </c:plotArea>
    <c:legend>
      <c:legendPos val="r"/>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12564294400723E-2"/>
          <c:y val="0.24910324772137207"/>
          <c:w val="0.88007020144458625"/>
          <c:h val="0.41948773830524838"/>
        </c:manualLayout>
      </c:layout>
      <c:barChart>
        <c:barDir val="col"/>
        <c:grouping val="clustered"/>
        <c:varyColors val="0"/>
        <c:ser>
          <c:idx val="0"/>
          <c:order val="0"/>
          <c:tx>
            <c:strRef>
              <c:f>'[Länsövergripande diagram.xlsx]Data'!$C$18</c:f>
              <c:strCache>
                <c:ptCount val="1"/>
                <c:pt idx="0">
                  <c:v>Åk 9 - Totalt</c:v>
                </c:pt>
              </c:strCache>
            </c:strRef>
          </c:tx>
          <c:spPr>
            <a:solidFill>
              <a:srgbClr val="3D5185"/>
            </a:solidFill>
            <a:ln>
              <a:solidFill>
                <a:schemeClr val="bg2">
                  <a:lumMod val="75000"/>
                </a:schemeClr>
              </a:solidFill>
            </a:ln>
          </c:spPr>
          <c:invertIfNegative val="0"/>
          <c:dPt>
            <c:idx val="1"/>
            <c:invertIfNegative val="0"/>
            <c:bubble3D val="0"/>
            <c:spPr>
              <a:solidFill>
                <a:srgbClr val="3D5185"/>
              </a:solidFill>
              <a:ln>
                <a:solidFill>
                  <a:schemeClr val="bg2">
                    <a:lumMod val="75000"/>
                  </a:schemeClr>
                </a:solidFill>
                <a:prstDash val="solid"/>
              </a:ln>
            </c:spPr>
          </c:dPt>
          <c:dLbls>
            <c:dLbl>
              <c:idx val="19"/>
              <c:spPr/>
              <c:txPr>
                <a:bodyPr/>
                <a:lstStyle/>
                <a:p>
                  <a:pPr>
                    <a:defRPr sz="1000">
                      <a:solidFill>
                        <a:schemeClr val="bg1"/>
                      </a:solidFill>
                      <a:latin typeface="Gill Sans MT"/>
                    </a:defRPr>
                  </a:pPr>
                  <a:endParaRPr lang="sv-SE"/>
                </a:p>
              </c:txPr>
              <c:dLblPos val="outEnd"/>
              <c:showLegendKey val="0"/>
              <c:showVal val="1"/>
              <c:showCatName val="0"/>
              <c:showSerName val="0"/>
              <c:showPercent val="0"/>
              <c:showBubbleSize val="0"/>
            </c:dLbl>
            <c:spPr>
              <a:noFill/>
              <a:ln>
                <a:noFill/>
              </a:ln>
              <a:effectLst/>
            </c:spPr>
            <c:txPr>
              <a:bodyPr/>
              <a:lstStyle/>
              <a:p>
                <a:pPr>
                  <a:defRPr sz="1000">
                    <a:latin typeface="Gill Sans MT"/>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diagram.xlsx]Data'!$D$17:$O$17</c:f>
              <c:strCache>
                <c:ptCount val="12"/>
                <c:pt idx="0">
                  <c:v>Köper själv i affär</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diagram.xlsx]Data'!$D$18:$O$18</c:f>
              <c:numCache>
                <c:formatCode>0</c:formatCode>
                <c:ptCount val="12"/>
                <c:pt idx="0">
                  <c:v>3.9103783555273752</c:v>
                </c:pt>
                <c:pt idx="1">
                  <c:v>0.97231029380680611</c:v>
                </c:pt>
                <c:pt idx="2">
                  <c:v>8.3703233988585914</c:v>
                </c:pt>
                <c:pt idx="3">
                  <c:v>48.974846755442563</c:v>
                </c:pt>
                <c:pt idx="4">
                  <c:v>12.576622278588077</c:v>
                </c:pt>
                <c:pt idx="5">
                  <c:v>11.752272246882272</c:v>
                </c:pt>
                <c:pt idx="6">
                  <c:v>7.6093849080532658</c:v>
                </c:pt>
                <c:pt idx="7">
                  <c:v>24.244345804269656</c:v>
                </c:pt>
                <c:pt idx="8">
                  <c:v>2.7266962587190933</c:v>
                </c:pt>
                <c:pt idx="9">
                  <c:v>11.181568378778271</c:v>
                </c:pt>
                <c:pt idx="10">
                  <c:v>0.48615514690340306</c:v>
                </c:pt>
                <c:pt idx="11">
                  <c:v>20.756711054745246</c:v>
                </c:pt>
              </c:numCache>
            </c:numRef>
          </c:val>
        </c:ser>
        <c:ser>
          <c:idx val="1"/>
          <c:order val="1"/>
          <c:tx>
            <c:strRef>
              <c:f>'[Länsövergripande diagram.xlsx]Data'!$C$19</c:f>
              <c:strCache>
                <c:ptCount val="1"/>
                <c:pt idx="0">
                  <c:v>Åk 9 - Pojkar</c:v>
                </c:pt>
              </c:strCache>
            </c:strRef>
          </c:tx>
          <c:spPr>
            <a:solidFill>
              <a:srgbClr val="97A7D0"/>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diagram.xlsx]Data'!$D$17:$O$17</c:f>
              <c:strCache>
                <c:ptCount val="12"/>
                <c:pt idx="0">
                  <c:v>Köper själv i affär</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diagram.xlsx]Data'!$D$19:$O$19</c:f>
              <c:numCache>
                <c:formatCode>0</c:formatCode>
                <c:ptCount val="12"/>
                <c:pt idx="0">
                  <c:v>5.3135471517472475</c:v>
                </c:pt>
                <c:pt idx="1">
                  <c:v>1.6275730014360941</c:v>
                </c:pt>
                <c:pt idx="2">
                  <c:v>7.9942556247008136</c:v>
                </c:pt>
                <c:pt idx="3">
                  <c:v>42.029679272379163</c:v>
                </c:pt>
                <c:pt idx="4">
                  <c:v>12.733365246529441</c:v>
                </c:pt>
                <c:pt idx="5">
                  <c:v>7.7549066539013856</c:v>
                </c:pt>
                <c:pt idx="6">
                  <c:v>7.4676878889420779</c:v>
                </c:pt>
                <c:pt idx="7">
                  <c:v>19.865964576352322</c:v>
                </c:pt>
                <c:pt idx="8">
                  <c:v>3.0157970320727632</c:v>
                </c:pt>
                <c:pt idx="9">
                  <c:v>11.919578745811393</c:v>
                </c:pt>
                <c:pt idx="10">
                  <c:v>0.71804691239828011</c:v>
                </c:pt>
                <c:pt idx="11">
                  <c:v>24.748683580660519</c:v>
                </c:pt>
              </c:numCache>
            </c:numRef>
          </c:val>
        </c:ser>
        <c:ser>
          <c:idx val="2"/>
          <c:order val="2"/>
          <c:tx>
            <c:strRef>
              <c:f>'[Länsövergripande diagram.xlsx]Data'!$C$20</c:f>
              <c:strCache>
                <c:ptCount val="1"/>
                <c:pt idx="0">
                  <c:v>Åk 9 - Flickor</c:v>
                </c:pt>
              </c:strCache>
            </c:strRef>
          </c:tx>
          <c:spPr>
            <a:solidFill>
              <a:srgbClr val="DCE2EF"/>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diagram.xlsx]Data'!$D$17:$O$17</c:f>
              <c:strCache>
                <c:ptCount val="12"/>
                <c:pt idx="0">
                  <c:v>Köper själv i affär</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diagram.xlsx]Data'!$D$20:$O$20</c:f>
              <c:numCache>
                <c:formatCode>0</c:formatCode>
                <c:ptCount val="12"/>
                <c:pt idx="0">
                  <c:v>2.6735833998403842</c:v>
                </c:pt>
                <c:pt idx="1">
                  <c:v>0.43894652833200454</c:v>
                </c:pt>
                <c:pt idx="2">
                  <c:v>8.9385474860335119</c:v>
                </c:pt>
                <c:pt idx="3">
                  <c:v>54.668794892258582</c:v>
                </c:pt>
                <c:pt idx="4">
                  <c:v>12.569832402234654</c:v>
                </c:pt>
                <c:pt idx="5">
                  <c:v>15.123703112529929</c:v>
                </c:pt>
                <c:pt idx="6">
                  <c:v>7.6616121308858736</c:v>
                </c:pt>
                <c:pt idx="7">
                  <c:v>27.573822825219491</c:v>
                </c:pt>
                <c:pt idx="8">
                  <c:v>2.5139664804469275</c:v>
                </c:pt>
                <c:pt idx="9">
                  <c:v>10.57462090981644</c:v>
                </c:pt>
                <c:pt idx="10">
                  <c:v>0.31923383878691125</c:v>
                </c:pt>
                <c:pt idx="11">
                  <c:v>17.517956903431791</c:v>
                </c:pt>
              </c:numCache>
            </c:numRef>
          </c:val>
        </c:ser>
        <c:dLbls>
          <c:showLegendKey val="0"/>
          <c:showVal val="0"/>
          <c:showCatName val="0"/>
          <c:showSerName val="0"/>
          <c:showPercent val="0"/>
          <c:showBubbleSize val="0"/>
        </c:dLbls>
        <c:gapWidth val="75"/>
        <c:axId val="169592376"/>
        <c:axId val="169592768"/>
      </c:barChart>
      <c:catAx>
        <c:axId val="169592376"/>
        <c:scaling>
          <c:orientation val="minMax"/>
        </c:scaling>
        <c:delete val="0"/>
        <c:axPos val="b"/>
        <c:numFmt formatCode="General" sourceLinked="1"/>
        <c:majorTickMark val="out"/>
        <c:minorTickMark val="none"/>
        <c:tickLblPos val="nextTo"/>
        <c:txPr>
          <a:bodyPr/>
          <a:lstStyle/>
          <a:p>
            <a:pPr>
              <a:defRPr sz="1050">
                <a:latin typeface="Arial" pitchFamily="34" charset="0"/>
                <a:cs typeface="Arial" pitchFamily="34" charset="0"/>
              </a:defRPr>
            </a:pPr>
            <a:endParaRPr lang="sv-SE"/>
          </a:p>
        </c:txPr>
        <c:crossAx val="169592768"/>
        <c:crosses val="autoZero"/>
        <c:auto val="1"/>
        <c:lblAlgn val="ctr"/>
        <c:lblOffset val="100"/>
        <c:noMultiLvlLbl val="0"/>
      </c:catAx>
      <c:valAx>
        <c:axId val="169592768"/>
        <c:scaling>
          <c:orientation val="minMax"/>
          <c:max val="100"/>
          <c:min val="0"/>
        </c:scaling>
        <c:delete val="0"/>
        <c:axPos val="l"/>
        <c:majorGridlines>
          <c:spPr>
            <a:ln>
              <a:solidFill>
                <a:schemeClr val="bg1">
                  <a:lumMod val="65000"/>
                </a:schemeClr>
              </a:solidFill>
            </a:ln>
          </c:spPr>
        </c:majorGridlines>
        <c:numFmt formatCode="0" sourceLinked="1"/>
        <c:majorTickMark val="out"/>
        <c:minorTickMark val="none"/>
        <c:tickLblPos val="nextTo"/>
        <c:txPr>
          <a:bodyPr/>
          <a:lstStyle/>
          <a:p>
            <a:pPr>
              <a:defRPr sz="1000">
                <a:latin typeface="Arial" pitchFamily="34" charset="0"/>
                <a:cs typeface="Arial" pitchFamily="34" charset="0"/>
              </a:defRPr>
            </a:pPr>
            <a:endParaRPr lang="sv-SE"/>
          </a:p>
        </c:txPr>
        <c:crossAx val="169592376"/>
        <c:crosses val="autoZero"/>
        <c:crossBetween val="between"/>
      </c:valAx>
      <c:spPr>
        <a:noFill/>
        <a:ln w="25392">
          <a:noFill/>
        </a:ln>
      </c:spPr>
    </c:plotArea>
    <c:legend>
      <c:legendPos val="t"/>
      <c:layout>
        <c:manualLayout>
          <c:xMode val="edge"/>
          <c:yMode val="edge"/>
          <c:x val="0.32543339387840553"/>
          <c:y val="0.18116224210942541"/>
          <c:w val="0.34913310467125724"/>
          <c:h val="6.1694031746104723E-2"/>
        </c:manualLayout>
      </c:layout>
      <c:overlay val="0"/>
      <c:txPr>
        <a:bodyPr/>
        <a:lstStyle/>
        <a:p>
          <a:pPr>
            <a:defRPr sz="1100">
              <a:latin typeface="Gill Sans MT"/>
            </a:defRPr>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12564294400723E-2"/>
          <c:y val="0.24910324772137218"/>
          <c:w val="0.88007020144458659"/>
          <c:h val="0.41948773830524855"/>
        </c:manualLayout>
      </c:layout>
      <c:barChart>
        <c:barDir val="col"/>
        <c:grouping val="clustered"/>
        <c:varyColors val="0"/>
        <c:ser>
          <c:idx val="0"/>
          <c:order val="0"/>
          <c:tx>
            <c:strRef>
              <c:f>'[Länsövergripande diagram.xlsx]Data'!$C$49</c:f>
              <c:strCache>
                <c:ptCount val="1"/>
                <c:pt idx="0">
                  <c:v>Åk 2 gymn - Totalt</c:v>
                </c:pt>
              </c:strCache>
            </c:strRef>
          </c:tx>
          <c:spPr>
            <a:solidFill>
              <a:srgbClr val="CC3300"/>
            </a:solidFill>
            <a:ln>
              <a:solidFill>
                <a:schemeClr val="bg2">
                  <a:lumMod val="75000"/>
                </a:schemeClr>
              </a:solidFill>
            </a:ln>
          </c:spPr>
          <c:invertIfNegative val="0"/>
          <c:dPt>
            <c:idx val="1"/>
            <c:invertIfNegative val="0"/>
            <c:bubble3D val="0"/>
            <c:spPr>
              <a:solidFill>
                <a:srgbClr val="CC3300"/>
              </a:solidFill>
              <a:ln>
                <a:solidFill>
                  <a:schemeClr val="bg2">
                    <a:lumMod val="75000"/>
                  </a:schemeClr>
                </a:solidFill>
                <a:prstDash val="solid"/>
              </a:ln>
            </c:spPr>
          </c:dPt>
          <c:dLbls>
            <c:dLbl>
              <c:idx val="19"/>
              <c:spPr/>
              <c:txPr>
                <a:bodyPr/>
                <a:lstStyle/>
                <a:p>
                  <a:pPr>
                    <a:defRPr sz="1000">
                      <a:solidFill>
                        <a:schemeClr val="bg1"/>
                      </a:solidFill>
                      <a:latin typeface="Gill Sans MT"/>
                    </a:defRPr>
                  </a:pPr>
                  <a:endParaRPr lang="sv-SE"/>
                </a:p>
              </c:txPr>
              <c:dLblPos val="outEnd"/>
              <c:showLegendKey val="0"/>
              <c:showVal val="1"/>
              <c:showCatName val="0"/>
              <c:showSerName val="0"/>
              <c:showPercent val="0"/>
              <c:showBubbleSize val="0"/>
            </c:dLbl>
            <c:spPr>
              <a:noFill/>
              <a:ln>
                <a:noFill/>
              </a:ln>
              <a:effectLst/>
            </c:spPr>
            <c:txPr>
              <a:bodyPr/>
              <a:lstStyle/>
              <a:p>
                <a:pPr>
                  <a:defRPr sz="1000">
                    <a:latin typeface="Gill Sans MT"/>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diagram.xlsx]Data'!$D$48:$O$48</c:f>
              <c:strCache>
                <c:ptCount val="12"/>
                <c:pt idx="0">
                  <c:v>Köper själv i affär</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diagram.xlsx]Data'!$D$49:$O$49</c:f>
              <c:numCache>
                <c:formatCode>0</c:formatCode>
                <c:ptCount val="12"/>
                <c:pt idx="0">
                  <c:v>3.789190228890182</c:v>
                </c:pt>
                <c:pt idx="1">
                  <c:v>0.90402000384689363</c:v>
                </c:pt>
                <c:pt idx="2">
                  <c:v>14.002692825543406</c:v>
                </c:pt>
                <c:pt idx="3">
                  <c:v>64.339296018465078</c:v>
                </c:pt>
                <c:pt idx="4">
                  <c:v>14.368147720715518</c:v>
                </c:pt>
                <c:pt idx="5">
                  <c:v>9.3864204654741279</c:v>
                </c:pt>
                <c:pt idx="6">
                  <c:v>8.2900557799576831</c:v>
                </c:pt>
                <c:pt idx="7">
                  <c:v>26.101173302558191</c:v>
                </c:pt>
                <c:pt idx="8">
                  <c:v>9.4825928063089666</c:v>
                </c:pt>
                <c:pt idx="9">
                  <c:v>15.214464320061548</c:v>
                </c:pt>
                <c:pt idx="10">
                  <c:v>0.34622042700519334</c:v>
                </c:pt>
                <c:pt idx="11">
                  <c:v>14.021927293710318</c:v>
                </c:pt>
              </c:numCache>
            </c:numRef>
          </c:val>
        </c:ser>
        <c:ser>
          <c:idx val="1"/>
          <c:order val="1"/>
          <c:tx>
            <c:strRef>
              <c:f>'[Länsövergripande diagram.xlsx]Data'!$C$50</c:f>
              <c:strCache>
                <c:ptCount val="1"/>
                <c:pt idx="0">
                  <c:v>Åk 2 gymn - Pojkar</c:v>
                </c:pt>
              </c:strCache>
            </c:strRef>
          </c:tx>
          <c:spPr>
            <a:solidFill>
              <a:srgbClr val="FF6600"/>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diagram.xlsx]Data'!$D$48:$O$48</c:f>
              <c:strCache>
                <c:ptCount val="12"/>
                <c:pt idx="0">
                  <c:v>Köper själv i affär</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diagram.xlsx]Data'!$D$50:$O$50</c:f>
              <c:numCache>
                <c:formatCode>0</c:formatCode>
                <c:ptCount val="12"/>
                <c:pt idx="0">
                  <c:v>5.7811120917917034</c:v>
                </c:pt>
                <c:pt idx="1">
                  <c:v>1.544571932921448</c:v>
                </c:pt>
                <c:pt idx="2">
                  <c:v>12.577228596646073</c:v>
                </c:pt>
                <c:pt idx="3">
                  <c:v>57.105030891438659</c:v>
                </c:pt>
                <c:pt idx="4">
                  <c:v>12.974404236540199</c:v>
                </c:pt>
                <c:pt idx="5">
                  <c:v>6.0017652250661984</c:v>
                </c:pt>
                <c:pt idx="6">
                  <c:v>6.7519858781994451</c:v>
                </c:pt>
                <c:pt idx="7">
                  <c:v>24.13945278022949</c:v>
                </c:pt>
                <c:pt idx="8">
                  <c:v>9.1791703442188819</c:v>
                </c:pt>
                <c:pt idx="9">
                  <c:v>18.093556928508384</c:v>
                </c:pt>
                <c:pt idx="10">
                  <c:v>0.485436893203885</c:v>
                </c:pt>
                <c:pt idx="11">
                  <c:v>16.637246248896734</c:v>
                </c:pt>
              </c:numCache>
            </c:numRef>
          </c:val>
        </c:ser>
        <c:ser>
          <c:idx val="2"/>
          <c:order val="2"/>
          <c:tx>
            <c:strRef>
              <c:f>'[Länsövergripande diagram.xlsx]Data'!$C$51</c:f>
              <c:strCache>
                <c:ptCount val="1"/>
                <c:pt idx="0">
                  <c:v>Åk 2 gymn - Flickor</c:v>
                </c:pt>
              </c:strCache>
            </c:strRef>
          </c:tx>
          <c:spPr>
            <a:solidFill>
              <a:srgbClr val="FFC000"/>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diagram.xlsx]Data'!$D$48:$O$48</c:f>
              <c:strCache>
                <c:ptCount val="12"/>
                <c:pt idx="0">
                  <c:v>Köper själv i affär</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diagram.xlsx]Data'!$D$51:$O$51</c:f>
              <c:numCache>
                <c:formatCode>0</c:formatCode>
                <c:ptCount val="12"/>
                <c:pt idx="0">
                  <c:v>2.1284143313231643</c:v>
                </c:pt>
                <c:pt idx="1">
                  <c:v>0.39020929407591348</c:v>
                </c:pt>
                <c:pt idx="2">
                  <c:v>15.253636041149381</c:v>
                </c:pt>
                <c:pt idx="3">
                  <c:v>70.415040794608032</c:v>
                </c:pt>
                <c:pt idx="4">
                  <c:v>15.785739623980136</c:v>
                </c:pt>
                <c:pt idx="5">
                  <c:v>12.131961688542003</c:v>
                </c:pt>
                <c:pt idx="6">
                  <c:v>9.3650230578219578</c:v>
                </c:pt>
                <c:pt idx="7">
                  <c:v>27.704859879389829</c:v>
                </c:pt>
                <c:pt idx="8">
                  <c:v>9.7197587797091174</c:v>
                </c:pt>
                <c:pt idx="9">
                  <c:v>13.089748137637462</c:v>
                </c:pt>
                <c:pt idx="10">
                  <c:v>0.24831500532103631</c:v>
                </c:pt>
                <c:pt idx="11">
                  <c:v>11.635331677899964</c:v>
                </c:pt>
              </c:numCache>
            </c:numRef>
          </c:val>
        </c:ser>
        <c:dLbls>
          <c:showLegendKey val="0"/>
          <c:showVal val="0"/>
          <c:showCatName val="0"/>
          <c:showSerName val="0"/>
          <c:showPercent val="0"/>
          <c:showBubbleSize val="0"/>
        </c:dLbls>
        <c:gapWidth val="75"/>
        <c:axId val="170172336"/>
        <c:axId val="170172728"/>
      </c:barChart>
      <c:catAx>
        <c:axId val="170172336"/>
        <c:scaling>
          <c:orientation val="minMax"/>
        </c:scaling>
        <c:delete val="0"/>
        <c:axPos val="b"/>
        <c:numFmt formatCode="General" sourceLinked="1"/>
        <c:majorTickMark val="out"/>
        <c:minorTickMark val="none"/>
        <c:tickLblPos val="nextTo"/>
        <c:txPr>
          <a:bodyPr/>
          <a:lstStyle/>
          <a:p>
            <a:pPr>
              <a:defRPr sz="1050">
                <a:latin typeface="Arial" pitchFamily="34" charset="0"/>
                <a:cs typeface="Arial" pitchFamily="34" charset="0"/>
              </a:defRPr>
            </a:pPr>
            <a:endParaRPr lang="sv-SE"/>
          </a:p>
        </c:txPr>
        <c:crossAx val="170172728"/>
        <c:crosses val="autoZero"/>
        <c:auto val="1"/>
        <c:lblAlgn val="ctr"/>
        <c:lblOffset val="100"/>
        <c:noMultiLvlLbl val="0"/>
      </c:catAx>
      <c:valAx>
        <c:axId val="170172728"/>
        <c:scaling>
          <c:orientation val="minMax"/>
          <c:max val="100"/>
          <c:min val="0"/>
        </c:scaling>
        <c:delete val="0"/>
        <c:axPos val="l"/>
        <c:majorGridlines>
          <c:spPr>
            <a:ln>
              <a:solidFill>
                <a:schemeClr val="bg1">
                  <a:lumMod val="65000"/>
                </a:schemeClr>
              </a:solidFill>
            </a:ln>
          </c:spPr>
        </c:majorGridlines>
        <c:numFmt formatCode="0" sourceLinked="1"/>
        <c:majorTickMark val="out"/>
        <c:minorTickMark val="none"/>
        <c:tickLblPos val="nextTo"/>
        <c:txPr>
          <a:bodyPr/>
          <a:lstStyle/>
          <a:p>
            <a:pPr>
              <a:defRPr sz="1000">
                <a:latin typeface="Arial" pitchFamily="34" charset="0"/>
                <a:cs typeface="Arial" pitchFamily="34" charset="0"/>
              </a:defRPr>
            </a:pPr>
            <a:endParaRPr lang="sv-SE"/>
          </a:p>
        </c:txPr>
        <c:crossAx val="170172336"/>
        <c:crosses val="autoZero"/>
        <c:crossBetween val="between"/>
      </c:valAx>
      <c:spPr>
        <a:noFill/>
        <a:ln w="25392">
          <a:noFill/>
        </a:ln>
      </c:spPr>
    </c:plotArea>
    <c:legend>
      <c:legendPos val="t"/>
      <c:layout>
        <c:manualLayout>
          <c:xMode val="edge"/>
          <c:yMode val="edge"/>
          <c:x val="0.28854697747067337"/>
          <c:y val="0.18116224210942547"/>
          <c:w val="0.40787813820949864"/>
          <c:h val="6.1694031746104723E-2"/>
        </c:manualLayout>
      </c:layout>
      <c:overlay val="0"/>
      <c:txPr>
        <a:bodyPr/>
        <a:lstStyle/>
        <a:p>
          <a:pPr>
            <a:defRPr sz="1100">
              <a:latin typeface="Gill Sans MT"/>
            </a:defRPr>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Boo!$N$128</c:f>
              <c:strCache>
                <c:ptCount val="1"/>
                <c:pt idx="0">
                  <c:v>Flickor årskurs 9</c:v>
                </c:pt>
              </c:strCache>
            </c:strRef>
          </c:tx>
          <c:invertIfNegative val="0"/>
          <c:cat>
            <c:multiLvlStrRef>
              <c:f>Boo!$O$126:$Z$127</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Använt narkotika någon gång</c:v>
                  </c:pt>
                  <c:pt idx="4">
                    <c:v>Anv. narkot minst 1 gång den senaste mån.</c:v>
                  </c:pt>
                  <c:pt idx="8">
                    <c:v>Haft möjligh. att pröva narkotika</c:v>
                  </c:pt>
                </c:lvl>
              </c:multiLvlStrCache>
            </c:multiLvlStrRef>
          </c:cat>
          <c:val>
            <c:numRef>
              <c:f>Boo!$O$128:$Z$128</c:f>
              <c:numCache>
                <c:formatCode>General</c:formatCode>
                <c:ptCount val="12"/>
                <c:pt idx="0">
                  <c:v>8</c:v>
                </c:pt>
                <c:pt idx="1">
                  <c:v>7</c:v>
                </c:pt>
                <c:pt idx="2">
                  <c:v>9</c:v>
                </c:pt>
                <c:pt idx="3">
                  <c:v>8</c:v>
                </c:pt>
                <c:pt idx="4">
                  <c:v>3</c:v>
                </c:pt>
                <c:pt idx="5">
                  <c:v>3</c:v>
                </c:pt>
                <c:pt idx="6">
                  <c:v>2</c:v>
                </c:pt>
                <c:pt idx="7">
                  <c:v>1</c:v>
                </c:pt>
                <c:pt idx="8">
                  <c:v>32</c:v>
                </c:pt>
                <c:pt idx="9">
                  <c:v>29</c:v>
                </c:pt>
                <c:pt idx="10">
                  <c:v>36</c:v>
                </c:pt>
                <c:pt idx="11">
                  <c:v>27</c:v>
                </c:pt>
              </c:numCache>
            </c:numRef>
          </c:val>
        </c:ser>
        <c:ser>
          <c:idx val="1"/>
          <c:order val="1"/>
          <c:tx>
            <c:strRef>
              <c:f>Boo!$N$129</c:f>
              <c:strCache>
                <c:ptCount val="1"/>
                <c:pt idx="0">
                  <c:v>Pojkar årskurs 9</c:v>
                </c:pt>
              </c:strCache>
            </c:strRef>
          </c:tx>
          <c:invertIfNegative val="0"/>
          <c:cat>
            <c:multiLvlStrRef>
              <c:f>Boo!$O$126:$Z$127</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Använt narkotika någon gång</c:v>
                  </c:pt>
                  <c:pt idx="4">
                    <c:v>Anv. narkot minst 1 gång den senaste mån.</c:v>
                  </c:pt>
                  <c:pt idx="8">
                    <c:v>Haft möjligh. att pröva narkotika</c:v>
                  </c:pt>
                </c:lvl>
              </c:multiLvlStrCache>
            </c:multiLvlStrRef>
          </c:cat>
          <c:val>
            <c:numRef>
              <c:f>Boo!$O$129:$Z$129</c:f>
              <c:numCache>
                <c:formatCode>General</c:formatCode>
                <c:ptCount val="12"/>
                <c:pt idx="0">
                  <c:v>9</c:v>
                </c:pt>
                <c:pt idx="1">
                  <c:v>14</c:v>
                </c:pt>
                <c:pt idx="2">
                  <c:v>17</c:v>
                </c:pt>
                <c:pt idx="3">
                  <c:v>12</c:v>
                </c:pt>
                <c:pt idx="4">
                  <c:v>7</c:v>
                </c:pt>
                <c:pt idx="5">
                  <c:v>4</c:v>
                </c:pt>
                <c:pt idx="6">
                  <c:v>8</c:v>
                </c:pt>
                <c:pt idx="7">
                  <c:v>4</c:v>
                </c:pt>
                <c:pt idx="8">
                  <c:v>33</c:v>
                </c:pt>
                <c:pt idx="9">
                  <c:v>23</c:v>
                </c:pt>
                <c:pt idx="10">
                  <c:v>32</c:v>
                </c:pt>
                <c:pt idx="11">
                  <c:v>27</c:v>
                </c:pt>
              </c:numCache>
            </c:numRef>
          </c:val>
        </c:ser>
        <c:dLbls>
          <c:showLegendKey val="0"/>
          <c:showVal val="0"/>
          <c:showCatName val="0"/>
          <c:showSerName val="0"/>
          <c:showPercent val="0"/>
          <c:showBubbleSize val="0"/>
        </c:dLbls>
        <c:gapWidth val="150"/>
        <c:axId val="170173120"/>
        <c:axId val="170173512"/>
      </c:barChart>
      <c:catAx>
        <c:axId val="170173120"/>
        <c:scaling>
          <c:orientation val="minMax"/>
        </c:scaling>
        <c:delete val="0"/>
        <c:axPos val="b"/>
        <c:numFmt formatCode="General" sourceLinked="0"/>
        <c:majorTickMark val="out"/>
        <c:minorTickMark val="none"/>
        <c:tickLblPos val="nextTo"/>
        <c:crossAx val="170173512"/>
        <c:crosses val="autoZero"/>
        <c:auto val="1"/>
        <c:lblAlgn val="ctr"/>
        <c:lblOffset val="100"/>
        <c:noMultiLvlLbl val="0"/>
      </c:catAx>
      <c:valAx>
        <c:axId val="170173512"/>
        <c:scaling>
          <c:orientation val="minMax"/>
          <c:max val="50"/>
        </c:scaling>
        <c:delete val="0"/>
        <c:axPos val="l"/>
        <c:majorGridlines/>
        <c:numFmt formatCode="General" sourceLinked="1"/>
        <c:majorTickMark val="out"/>
        <c:minorTickMark val="none"/>
        <c:tickLblPos val="nextTo"/>
        <c:crossAx val="170173120"/>
        <c:crosses val="autoZero"/>
        <c:crossBetween val="between"/>
      </c:valAx>
    </c:plotArea>
    <c:legend>
      <c:legendPos val="r"/>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Narkotika!$A$4</c:f>
              <c:strCache>
                <c:ptCount val="1"/>
                <c:pt idx="0">
                  <c:v>Flickor årskurs 9</c:v>
                </c:pt>
              </c:strCache>
            </c:strRef>
          </c:tx>
          <c:invertIfNegative val="0"/>
          <c:cat>
            <c:strRef>
              <c:f>Narkotika!$B$3:$H$3</c:f>
              <c:strCache>
                <c:ptCount val="7"/>
                <c:pt idx="0">
                  <c:v>Boo</c:v>
                </c:pt>
                <c:pt idx="1">
                  <c:v>Fisksätra</c:v>
                </c:pt>
                <c:pt idx="2">
                  <c:v>Saltsjöbaden</c:v>
                </c:pt>
                <c:pt idx="3">
                  <c:v>Sickla</c:v>
                </c:pt>
                <c:pt idx="4">
                  <c:v>Älta</c:v>
                </c:pt>
                <c:pt idx="5">
                  <c:v>Nacka</c:v>
                </c:pt>
                <c:pt idx="6">
                  <c:v>Länet</c:v>
                </c:pt>
              </c:strCache>
            </c:strRef>
          </c:cat>
          <c:val>
            <c:numRef>
              <c:f>Narkotika!$B$4:$H$4</c:f>
              <c:numCache>
                <c:formatCode>General</c:formatCode>
                <c:ptCount val="7"/>
                <c:pt idx="0">
                  <c:v>8</c:v>
                </c:pt>
                <c:pt idx="2">
                  <c:v>8</c:v>
                </c:pt>
                <c:pt idx="3">
                  <c:v>8</c:v>
                </c:pt>
                <c:pt idx="4">
                  <c:v>17</c:v>
                </c:pt>
                <c:pt idx="5">
                  <c:v>9</c:v>
                </c:pt>
                <c:pt idx="6">
                  <c:v>8</c:v>
                </c:pt>
              </c:numCache>
            </c:numRef>
          </c:val>
        </c:ser>
        <c:ser>
          <c:idx val="1"/>
          <c:order val="1"/>
          <c:tx>
            <c:strRef>
              <c:f>Narkotika!$A$5</c:f>
              <c:strCache>
                <c:ptCount val="1"/>
                <c:pt idx="0">
                  <c:v>Pojkar årskurs 9</c:v>
                </c:pt>
              </c:strCache>
            </c:strRef>
          </c:tx>
          <c:invertIfNegative val="0"/>
          <c:cat>
            <c:strRef>
              <c:f>Narkotika!$B$3:$H$3</c:f>
              <c:strCache>
                <c:ptCount val="7"/>
                <c:pt idx="0">
                  <c:v>Boo</c:v>
                </c:pt>
                <c:pt idx="1">
                  <c:v>Fisksätra</c:v>
                </c:pt>
                <c:pt idx="2">
                  <c:v>Saltsjöbaden</c:v>
                </c:pt>
                <c:pt idx="3">
                  <c:v>Sickla</c:v>
                </c:pt>
                <c:pt idx="4">
                  <c:v>Älta</c:v>
                </c:pt>
                <c:pt idx="5">
                  <c:v>Nacka</c:v>
                </c:pt>
                <c:pt idx="6">
                  <c:v>Länet</c:v>
                </c:pt>
              </c:strCache>
            </c:strRef>
          </c:cat>
          <c:val>
            <c:numRef>
              <c:f>Narkotika!$B$5:$H$5</c:f>
              <c:numCache>
                <c:formatCode>General</c:formatCode>
                <c:ptCount val="7"/>
                <c:pt idx="0">
                  <c:v>12</c:v>
                </c:pt>
                <c:pt idx="2">
                  <c:v>5</c:v>
                </c:pt>
                <c:pt idx="3">
                  <c:v>18</c:v>
                </c:pt>
                <c:pt idx="4">
                  <c:v>13</c:v>
                </c:pt>
                <c:pt idx="5">
                  <c:v>12</c:v>
                </c:pt>
                <c:pt idx="6">
                  <c:v>11</c:v>
                </c:pt>
              </c:numCache>
            </c:numRef>
          </c:val>
        </c:ser>
        <c:ser>
          <c:idx val="2"/>
          <c:order val="2"/>
          <c:tx>
            <c:strRef>
              <c:f>Narkotika!$A$6</c:f>
              <c:strCache>
                <c:ptCount val="1"/>
                <c:pt idx="0">
                  <c:v>Totalt </c:v>
                </c:pt>
              </c:strCache>
            </c:strRef>
          </c:tx>
          <c:invertIfNegative val="0"/>
          <c:cat>
            <c:strRef>
              <c:f>Narkotika!$B$3:$H$3</c:f>
              <c:strCache>
                <c:ptCount val="7"/>
                <c:pt idx="0">
                  <c:v>Boo</c:v>
                </c:pt>
                <c:pt idx="1">
                  <c:v>Fisksätra</c:v>
                </c:pt>
                <c:pt idx="2">
                  <c:v>Saltsjöbaden</c:v>
                </c:pt>
                <c:pt idx="3">
                  <c:v>Sickla</c:v>
                </c:pt>
                <c:pt idx="4">
                  <c:v>Älta</c:v>
                </c:pt>
                <c:pt idx="5">
                  <c:v>Nacka</c:v>
                </c:pt>
                <c:pt idx="6">
                  <c:v>Länet</c:v>
                </c:pt>
              </c:strCache>
            </c:strRef>
          </c:cat>
          <c:val>
            <c:numRef>
              <c:f>Narkotika!$B$6:$H$6</c:f>
              <c:numCache>
                <c:formatCode>General</c:formatCode>
                <c:ptCount val="7"/>
                <c:pt idx="1">
                  <c:v>5</c:v>
                </c:pt>
              </c:numCache>
            </c:numRef>
          </c:val>
        </c:ser>
        <c:dLbls>
          <c:showLegendKey val="0"/>
          <c:showVal val="0"/>
          <c:showCatName val="0"/>
          <c:showSerName val="0"/>
          <c:showPercent val="0"/>
          <c:showBubbleSize val="0"/>
        </c:dLbls>
        <c:gapWidth val="150"/>
        <c:axId val="170174688"/>
        <c:axId val="170175080"/>
      </c:barChart>
      <c:catAx>
        <c:axId val="170174688"/>
        <c:scaling>
          <c:orientation val="minMax"/>
        </c:scaling>
        <c:delete val="0"/>
        <c:axPos val="b"/>
        <c:numFmt formatCode="General" sourceLinked="0"/>
        <c:majorTickMark val="out"/>
        <c:minorTickMark val="none"/>
        <c:tickLblPos val="nextTo"/>
        <c:crossAx val="170175080"/>
        <c:crosses val="autoZero"/>
        <c:auto val="1"/>
        <c:lblAlgn val="ctr"/>
        <c:lblOffset val="100"/>
        <c:noMultiLvlLbl val="0"/>
      </c:catAx>
      <c:valAx>
        <c:axId val="170175080"/>
        <c:scaling>
          <c:orientation val="minMax"/>
          <c:max val="50"/>
        </c:scaling>
        <c:delete val="0"/>
        <c:axPos val="l"/>
        <c:majorGridlines/>
        <c:numFmt formatCode="General" sourceLinked="1"/>
        <c:majorTickMark val="out"/>
        <c:minorTickMark val="none"/>
        <c:tickLblPos val="nextTo"/>
        <c:crossAx val="170174688"/>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Röker!$A$4</c:f>
              <c:strCache>
                <c:ptCount val="1"/>
                <c:pt idx="0">
                  <c:v>Flickor årskurs 9</c:v>
                </c:pt>
              </c:strCache>
            </c:strRef>
          </c:tx>
          <c:invertIfNegative val="0"/>
          <c:cat>
            <c:strRef>
              <c:f>Röker!$B$3:$H$3</c:f>
              <c:strCache>
                <c:ptCount val="7"/>
                <c:pt idx="0">
                  <c:v>Boo</c:v>
                </c:pt>
                <c:pt idx="1">
                  <c:v>Fisksätra</c:v>
                </c:pt>
                <c:pt idx="2">
                  <c:v>Saltsjöbaden</c:v>
                </c:pt>
                <c:pt idx="3">
                  <c:v>Sickla</c:v>
                </c:pt>
                <c:pt idx="4">
                  <c:v>Älta</c:v>
                </c:pt>
                <c:pt idx="5">
                  <c:v>Nacka</c:v>
                </c:pt>
                <c:pt idx="6">
                  <c:v>Länet</c:v>
                </c:pt>
              </c:strCache>
            </c:strRef>
          </c:cat>
          <c:val>
            <c:numRef>
              <c:f>Röker!$B$4:$H$4</c:f>
              <c:numCache>
                <c:formatCode>General</c:formatCode>
                <c:ptCount val="7"/>
                <c:pt idx="0">
                  <c:v>14</c:v>
                </c:pt>
                <c:pt idx="2">
                  <c:v>24</c:v>
                </c:pt>
                <c:pt idx="3">
                  <c:v>16</c:v>
                </c:pt>
                <c:pt idx="4">
                  <c:v>23</c:v>
                </c:pt>
                <c:pt idx="5">
                  <c:v>16</c:v>
                </c:pt>
                <c:pt idx="6">
                  <c:v>16</c:v>
                </c:pt>
              </c:numCache>
            </c:numRef>
          </c:val>
        </c:ser>
        <c:ser>
          <c:idx val="1"/>
          <c:order val="1"/>
          <c:tx>
            <c:strRef>
              <c:f>Röker!$A$5</c:f>
              <c:strCache>
                <c:ptCount val="1"/>
                <c:pt idx="0">
                  <c:v>Pojkar årskurs 9</c:v>
                </c:pt>
              </c:strCache>
            </c:strRef>
          </c:tx>
          <c:invertIfNegative val="0"/>
          <c:cat>
            <c:strRef>
              <c:f>Röker!$B$3:$H$3</c:f>
              <c:strCache>
                <c:ptCount val="7"/>
                <c:pt idx="0">
                  <c:v>Boo</c:v>
                </c:pt>
                <c:pt idx="1">
                  <c:v>Fisksätra</c:v>
                </c:pt>
                <c:pt idx="2">
                  <c:v>Saltsjöbaden</c:v>
                </c:pt>
                <c:pt idx="3">
                  <c:v>Sickla</c:v>
                </c:pt>
                <c:pt idx="4">
                  <c:v>Älta</c:v>
                </c:pt>
                <c:pt idx="5">
                  <c:v>Nacka</c:v>
                </c:pt>
                <c:pt idx="6">
                  <c:v>Länet</c:v>
                </c:pt>
              </c:strCache>
            </c:strRef>
          </c:cat>
          <c:val>
            <c:numRef>
              <c:f>Röker!$B$5:$H$5</c:f>
              <c:numCache>
                <c:formatCode>General</c:formatCode>
                <c:ptCount val="7"/>
                <c:pt idx="0">
                  <c:v>13</c:v>
                </c:pt>
                <c:pt idx="2">
                  <c:v>9</c:v>
                </c:pt>
                <c:pt idx="3">
                  <c:v>13</c:v>
                </c:pt>
                <c:pt idx="4">
                  <c:v>9</c:v>
                </c:pt>
                <c:pt idx="5">
                  <c:v>11</c:v>
                </c:pt>
                <c:pt idx="6">
                  <c:v>11</c:v>
                </c:pt>
              </c:numCache>
            </c:numRef>
          </c:val>
        </c:ser>
        <c:ser>
          <c:idx val="2"/>
          <c:order val="2"/>
          <c:tx>
            <c:strRef>
              <c:f>Röker!$A$6</c:f>
              <c:strCache>
                <c:ptCount val="1"/>
                <c:pt idx="0">
                  <c:v>Totalt</c:v>
                </c:pt>
              </c:strCache>
            </c:strRef>
          </c:tx>
          <c:invertIfNegative val="0"/>
          <c:cat>
            <c:strRef>
              <c:f>Röker!$B$3:$H$3</c:f>
              <c:strCache>
                <c:ptCount val="7"/>
                <c:pt idx="0">
                  <c:v>Boo</c:v>
                </c:pt>
                <c:pt idx="1">
                  <c:v>Fisksätra</c:v>
                </c:pt>
                <c:pt idx="2">
                  <c:v>Saltsjöbaden</c:v>
                </c:pt>
                <c:pt idx="3">
                  <c:v>Sickla</c:v>
                </c:pt>
                <c:pt idx="4">
                  <c:v>Älta</c:v>
                </c:pt>
                <c:pt idx="5">
                  <c:v>Nacka</c:v>
                </c:pt>
                <c:pt idx="6">
                  <c:v>Länet</c:v>
                </c:pt>
              </c:strCache>
            </c:strRef>
          </c:cat>
          <c:val>
            <c:numRef>
              <c:f>Röker!$B$6:$H$6</c:f>
              <c:numCache>
                <c:formatCode>General</c:formatCode>
                <c:ptCount val="7"/>
                <c:pt idx="1">
                  <c:v>9</c:v>
                </c:pt>
              </c:numCache>
            </c:numRef>
          </c:val>
        </c:ser>
        <c:dLbls>
          <c:showLegendKey val="0"/>
          <c:showVal val="0"/>
          <c:showCatName val="0"/>
          <c:showSerName val="0"/>
          <c:showPercent val="0"/>
          <c:showBubbleSize val="0"/>
        </c:dLbls>
        <c:gapWidth val="150"/>
        <c:axId val="168648232"/>
        <c:axId val="168657640"/>
      </c:barChart>
      <c:catAx>
        <c:axId val="168648232"/>
        <c:scaling>
          <c:orientation val="minMax"/>
        </c:scaling>
        <c:delete val="0"/>
        <c:axPos val="b"/>
        <c:numFmt formatCode="General" sourceLinked="0"/>
        <c:majorTickMark val="out"/>
        <c:minorTickMark val="none"/>
        <c:tickLblPos val="nextTo"/>
        <c:crossAx val="168657640"/>
        <c:crosses val="autoZero"/>
        <c:auto val="1"/>
        <c:lblAlgn val="ctr"/>
        <c:lblOffset val="100"/>
        <c:noMultiLvlLbl val="0"/>
      </c:catAx>
      <c:valAx>
        <c:axId val="168657640"/>
        <c:scaling>
          <c:orientation val="minMax"/>
          <c:max val="100"/>
        </c:scaling>
        <c:delete val="0"/>
        <c:axPos val="l"/>
        <c:majorGridlines/>
        <c:numFmt formatCode="General" sourceLinked="1"/>
        <c:majorTickMark val="out"/>
        <c:minorTickMark val="none"/>
        <c:tickLblPos val="nextTo"/>
        <c:crossAx val="168648232"/>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Narkotika!$A$70</c:f>
              <c:strCache>
                <c:ptCount val="1"/>
                <c:pt idx="0">
                  <c:v>Flickor årskurs 9</c:v>
                </c:pt>
              </c:strCache>
            </c:strRef>
          </c:tx>
          <c:invertIfNegative val="0"/>
          <c:cat>
            <c:strRef>
              <c:f>Narkotika!$B$69:$H$69</c:f>
              <c:strCache>
                <c:ptCount val="7"/>
                <c:pt idx="0">
                  <c:v>Boo</c:v>
                </c:pt>
                <c:pt idx="1">
                  <c:v>Fisksätra</c:v>
                </c:pt>
                <c:pt idx="2">
                  <c:v>Saltsjöbaden</c:v>
                </c:pt>
                <c:pt idx="3">
                  <c:v>Sickla</c:v>
                </c:pt>
                <c:pt idx="4">
                  <c:v>Älta</c:v>
                </c:pt>
                <c:pt idx="5">
                  <c:v>Nacka</c:v>
                </c:pt>
                <c:pt idx="6">
                  <c:v>Länet</c:v>
                </c:pt>
              </c:strCache>
            </c:strRef>
          </c:cat>
          <c:val>
            <c:numRef>
              <c:f>Narkotika!$B$70:$H$70</c:f>
              <c:numCache>
                <c:formatCode>General</c:formatCode>
                <c:ptCount val="7"/>
                <c:pt idx="0">
                  <c:v>1</c:v>
                </c:pt>
                <c:pt idx="2">
                  <c:v>0</c:v>
                </c:pt>
                <c:pt idx="3">
                  <c:v>0</c:v>
                </c:pt>
                <c:pt idx="4">
                  <c:v>11</c:v>
                </c:pt>
                <c:pt idx="5">
                  <c:v>2</c:v>
                </c:pt>
                <c:pt idx="6">
                  <c:v>3</c:v>
                </c:pt>
              </c:numCache>
            </c:numRef>
          </c:val>
        </c:ser>
        <c:ser>
          <c:idx val="1"/>
          <c:order val="1"/>
          <c:tx>
            <c:strRef>
              <c:f>Narkotika!$A$71</c:f>
              <c:strCache>
                <c:ptCount val="1"/>
                <c:pt idx="0">
                  <c:v>Pojkar årskurs 9</c:v>
                </c:pt>
              </c:strCache>
            </c:strRef>
          </c:tx>
          <c:invertIfNegative val="0"/>
          <c:cat>
            <c:strRef>
              <c:f>Narkotika!$B$69:$H$69</c:f>
              <c:strCache>
                <c:ptCount val="7"/>
                <c:pt idx="0">
                  <c:v>Boo</c:v>
                </c:pt>
                <c:pt idx="1">
                  <c:v>Fisksätra</c:v>
                </c:pt>
                <c:pt idx="2">
                  <c:v>Saltsjöbaden</c:v>
                </c:pt>
                <c:pt idx="3">
                  <c:v>Sickla</c:v>
                </c:pt>
                <c:pt idx="4">
                  <c:v>Älta</c:v>
                </c:pt>
                <c:pt idx="5">
                  <c:v>Nacka</c:v>
                </c:pt>
                <c:pt idx="6">
                  <c:v>Länet</c:v>
                </c:pt>
              </c:strCache>
            </c:strRef>
          </c:cat>
          <c:val>
            <c:numRef>
              <c:f>Narkotika!$B$71:$H$71</c:f>
              <c:numCache>
                <c:formatCode>General</c:formatCode>
                <c:ptCount val="7"/>
                <c:pt idx="0">
                  <c:v>4</c:v>
                </c:pt>
                <c:pt idx="2">
                  <c:v>0</c:v>
                </c:pt>
                <c:pt idx="3">
                  <c:v>6</c:v>
                </c:pt>
                <c:pt idx="4">
                  <c:v>6</c:v>
                </c:pt>
                <c:pt idx="5">
                  <c:v>4</c:v>
                </c:pt>
                <c:pt idx="6">
                  <c:v>4</c:v>
                </c:pt>
              </c:numCache>
            </c:numRef>
          </c:val>
        </c:ser>
        <c:ser>
          <c:idx val="2"/>
          <c:order val="2"/>
          <c:tx>
            <c:strRef>
              <c:f>Narkotika!$A$72</c:f>
              <c:strCache>
                <c:ptCount val="1"/>
                <c:pt idx="0">
                  <c:v>Totalt</c:v>
                </c:pt>
              </c:strCache>
            </c:strRef>
          </c:tx>
          <c:invertIfNegative val="0"/>
          <c:cat>
            <c:strRef>
              <c:f>Narkotika!$B$69:$H$69</c:f>
              <c:strCache>
                <c:ptCount val="7"/>
                <c:pt idx="0">
                  <c:v>Boo</c:v>
                </c:pt>
                <c:pt idx="1">
                  <c:v>Fisksätra</c:v>
                </c:pt>
                <c:pt idx="2">
                  <c:v>Saltsjöbaden</c:v>
                </c:pt>
                <c:pt idx="3">
                  <c:v>Sickla</c:v>
                </c:pt>
                <c:pt idx="4">
                  <c:v>Älta</c:v>
                </c:pt>
                <c:pt idx="5">
                  <c:v>Nacka</c:v>
                </c:pt>
                <c:pt idx="6">
                  <c:v>Länet</c:v>
                </c:pt>
              </c:strCache>
            </c:strRef>
          </c:cat>
          <c:val>
            <c:numRef>
              <c:f>Narkotika!$B$72:$H$72</c:f>
              <c:numCache>
                <c:formatCode>General</c:formatCode>
                <c:ptCount val="7"/>
                <c:pt idx="1">
                  <c:v>2</c:v>
                </c:pt>
              </c:numCache>
            </c:numRef>
          </c:val>
        </c:ser>
        <c:dLbls>
          <c:showLegendKey val="0"/>
          <c:showVal val="0"/>
          <c:showCatName val="0"/>
          <c:showSerName val="0"/>
          <c:showPercent val="0"/>
          <c:showBubbleSize val="0"/>
        </c:dLbls>
        <c:gapWidth val="150"/>
        <c:axId val="169932656"/>
        <c:axId val="169933048"/>
      </c:barChart>
      <c:catAx>
        <c:axId val="169932656"/>
        <c:scaling>
          <c:orientation val="minMax"/>
        </c:scaling>
        <c:delete val="0"/>
        <c:axPos val="b"/>
        <c:numFmt formatCode="General" sourceLinked="0"/>
        <c:majorTickMark val="out"/>
        <c:minorTickMark val="none"/>
        <c:tickLblPos val="nextTo"/>
        <c:crossAx val="169933048"/>
        <c:crosses val="autoZero"/>
        <c:auto val="1"/>
        <c:lblAlgn val="ctr"/>
        <c:lblOffset val="100"/>
        <c:noMultiLvlLbl val="0"/>
      </c:catAx>
      <c:valAx>
        <c:axId val="169933048"/>
        <c:scaling>
          <c:orientation val="minMax"/>
          <c:max val="50"/>
        </c:scaling>
        <c:delete val="0"/>
        <c:axPos val="l"/>
        <c:majorGridlines/>
        <c:numFmt formatCode="General" sourceLinked="1"/>
        <c:majorTickMark val="out"/>
        <c:minorTickMark val="none"/>
        <c:tickLblPos val="nextTo"/>
        <c:crossAx val="169932656"/>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Boo!$A$81</c:f>
              <c:strCache>
                <c:ptCount val="1"/>
                <c:pt idx="0">
                  <c:v>Elever år 2 gymn</c:v>
                </c:pt>
              </c:strCache>
            </c:strRef>
          </c:tx>
          <c:invertIfNegative val="0"/>
          <c:cat>
            <c:multiLvlStrRef>
              <c:f>Boo!$B$79:$M$80</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Använt narkotika någon gång</c:v>
                  </c:pt>
                  <c:pt idx="4">
                    <c:v>Anv. narkot minst 1 gång den senaste mån.</c:v>
                  </c:pt>
                  <c:pt idx="8">
                    <c:v>Haft möjligh. att pröva narkotika</c:v>
                  </c:pt>
                </c:lvl>
              </c:multiLvlStrCache>
            </c:multiLvlStrRef>
          </c:cat>
          <c:val>
            <c:numRef>
              <c:f>Boo!$B$81:$M$81</c:f>
              <c:numCache>
                <c:formatCode>General</c:formatCode>
                <c:ptCount val="12"/>
                <c:pt idx="0">
                  <c:v>28</c:v>
                </c:pt>
                <c:pt idx="1">
                  <c:v>25</c:v>
                </c:pt>
                <c:pt idx="2">
                  <c:v>35</c:v>
                </c:pt>
                <c:pt idx="3">
                  <c:v>37</c:v>
                </c:pt>
                <c:pt idx="4">
                  <c:v>7</c:v>
                </c:pt>
                <c:pt idx="5">
                  <c:v>8</c:v>
                </c:pt>
                <c:pt idx="6">
                  <c:v>9</c:v>
                </c:pt>
                <c:pt idx="7">
                  <c:v>13</c:v>
                </c:pt>
                <c:pt idx="8">
                  <c:v>39</c:v>
                </c:pt>
                <c:pt idx="9">
                  <c:v>41</c:v>
                </c:pt>
                <c:pt idx="10">
                  <c:v>42</c:v>
                </c:pt>
                <c:pt idx="11">
                  <c:v>53</c:v>
                </c:pt>
              </c:numCache>
            </c:numRef>
          </c:val>
        </c:ser>
        <c:dLbls>
          <c:showLegendKey val="0"/>
          <c:showVal val="0"/>
          <c:showCatName val="0"/>
          <c:showSerName val="0"/>
          <c:showPercent val="0"/>
          <c:showBubbleSize val="0"/>
        </c:dLbls>
        <c:gapWidth val="150"/>
        <c:axId val="169934224"/>
        <c:axId val="169934616"/>
      </c:barChart>
      <c:catAx>
        <c:axId val="169934224"/>
        <c:scaling>
          <c:orientation val="minMax"/>
        </c:scaling>
        <c:delete val="0"/>
        <c:axPos val="b"/>
        <c:numFmt formatCode="General" sourceLinked="0"/>
        <c:majorTickMark val="out"/>
        <c:minorTickMark val="none"/>
        <c:tickLblPos val="nextTo"/>
        <c:crossAx val="169934616"/>
        <c:crosses val="autoZero"/>
        <c:auto val="1"/>
        <c:lblAlgn val="ctr"/>
        <c:lblOffset val="100"/>
        <c:noMultiLvlLbl val="0"/>
      </c:catAx>
      <c:valAx>
        <c:axId val="169934616"/>
        <c:scaling>
          <c:orientation val="minMax"/>
          <c:max val="100"/>
        </c:scaling>
        <c:delete val="0"/>
        <c:axPos val="l"/>
        <c:majorGridlines/>
        <c:numFmt formatCode="General" sourceLinked="1"/>
        <c:majorTickMark val="out"/>
        <c:minorTickMark val="none"/>
        <c:tickLblPos val="nextTo"/>
        <c:crossAx val="169934224"/>
        <c:crosses val="autoZero"/>
        <c:crossBetween val="between"/>
      </c:valAx>
    </c:plotArea>
    <c:legend>
      <c:legendPos val="r"/>
      <c:overlay val="0"/>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narkotika!$A$4</c:f>
              <c:strCache>
                <c:ptCount val="1"/>
                <c:pt idx="0">
                  <c:v>Pojkar/flickor år 2 gymn</c:v>
                </c:pt>
              </c:strCache>
            </c:strRef>
          </c:tx>
          <c:invertIfNegative val="0"/>
          <c:cat>
            <c:strRef>
              <c:f>narkotika!$B$3:$H$3</c:f>
              <c:strCache>
                <c:ptCount val="7"/>
                <c:pt idx="0">
                  <c:v>Boo</c:v>
                </c:pt>
                <c:pt idx="1">
                  <c:v>Fisksätra</c:v>
                </c:pt>
                <c:pt idx="2">
                  <c:v>Saltsjöbaden</c:v>
                </c:pt>
                <c:pt idx="3">
                  <c:v>Sickla</c:v>
                </c:pt>
                <c:pt idx="4">
                  <c:v>Älta</c:v>
                </c:pt>
                <c:pt idx="5">
                  <c:v>Nacka</c:v>
                </c:pt>
                <c:pt idx="6">
                  <c:v>Länet</c:v>
                </c:pt>
              </c:strCache>
            </c:strRef>
          </c:cat>
          <c:val>
            <c:numRef>
              <c:f>narkotika!$B$4:$H$4</c:f>
              <c:numCache>
                <c:formatCode>General</c:formatCode>
                <c:ptCount val="7"/>
                <c:pt idx="0">
                  <c:v>37</c:v>
                </c:pt>
                <c:pt idx="1">
                  <c:v>7</c:v>
                </c:pt>
                <c:pt idx="2">
                  <c:v>39</c:v>
                </c:pt>
                <c:pt idx="3">
                  <c:v>35</c:v>
                </c:pt>
                <c:pt idx="4">
                  <c:v>16</c:v>
                </c:pt>
                <c:pt idx="5">
                  <c:v>31</c:v>
                </c:pt>
                <c:pt idx="6">
                  <c:v>22</c:v>
                </c:pt>
              </c:numCache>
            </c:numRef>
          </c:val>
        </c:ser>
        <c:dLbls>
          <c:showLegendKey val="0"/>
          <c:showVal val="0"/>
          <c:showCatName val="0"/>
          <c:showSerName val="0"/>
          <c:showPercent val="0"/>
          <c:showBubbleSize val="0"/>
        </c:dLbls>
        <c:gapWidth val="150"/>
        <c:axId val="169935008"/>
        <c:axId val="169935400"/>
      </c:barChart>
      <c:catAx>
        <c:axId val="169935008"/>
        <c:scaling>
          <c:orientation val="minMax"/>
        </c:scaling>
        <c:delete val="0"/>
        <c:axPos val="b"/>
        <c:numFmt formatCode="General" sourceLinked="0"/>
        <c:majorTickMark val="out"/>
        <c:minorTickMark val="none"/>
        <c:tickLblPos val="nextTo"/>
        <c:crossAx val="169935400"/>
        <c:crosses val="autoZero"/>
        <c:auto val="1"/>
        <c:lblAlgn val="ctr"/>
        <c:lblOffset val="100"/>
        <c:noMultiLvlLbl val="0"/>
      </c:catAx>
      <c:valAx>
        <c:axId val="169935400"/>
        <c:scaling>
          <c:orientation val="minMax"/>
          <c:max val="100"/>
        </c:scaling>
        <c:delete val="0"/>
        <c:axPos val="l"/>
        <c:majorGridlines/>
        <c:numFmt formatCode="General" sourceLinked="1"/>
        <c:majorTickMark val="out"/>
        <c:minorTickMark val="none"/>
        <c:tickLblPos val="nextTo"/>
        <c:crossAx val="169935008"/>
        <c:crosses val="autoZero"/>
        <c:crossBetween val="between"/>
      </c:valAx>
    </c:plotArea>
    <c:legend>
      <c:legendPos val="r"/>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narkotika!$A$41</c:f>
              <c:strCache>
                <c:ptCount val="1"/>
                <c:pt idx="0">
                  <c:v>Pojkar/flickor år 2 gymn</c:v>
                </c:pt>
              </c:strCache>
            </c:strRef>
          </c:tx>
          <c:invertIfNegative val="0"/>
          <c:cat>
            <c:strRef>
              <c:f>narkotika!$B$40:$H$40</c:f>
              <c:strCache>
                <c:ptCount val="7"/>
                <c:pt idx="0">
                  <c:v>Boo</c:v>
                </c:pt>
                <c:pt idx="1">
                  <c:v>Fisksätra</c:v>
                </c:pt>
                <c:pt idx="2">
                  <c:v>Saltsjöbaden</c:v>
                </c:pt>
                <c:pt idx="3">
                  <c:v>Sickla</c:v>
                </c:pt>
                <c:pt idx="4">
                  <c:v>Älta</c:v>
                </c:pt>
                <c:pt idx="5">
                  <c:v>Nacka</c:v>
                </c:pt>
                <c:pt idx="6">
                  <c:v>Länet</c:v>
                </c:pt>
              </c:strCache>
            </c:strRef>
          </c:cat>
          <c:val>
            <c:numRef>
              <c:f>narkotika!$B$41:$H$41</c:f>
              <c:numCache>
                <c:formatCode>General</c:formatCode>
                <c:ptCount val="7"/>
                <c:pt idx="0">
                  <c:v>13</c:v>
                </c:pt>
                <c:pt idx="1">
                  <c:v>0</c:v>
                </c:pt>
                <c:pt idx="2">
                  <c:v>11</c:v>
                </c:pt>
                <c:pt idx="3">
                  <c:v>9</c:v>
                </c:pt>
                <c:pt idx="4">
                  <c:v>2</c:v>
                </c:pt>
                <c:pt idx="5">
                  <c:v>9</c:v>
                </c:pt>
                <c:pt idx="6">
                  <c:v>6</c:v>
                </c:pt>
              </c:numCache>
            </c:numRef>
          </c:val>
        </c:ser>
        <c:dLbls>
          <c:showLegendKey val="0"/>
          <c:showVal val="0"/>
          <c:showCatName val="0"/>
          <c:showSerName val="0"/>
          <c:showPercent val="0"/>
          <c:showBubbleSize val="0"/>
        </c:dLbls>
        <c:gapWidth val="150"/>
        <c:axId val="169936184"/>
        <c:axId val="169909128"/>
      </c:barChart>
      <c:catAx>
        <c:axId val="169936184"/>
        <c:scaling>
          <c:orientation val="minMax"/>
        </c:scaling>
        <c:delete val="0"/>
        <c:axPos val="b"/>
        <c:numFmt formatCode="General" sourceLinked="0"/>
        <c:majorTickMark val="out"/>
        <c:minorTickMark val="none"/>
        <c:tickLblPos val="nextTo"/>
        <c:crossAx val="169909128"/>
        <c:crosses val="autoZero"/>
        <c:auto val="1"/>
        <c:lblAlgn val="ctr"/>
        <c:lblOffset val="100"/>
        <c:noMultiLvlLbl val="0"/>
      </c:catAx>
      <c:valAx>
        <c:axId val="169909128"/>
        <c:scaling>
          <c:orientation val="minMax"/>
          <c:max val="50"/>
        </c:scaling>
        <c:delete val="0"/>
        <c:axPos val="l"/>
        <c:majorGridlines/>
        <c:numFmt formatCode="General" sourceLinked="1"/>
        <c:majorTickMark val="out"/>
        <c:minorTickMark val="none"/>
        <c:tickLblPos val="nextTo"/>
        <c:crossAx val="169936184"/>
        <c:crosses val="autoZero"/>
        <c:crossBetween val="between"/>
      </c:valAx>
    </c:plotArea>
    <c:legend>
      <c:legendPos val="r"/>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Boo!$A$157</c:f>
              <c:strCache>
                <c:ptCount val="1"/>
                <c:pt idx="0">
                  <c:v>Flickor årskurs 9</c:v>
                </c:pt>
              </c:strCache>
            </c:strRef>
          </c:tx>
          <c:invertIfNegative val="0"/>
          <c:cat>
            <c:multiLvlStrRef>
              <c:f>Boo!$B$155:$I$156</c:f>
              <c:multiLvlStrCache>
                <c:ptCount val="8"/>
                <c:lvl>
                  <c:pt idx="0">
                    <c:v>2008</c:v>
                  </c:pt>
                  <c:pt idx="1">
                    <c:v>2010</c:v>
                  </c:pt>
                  <c:pt idx="2">
                    <c:v>2012</c:v>
                  </c:pt>
                  <c:pt idx="3">
                    <c:v>2014</c:v>
                  </c:pt>
                  <c:pt idx="4">
                    <c:v>2008</c:v>
                  </c:pt>
                  <c:pt idx="5">
                    <c:v>2010</c:v>
                  </c:pt>
                  <c:pt idx="6">
                    <c:v>2012</c:v>
                  </c:pt>
                  <c:pt idx="7">
                    <c:v>2014</c:v>
                  </c:pt>
                </c:lvl>
                <c:lvl>
                  <c:pt idx="0">
                    <c:v>Ofta tycker det är härligt att leva</c:v>
                  </c:pt>
                  <c:pt idx="4">
                    <c:v>Ofta är nöjda med sitt utseende</c:v>
                  </c:pt>
                </c:lvl>
              </c:multiLvlStrCache>
            </c:multiLvlStrRef>
          </c:cat>
          <c:val>
            <c:numRef>
              <c:f>Boo!$B$157:$I$157</c:f>
              <c:numCache>
                <c:formatCode>General</c:formatCode>
                <c:ptCount val="8"/>
                <c:pt idx="0">
                  <c:v>65</c:v>
                </c:pt>
                <c:pt idx="1">
                  <c:v>68</c:v>
                </c:pt>
                <c:pt idx="2">
                  <c:v>70</c:v>
                </c:pt>
                <c:pt idx="3">
                  <c:v>65</c:v>
                </c:pt>
                <c:pt idx="4">
                  <c:v>55</c:v>
                </c:pt>
                <c:pt idx="5">
                  <c:v>51</c:v>
                </c:pt>
                <c:pt idx="6">
                  <c:v>55</c:v>
                </c:pt>
                <c:pt idx="7">
                  <c:v>45</c:v>
                </c:pt>
              </c:numCache>
            </c:numRef>
          </c:val>
        </c:ser>
        <c:ser>
          <c:idx val="1"/>
          <c:order val="1"/>
          <c:tx>
            <c:strRef>
              <c:f>Boo!$A$158</c:f>
              <c:strCache>
                <c:ptCount val="1"/>
                <c:pt idx="0">
                  <c:v>Pojkar årskurs 9</c:v>
                </c:pt>
              </c:strCache>
            </c:strRef>
          </c:tx>
          <c:invertIfNegative val="0"/>
          <c:cat>
            <c:multiLvlStrRef>
              <c:f>Boo!$B$155:$I$156</c:f>
              <c:multiLvlStrCache>
                <c:ptCount val="8"/>
                <c:lvl>
                  <c:pt idx="0">
                    <c:v>2008</c:v>
                  </c:pt>
                  <c:pt idx="1">
                    <c:v>2010</c:v>
                  </c:pt>
                  <c:pt idx="2">
                    <c:v>2012</c:v>
                  </c:pt>
                  <c:pt idx="3">
                    <c:v>2014</c:v>
                  </c:pt>
                  <c:pt idx="4">
                    <c:v>2008</c:v>
                  </c:pt>
                  <c:pt idx="5">
                    <c:v>2010</c:v>
                  </c:pt>
                  <c:pt idx="6">
                    <c:v>2012</c:v>
                  </c:pt>
                  <c:pt idx="7">
                    <c:v>2014</c:v>
                  </c:pt>
                </c:lvl>
                <c:lvl>
                  <c:pt idx="0">
                    <c:v>Ofta tycker det är härligt att leva</c:v>
                  </c:pt>
                  <c:pt idx="4">
                    <c:v>Ofta är nöjda med sitt utseende</c:v>
                  </c:pt>
                </c:lvl>
              </c:multiLvlStrCache>
            </c:multiLvlStrRef>
          </c:cat>
          <c:val>
            <c:numRef>
              <c:f>Boo!$B$158:$I$158</c:f>
              <c:numCache>
                <c:formatCode>General</c:formatCode>
                <c:ptCount val="8"/>
                <c:pt idx="0">
                  <c:v>70</c:v>
                </c:pt>
                <c:pt idx="1">
                  <c:v>76</c:v>
                </c:pt>
                <c:pt idx="2">
                  <c:v>78</c:v>
                </c:pt>
                <c:pt idx="3">
                  <c:v>70</c:v>
                </c:pt>
                <c:pt idx="4">
                  <c:v>74</c:v>
                </c:pt>
                <c:pt idx="5">
                  <c:v>80</c:v>
                </c:pt>
                <c:pt idx="6">
                  <c:v>72</c:v>
                </c:pt>
                <c:pt idx="7">
                  <c:v>75</c:v>
                </c:pt>
              </c:numCache>
            </c:numRef>
          </c:val>
        </c:ser>
        <c:dLbls>
          <c:showLegendKey val="0"/>
          <c:showVal val="0"/>
          <c:showCatName val="0"/>
          <c:showSerName val="0"/>
          <c:showPercent val="0"/>
          <c:showBubbleSize val="0"/>
        </c:dLbls>
        <c:gapWidth val="150"/>
        <c:axId val="169909912"/>
        <c:axId val="169910304"/>
      </c:barChart>
      <c:catAx>
        <c:axId val="169909912"/>
        <c:scaling>
          <c:orientation val="minMax"/>
        </c:scaling>
        <c:delete val="0"/>
        <c:axPos val="b"/>
        <c:numFmt formatCode="General" sourceLinked="0"/>
        <c:majorTickMark val="out"/>
        <c:minorTickMark val="none"/>
        <c:tickLblPos val="nextTo"/>
        <c:crossAx val="169910304"/>
        <c:crosses val="autoZero"/>
        <c:auto val="1"/>
        <c:lblAlgn val="ctr"/>
        <c:lblOffset val="100"/>
        <c:noMultiLvlLbl val="0"/>
      </c:catAx>
      <c:valAx>
        <c:axId val="169910304"/>
        <c:scaling>
          <c:orientation val="minMax"/>
          <c:max val="100"/>
        </c:scaling>
        <c:delete val="0"/>
        <c:axPos val="l"/>
        <c:majorGridlines/>
        <c:numFmt formatCode="General" sourceLinked="1"/>
        <c:majorTickMark val="out"/>
        <c:minorTickMark val="none"/>
        <c:tickLblPos val="nextTo"/>
        <c:crossAx val="169909912"/>
        <c:crosses val="autoZero"/>
        <c:crossBetween val="between"/>
      </c:valAx>
    </c:plotArea>
    <c:legend>
      <c:legendPos val="r"/>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Boo!$A$97</c:f>
              <c:strCache>
                <c:ptCount val="1"/>
                <c:pt idx="0">
                  <c:v>Elever år 2 gymn</c:v>
                </c:pt>
              </c:strCache>
            </c:strRef>
          </c:tx>
          <c:invertIfNegative val="0"/>
          <c:cat>
            <c:multiLvlStrRef>
              <c:f>Boo!$B$95:$I$96</c:f>
              <c:multiLvlStrCache>
                <c:ptCount val="8"/>
                <c:lvl>
                  <c:pt idx="0">
                    <c:v>2008</c:v>
                  </c:pt>
                  <c:pt idx="1">
                    <c:v>2010</c:v>
                  </c:pt>
                  <c:pt idx="2">
                    <c:v>2012</c:v>
                  </c:pt>
                  <c:pt idx="3">
                    <c:v>2014</c:v>
                  </c:pt>
                  <c:pt idx="4">
                    <c:v>2008</c:v>
                  </c:pt>
                  <c:pt idx="5">
                    <c:v>2010</c:v>
                  </c:pt>
                  <c:pt idx="6">
                    <c:v>2012</c:v>
                  </c:pt>
                  <c:pt idx="7">
                    <c:v>2014</c:v>
                  </c:pt>
                </c:lvl>
                <c:lvl>
                  <c:pt idx="0">
                    <c:v>Ofta tycker det är härligt att leva</c:v>
                  </c:pt>
                  <c:pt idx="4">
                    <c:v>Ofta är nöjda med sitt utseende</c:v>
                  </c:pt>
                </c:lvl>
              </c:multiLvlStrCache>
            </c:multiLvlStrRef>
          </c:cat>
          <c:val>
            <c:numRef>
              <c:f>Boo!$B$97:$I$97</c:f>
              <c:numCache>
                <c:formatCode>General</c:formatCode>
                <c:ptCount val="8"/>
                <c:pt idx="0">
                  <c:v>72</c:v>
                </c:pt>
                <c:pt idx="1">
                  <c:v>65</c:v>
                </c:pt>
                <c:pt idx="2">
                  <c:v>75</c:v>
                </c:pt>
                <c:pt idx="3">
                  <c:v>72</c:v>
                </c:pt>
                <c:pt idx="4">
                  <c:v>71</c:v>
                </c:pt>
                <c:pt idx="5">
                  <c:v>71</c:v>
                </c:pt>
                <c:pt idx="6">
                  <c:v>78</c:v>
                </c:pt>
                <c:pt idx="7">
                  <c:v>69</c:v>
                </c:pt>
              </c:numCache>
            </c:numRef>
          </c:val>
        </c:ser>
        <c:dLbls>
          <c:showLegendKey val="0"/>
          <c:showVal val="0"/>
          <c:showCatName val="0"/>
          <c:showSerName val="0"/>
          <c:showPercent val="0"/>
          <c:showBubbleSize val="0"/>
        </c:dLbls>
        <c:gapWidth val="150"/>
        <c:axId val="169911480"/>
        <c:axId val="169911872"/>
      </c:barChart>
      <c:catAx>
        <c:axId val="169911480"/>
        <c:scaling>
          <c:orientation val="minMax"/>
        </c:scaling>
        <c:delete val="0"/>
        <c:axPos val="b"/>
        <c:numFmt formatCode="General" sourceLinked="0"/>
        <c:majorTickMark val="out"/>
        <c:minorTickMark val="none"/>
        <c:tickLblPos val="nextTo"/>
        <c:crossAx val="169911872"/>
        <c:crosses val="autoZero"/>
        <c:auto val="1"/>
        <c:lblAlgn val="ctr"/>
        <c:lblOffset val="100"/>
        <c:noMultiLvlLbl val="0"/>
      </c:catAx>
      <c:valAx>
        <c:axId val="169911872"/>
        <c:scaling>
          <c:orientation val="minMax"/>
          <c:max val="100"/>
          <c:min val="0"/>
        </c:scaling>
        <c:delete val="0"/>
        <c:axPos val="l"/>
        <c:majorGridlines/>
        <c:numFmt formatCode="General" sourceLinked="1"/>
        <c:majorTickMark val="out"/>
        <c:minorTickMark val="none"/>
        <c:tickLblPos val="nextTo"/>
        <c:crossAx val="169911480"/>
        <c:crosses val="autoZero"/>
        <c:crossBetween val="between"/>
      </c:valAx>
    </c:plotArea>
    <c:legend>
      <c:legendPos val="r"/>
      <c:overlay val="0"/>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Boo!$A$172</c:f>
              <c:strCache>
                <c:ptCount val="1"/>
                <c:pt idx="0">
                  <c:v>Flickor årskurs 9</c:v>
                </c:pt>
              </c:strCache>
            </c:strRef>
          </c:tx>
          <c:invertIfNegative val="0"/>
          <c:cat>
            <c:multiLvlStrRef>
              <c:f>Boo!$B$170:$I$171</c:f>
              <c:multiLvlStrCache>
                <c:ptCount val="8"/>
                <c:lvl>
                  <c:pt idx="0">
                    <c:v>2008</c:v>
                  </c:pt>
                  <c:pt idx="1">
                    <c:v>2010</c:v>
                  </c:pt>
                  <c:pt idx="2">
                    <c:v>2012</c:v>
                  </c:pt>
                  <c:pt idx="3">
                    <c:v>2014</c:v>
                  </c:pt>
                  <c:pt idx="4">
                    <c:v>2008</c:v>
                  </c:pt>
                  <c:pt idx="5">
                    <c:v>2010</c:v>
                  </c:pt>
                  <c:pt idx="6">
                    <c:v>2012</c:v>
                  </c:pt>
                  <c:pt idx="7">
                    <c:v>2014</c:v>
                  </c:pt>
                </c:lvl>
                <c:lvl>
                  <c:pt idx="0">
                    <c:v>Haft huvudvärk 1 gång/v el oftare</c:v>
                  </c:pt>
                  <c:pt idx="4">
                    <c:v>Svårt att somna 1 gång/v el oftare</c:v>
                  </c:pt>
                </c:lvl>
              </c:multiLvlStrCache>
            </c:multiLvlStrRef>
          </c:cat>
          <c:val>
            <c:numRef>
              <c:f>Boo!$B$172:$I$172</c:f>
              <c:numCache>
                <c:formatCode>General</c:formatCode>
                <c:ptCount val="8"/>
                <c:pt idx="0">
                  <c:v>34</c:v>
                </c:pt>
                <c:pt idx="1">
                  <c:v>45</c:v>
                </c:pt>
                <c:pt idx="2">
                  <c:v>30</c:v>
                </c:pt>
                <c:pt idx="3">
                  <c:v>30</c:v>
                </c:pt>
                <c:pt idx="4">
                  <c:v>51</c:v>
                </c:pt>
                <c:pt idx="5">
                  <c:v>40</c:v>
                </c:pt>
                <c:pt idx="6">
                  <c:v>41</c:v>
                </c:pt>
                <c:pt idx="7">
                  <c:v>41</c:v>
                </c:pt>
              </c:numCache>
            </c:numRef>
          </c:val>
        </c:ser>
        <c:ser>
          <c:idx val="1"/>
          <c:order val="1"/>
          <c:tx>
            <c:strRef>
              <c:f>Boo!$A$173</c:f>
              <c:strCache>
                <c:ptCount val="1"/>
                <c:pt idx="0">
                  <c:v>Pojkar årskurs 9</c:v>
                </c:pt>
              </c:strCache>
            </c:strRef>
          </c:tx>
          <c:invertIfNegative val="0"/>
          <c:cat>
            <c:multiLvlStrRef>
              <c:f>Boo!$B$170:$I$171</c:f>
              <c:multiLvlStrCache>
                <c:ptCount val="8"/>
                <c:lvl>
                  <c:pt idx="0">
                    <c:v>2008</c:v>
                  </c:pt>
                  <c:pt idx="1">
                    <c:v>2010</c:v>
                  </c:pt>
                  <c:pt idx="2">
                    <c:v>2012</c:v>
                  </c:pt>
                  <c:pt idx="3">
                    <c:v>2014</c:v>
                  </c:pt>
                  <c:pt idx="4">
                    <c:v>2008</c:v>
                  </c:pt>
                  <c:pt idx="5">
                    <c:v>2010</c:v>
                  </c:pt>
                  <c:pt idx="6">
                    <c:v>2012</c:v>
                  </c:pt>
                  <c:pt idx="7">
                    <c:v>2014</c:v>
                  </c:pt>
                </c:lvl>
                <c:lvl>
                  <c:pt idx="0">
                    <c:v>Haft huvudvärk 1 gång/v el oftare</c:v>
                  </c:pt>
                  <c:pt idx="4">
                    <c:v>Svårt att somna 1 gång/v el oftare</c:v>
                  </c:pt>
                </c:lvl>
              </c:multiLvlStrCache>
            </c:multiLvlStrRef>
          </c:cat>
          <c:val>
            <c:numRef>
              <c:f>Boo!$B$173:$I$173</c:f>
              <c:numCache>
                <c:formatCode>General</c:formatCode>
                <c:ptCount val="8"/>
                <c:pt idx="0">
                  <c:v>21</c:v>
                </c:pt>
                <c:pt idx="1">
                  <c:v>19</c:v>
                </c:pt>
                <c:pt idx="2">
                  <c:v>16</c:v>
                </c:pt>
                <c:pt idx="3">
                  <c:v>19</c:v>
                </c:pt>
                <c:pt idx="4">
                  <c:v>33</c:v>
                </c:pt>
                <c:pt idx="5">
                  <c:v>34</c:v>
                </c:pt>
                <c:pt idx="6">
                  <c:v>34</c:v>
                </c:pt>
                <c:pt idx="7">
                  <c:v>38</c:v>
                </c:pt>
              </c:numCache>
            </c:numRef>
          </c:val>
        </c:ser>
        <c:dLbls>
          <c:showLegendKey val="0"/>
          <c:showVal val="0"/>
          <c:showCatName val="0"/>
          <c:showSerName val="0"/>
          <c:showPercent val="0"/>
          <c:showBubbleSize val="0"/>
        </c:dLbls>
        <c:gapWidth val="150"/>
        <c:axId val="169912656"/>
        <c:axId val="170682528"/>
      </c:barChart>
      <c:catAx>
        <c:axId val="169912656"/>
        <c:scaling>
          <c:orientation val="minMax"/>
        </c:scaling>
        <c:delete val="0"/>
        <c:axPos val="b"/>
        <c:numFmt formatCode="General" sourceLinked="0"/>
        <c:majorTickMark val="out"/>
        <c:minorTickMark val="none"/>
        <c:tickLblPos val="nextTo"/>
        <c:crossAx val="170682528"/>
        <c:crosses val="autoZero"/>
        <c:auto val="1"/>
        <c:lblAlgn val="ctr"/>
        <c:lblOffset val="100"/>
        <c:noMultiLvlLbl val="0"/>
      </c:catAx>
      <c:valAx>
        <c:axId val="170682528"/>
        <c:scaling>
          <c:orientation val="minMax"/>
          <c:max val="100"/>
        </c:scaling>
        <c:delete val="0"/>
        <c:axPos val="l"/>
        <c:majorGridlines/>
        <c:numFmt formatCode="General" sourceLinked="1"/>
        <c:majorTickMark val="out"/>
        <c:minorTickMark val="none"/>
        <c:tickLblPos val="nextTo"/>
        <c:crossAx val="169912656"/>
        <c:crosses val="autoZero"/>
        <c:crossBetween val="between"/>
      </c:valAx>
    </c:plotArea>
    <c:legend>
      <c:legendPos val="r"/>
      <c:overlay val="0"/>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Boo!$A$112</c:f>
              <c:strCache>
                <c:ptCount val="1"/>
                <c:pt idx="0">
                  <c:v>Elever år 2 gymn</c:v>
                </c:pt>
              </c:strCache>
            </c:strRef>
          </c:tx>
          <c:invertIfNegative val="0"/>
          <c:cat>
            <c:multiLvlStrRef>
              <c:f>Boo!$B$110:$I$111</c:f>
              <c:multiLvlStrCache>
                <c:ptCount val="8"/>
                <c:lvl>
                  <c:pt idx="0">
                    <c:v>2008</c:v>
                  </c:pt>
                  <c:pt idx="1">
                    <c:v>2010</c:v>
                  </c:pt>
                  <c:pt idx="2">
                    <c:v>2012</c:v>
                  </c:pt>
                  <c:pt idx="3">
                    <c:v>2014</c:v>
                  </c:pt>
                  <c:pt idx="4">
                    <c:v>2008</c:v>
                  </c:pt>
                  <c:pt idx="5">
                    <c:v>2010</c:v>
                  </c:pt>
                  <c:pt idx="6">
                    <c:v>2012</c:v>
                  </c:pt>
                  <c:pt idx="7">
                    <c:v>2014</c:v>
                  </c:pt>
                </c:lvl>
                <c:lvl>
                  <c:pt idx="0">
                    <c:v>Haft huvudvärk 1 gång/v el oftare</c:v>
                  </c:pt>
                  <c:pt idx="4">
                    <c:v>Svårt att somna 1 gång/v el oftare</c:v>
                  </c:pt>
                </c:lvl>
              </c:multiLvlStrCache>
            </c:multiLvlStrRef>
          </c:cat>
          <c:val>
            <c:numRef>
              <c:f>Boo!$B$112:$I$112</c:f>
              <c:numCache>
                <c:formatCode>General</c:formatCode>
                <c:ptCount val="8"/>
                <c:pt idx="0">
                  <c:v>20</c:v>
                </c:pt>
                <c:pt idx="1">
                  <c:v>27</c:v>
                </c:pt>
                <c:pt idx="2">
                  <c:v>23</c:v>
                </c:pt>
                <c:pt idx="3">
                  <c:v>21</c:v>
                </c:pt>
                <c:pt idx="4">
                  <c:v>40</c:v>
                </c:pt>
                <c:pt idx="5">
                  <c:v>43</c:v>
                </c:pt>
                <c:pt idx="6">
                  <c:v>43</c:v>
                </c:pt>
                <c:pt idx="7">
                  <c:v>34</c:v>
                </c:pt>
              </c:numCache>
            </c:numRef>
          </c:val>
        </c:ser>
        <c:dLbls>
          <c:showLegendKey val="0"/>
          <c:showVal val="0"/>
          <c:showCatName val="0"/>
          <c:showSerName val="0"/>
          <c:showPercent val="0"/>
          <c:showBubbleSize val="0"/>
        </c:dLbls>
        <c:gapWidth val="150"/>
        <c:axId val="170683704"/>
        <c:axId val="170684096"/>
      </c:barChart>
      <c:catAx>
        <c:axId val="170683704"/>
        <c:scaling>
          <c:orientation val="minMax"/>
        </c:scaling>
        <c:delete val="0"/>
        <c:axPos val="b"/>
        <c:numFmt formatCode="General" sourceLinked="0"/>
        <c:majorTickMark val="out"/>
        <c:minorTickMark val="none"/>
        <c:tickLblPos val="nextTo"/>
        <c:crossAx val="170684096"/>
        <c:crosses val="autoZero"/>
        <c:auto val="1"/>
        <c:lblAlgn val="ctr"/>
        <c:lblOffset val="100"/>
        <c:noMultiLvlLbl val="0"/>
      </c:catAx>
      <c:valAx>
        <c:axId val="170684096"/>
        <c:scaling>
          <c:orientation val="minMax"/>
          <c:max val="100"/>
        </c:scaling>
        <c:delete val="0"/>
        <c:axPos val="l"/>
        <c:majorGridlines/>
        <c:numFmt formatCode="General" sourceLinked="1"/>
        <c:majorTickMark val="out"/>
        <c:minorTickMark val="none"/>
        <c:tickLblPos val="nextTo"/>
        <c:crossAx val="17068370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Snusar!$A$3</c:f>
              <c:strCache>
                <c:ptCount val="1"/>
                <c:pt idx="0">
                  <c:v>Flickor årskurs 9</c:v>
                </c:pt>
              </c:strCache>
            </c:strRef>
          </c:tx>
          <c:invertIfNegative val="0"/>
          <c:cat>
            <c:strRef>
              <c:f>Snusar!$B$2:$H$2</c:f>
              <c:strCache>
                <c:ptCount val="7"/>
                <c:pt idx="0">
                  <c:v>Boo</c:v>
                </c:pt>
                <c:pt idx="1">
                  <c:v>Fisksätra</c:v>
                </c:pt>
                <c:pt idx="2">
                  <c:v>Saltsjöbaden</c:v>
                </c:pt>
                <c:pt idx="3">
                  <c:v>Sickla</c:v>
                </c:pt>
                <c:pt idx="4">
                  <c:v>Älta</c:v>
                </c:pt>
                <c:pt idx="5">
                  <c:v>Nacka</c:v>
                </c:pt>
                <c:pt idx="6">
                  <c:v>Länet</c:v>
                </c:pt>
              </c:strCache>
            </c:strRef>
          </c:cat>
          <c:val>
            <c:numRef>
              <c:f>Snusar!$B$3:$H$3</c:f>
              <c:numCache>
                <c:formatCode>General</c:formatCode>
                <c:ptCount val="7"/>
                <c:pt idx="0">
                  <c:v>1</c:v>
                </c:pt>
                <c:pt idx="2">
                  <c:v>0</c:v>
                </c:pt>
                <c:pt idx="3">
                  <c:v>2</c:v>
                </c:pt>
                <c:pt idx="4">
                  <c:v>6</c:v>
                </c:pt>
                <c:pt idx="5">
                  <c:v>1</c:v>
                </c:pt>
                <c:pt idx="6">
                  <c:v>1</c:v>
                </c:pt>
              </c:numCache>
            </c:numRef>
          </c:val>
        </c:ser>
        <c:ser>
          <c:idx val="1"/>
          <c:order val="1"/>
          <c:tx>
            <c:strRef>
              <c:f>Snusar!$A$4</c:f>
              <c:strCache>
                <c:ptCount val="1"/>
                <c:pt idx="0">
                  <c:v>Pojkar årskurs 9</c:v>
                </c:pt>
              </c:strCache>
            </c:strRef>
          </c:tx>
          <c:invertIfNegative val="0"/>
          <c:cat>
            <c:strRef>
              <c:f>Snusar!$B$2:$H$2</c:f>
              <c:strCache>
                <c:ptCount val="7"/>
                <c:pt idx="0">
                  <c:v>Boo</c:v>
                </c:pt>
                <c:pt idx="1">
                  <c:v>Fisksätra</c:v>
                </c:pt>
                <c:pt idx="2">
                  <c:v>Saltsjöbaden</c:v>
                </c:pt>
                <c:pt idx="3">
                  <c:v>Sickla</c:v>
                </c:pt>
                <c:pt idx="4">
                  <c:v>Älta</c:v>
                </c:pt>
                <c:pt idx="5">
                  <c:v>Nacka</c:v>
                </c:pt>
                <c:pt idx="6">
                  <c:v>Länet</c:v>
                </c:pt>
              </c:strCache>
            </c:strRef>
          </c:cat>
          <c:val>
            <c:numRef>
              <c:f>Snusar!$B$4:$H$4</c:f>
              <c:numCache>
                <c:formatCode>General</c:formatCode>
                <c:ptCount val="7"/>
                <c:pt idx="0">
                  <c:v>9</c:v>
                </c:pt>
                <c:pt idx="2">
                  <c:v>7</c:v>
                </c:pt>
                <c:pt idx="3">
                  <c:v>8</c:v>
                </c:pt>
                <c:pt idx="4">
                  <c:v>4</c:v>
                </c:pt>
                <c:pt idx="5">
                  <c:v>7</c:v>
                </c:pt>
                <c:pt idx="6">
                  <c:v>7</c:v>
                </c:pt>
              </c:numCache>
            </c:numRef>
          </c:val>
        </c:ser>
        <c:ser>
          <c:idx val="2"/>
          <c:order val="2"/>
          <c:tx>
            <c:strRef>
              <c:f>Snusar!$A$5</c:f>
              <c:strCache>
                <c:ptCount val="1"/>
                <c:pt idx="0">
                  <c:v>Totalt </c:v>
                </c:pt>
              </c:strCache>
            </c:strRef>
          </c:tx>
          <c:invertIfNegative val="0"/>
          <c:cat>
            <c:strRef>
              <c:f>Snusar!$B$2:$H$2</c:f>
              <c:strCache>
                <c:ptCount val="7"/>
                <c:pt idx="0">
                  <c:v>Boo</c:v>
                </c:pt>
                <c:pt idx="1">
                  <c:v>Fisksätra</c:v>
                </c:pt>
                <c:pt idx="2">
                  <c:v>Saltsjöbaden</c:v>
                </c:pt>
                <c:pt idx="3">
                  <c:v>Sickla</c:v>
                </c:pt>
                <c:pt idx="4">
                  <c:v>Älta</c:v>
                </c:pt>
                <c:pt idx="5">
                  <c:v>Nacka</c:v>
                </c:pt>
                <c:pt idx="6">
                  <c:v>Länet</c:v>
                </c:pt>
              </c:strCache>
            </c:strRef>
          </c:cat>
          <c:val>
            <c:numRef>
              <c:f>Snusar!$B$5:$H$5</c:f>
              <c:numCache>
                <c:formatCode>General</c:formatCode>
                <c:ptCount val="7"/>
                <c:pt idx="1">
                  <c:v>2</c:v>
                </c:pt>
              </c:numCache>
            </c:numRef>
          </c:val>
        </c:ser>
        <c:dLbls>
          <c:showLegendKey val="0"/>
          <c:showVal val="0"/>
          <c:showCatName val="0"/>
          <c:showSerName val="0"/>
          <c:showPercent val="0"/>
          <c:showBubbleSize val="0"/>
        </c:dLbls>
        <c:gapWidth val="150"/>
        <c:axId val="168661312"/>
        <c:axId val="168661704"/>
      </c:barChart>
      <c:catAx>
        <c:axId val="168661312"/>
        <c:scaling>
          <c:orientation val="minMax"/>
        </c:scaling>
        <c:delete val="0"/>
        <c:axPos val="b"/>
        <c:numFmt formatCode="General" sourceLinked="0"/>
        <c:majorTickMark val="out"/>
        <c:minorTickMark val="none"/>
        <c:tickLblPos val="nextTo"/>
        <c:crossAx val="168661704"/>
        <c:crosses val="autoZero"/>
        <c:auto val="1"/>
        <c:lblAlgn val="ctr"/>
        <c:lblOffset val="100"/>
        <c:noMultiLvlLbl val="0"/>
      </c:catAx>
      <c:valAx>
        <c:axId val="168661704"/>
        <c:scaling>
          <c:orientation val="minMax"/>
          <c:max val="50"/>
        </c:scaling>
        <c:delete val="0"/>
        <c:axPos val="l"/>
        <c:majorGridlines/>
        <c:numFmt formatCode="General" sourceLinked="1"/>
        <c:majorTickMark val="out"/>
        <c:minorTickMark val="none"/>
        <c:tickLblPos val="nextTo"/>
        <c:crossAx val="168661312"/>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Boo!$A$66</c:f>
              <c:strCache>
                <c:ptCount val="1"/>
                <c:pt idx="0">
                  <c:v>Elever år 2 gymn</c:v>
                </c:pt>
              </c:strCache>
            </c:strRef>
          </c:tx>
          <c:invertIfNegative val="0"/>
          <c:cat>
            <c:multiLvlStrRef>
              <c:f>Boo!$B$64:$I$65</c:f>
              <c:multiLvlStrCache>
                <c:ptCount val="8"/>
                <c:lvl>
                  <c:pt idx="0">
                    <c:v>2008</c:v>
                  </c:pt>
                  <c:pt idx="1">
                    <c:v>2010</c:v>
                  </c:pt>
                  <c:pt idx="2">
                    <c:v>2012</c:v>
                  </c:pt>
                  <c:pt idx="3">
                    <c:v>2014</c:v>
                  </c:pt>
                  <c:pt idx="4">
                    <c:v>2008</c:v>
                  </c:pt>
                  <c:pt idx="5">
                    <c:v>2010</c:v>
                  </c:pt>
                  <c:pt idx="6">
                    <c:v>2012</c:v>
                  </c:pt>
                  <c:pt idx="7">
                    <c:v>2014</c:v>
                  </c:pt>
                </c:lvl>
                <c:lvl>
                  <c:pt idx="0">
                    <c:v>Röker dagligen el ibland</c:v>
                  </c:pt>
                  <c:pt idx="4">
                    <c:v>Snusar dagligen el  ibland</c:v>
                  </c:pt>
                </c:lvl>
              </c:multiLvlStrCache>
            </c:multiLvlStrRef>
          </c:cat>
          <c:val>
            <c:numRef>
              <c:f>Boo!$B$66:$I$66</c:f>
              <c:numCache>
                <c:formatCode>General</c:formatCode>
                <c:ptCount val="8"/>
                <c:pt idx="0">
                  <c:v>32</c:v>
                </c:pt>
                <c:pt idx="1">
                  <c:v>36</c:v>
                </c:pt>
                <c:pt idx="2">
                  <c:v>34</c:v>
                </c:pt>
                <c:pt idx="3">
                  <c:v>38</c:v>
                </c:pt>
                <c:pt idx="4">
                  <c:v>15</c:v>
                </c:pt>
                <c:pt idx="5">
                  <c:v>18</c:v>
                </c:pt>
                <c:pt idx="6">
                  <c:v>17</c:v>
                </c:pt>
                <c:pt idx="7">
                  <c:v>14</c:v>
                </c:pt>
              </c:numCache>
            </c:numRef>
          </c:val>
        </c:ser>
        <c:dLbls>
          <c:showLegendKey val="0"/>
          <c:showVal val="0"/>
          <c:showCatName val="0"/>
          <c:showSerName val="0"/>
          <c:showPercent val="0"/>
          <c:showBubbleSize val="0"/>
        </c:dLbls>
        <c:gapWidth val="150"/>
        <c:axId val="168662880"/>
        <c:axId val="168663272"/>
      </c:barChart>
      <c:catAx>
        <c:axId val="168662880"/>
        <c:scaling>
          <c:orientation val="minMax"/>
        </c:scaling>
        <c:delete val="0"/>
        <c:axPos val="b"/>
        <c:numFmt formatCode="General" sourceLinked="0"/>
        <c:majorTickMark val="out"/>
        <c:minorTickMark val="none"/>
        <c:tickLblPos val="nextTo"/>
        <c:crossAx val="168663272"/>
        <c:crosses val="autoZero"/>
        <c:auto val="1"/>
        <c:lblAlgn val="ctr"/>
        <c:lblOffset val="100"/>
        <c:noMultiLvlLbl val="0"/>
      </c:catAx>
      <c:valAx>
        <c:axId val="168663272"/>
        <c:scaling>
          <c:orientation val="minMax"/>
          <c:max val="100"/>
        </c:scaling>
        <c:delete val="0"/>
        <c:axPos val="l"/>
        <c:majorGridlines/>
        <c:numFmt formatCode="General" sourceLinked="1"/>
        <c:majorTickMark val="out"/>
        <c:minorTickMark val="none"/>
        <c:tickLblPos val="nextTo"/>
        <c:crossAx val="168662880"/>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röker!$A$6</c:f>
              <c:strCache>
                <c:ptCount val="1"/>
                <c:pt idx="0">
                  <c:v>Pojkar/flickor år 2 gymn</c:v>
                </c:pt>
              </c:strCache>
            </c:strRef>
          </c:tx>
          <c:invertIfNegative val="0"/>
          <c:cat>
            <c:strRef>
              <c:f>röker!$B$5:$H$5</c:f>
              <c:strCache>
                <c:ptCount val="7"/>
                <c:pt idx="0">
                  <c:v>Boo</c:v>
                </c:pt>
                <c:pt idx="1">
                  <c:v>Fisksätra</c:v>
                </c:pt>
                <c:pt idx="2">
                  <c:v>Saltsjöbaden</c:v>
                </c:pt>
                <c:pt idx="3">
                  <c:v>Sickla</c:v>
                </c:pt>
                <c:pt idx="4">
                  <c:v>Älta</c:v>
                </c:pt>
                <c:pt idx="5">
                  <c:v>Nacka</c:v>
                </c:pt>
                <c:pt idx="6">
                  <c:v>Länet</c:v>
                </c:pt>
              </c:strCache>
            </c:strRef>
          </c:cat>
          <c:val>
            <c:numRef>
              <c:f>röker!$B$6:$H$6</c:f>
              <c:numCache>
                <c:formatCode>General</c:formatCode>
                <c:ptCount val="7"/>
                <c:pt idx="0">
                  <c:v>38</c:v>
                </c:pt>
                <c:pt idx="1">
                  <c:v>14</c:v>
                </c:pt>
                <c:pt idx="2">
                  <c:v>38</c:v>
                </c:pt>
                <c:pt idx="3">
                  <c:v>23</c:v>
                </c:pt>
                <c:pt idx="4">
                  <c:v>28</c:v>
                </c:pt>
                <c:pt idx="5">
                  <c:v>32</c:v>
                </c:pt>
                <c:pt idx="6">
                  <c:v>27</c:v>
                </c:pt>
              </c:numCache>
            </c:numRef>
          </c:val>
        </c:ser>
        <c:dLbls>
          <c:showLegendKey val="0"/>
          <c:showVal val="0"/>
          <c:showCatName val="0"/>
          <c:showSerName val="0"/>
          <c:showPercent val="0"/>
          <c:showBubbleSize val="0"/>
        </c:dLbls>
        <c:gapWidth val="150"/>
        <c:axId val="168664056"/>
        <c:axId val="168664448"/>
      </c:barChart>
      <c:catAx>
        <c:axId val="168664056"/>
        <c:scaling>
          <c:orientation val="minMax"/>
        </c:scaling>
        <c:delete val="0"/>
        <c:axPos val="b"/>
        <c:numFmt formatCode="General" sourceLinked="0"/>
        <c:majorTickMark val="out"/>
        <c:minorTickMark val="none"/>
        <c:tickLblPos val="nextTo"/>
        <c:crossAx val="168664448"/>
        <c:crosses val="autoZero"/>
        <c:auto val="1"/>
        <c:lblAlgn val="ctr"/>
        <c:lblOffset val="100"/>
        <c:noMultiLvlLbl val="0"/>
      </c:catAx>
      <c:valAx>
        <c:axId val="168664448"/>
        <c:scaling>
          <c:orientation val="minMax"/>
          <c:max val="100"/>
        </c:scaling>
        <c:delete val="0"/>
        <c:axPos val="l"/>
        <c:majorGridlines/>
        <c:numFmt formatCode="General" sourceLinked="1"/>
        <c:majorTickMark val="out"/>
        <c:minorTickMark val="none"/>
        <c:tickLblPos val="nextTo"/>
        <c:crossAx val="168664056"/>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Boo!$A$4</c:f>
              <c:strCache>
                <c:ptCount val="1"/>
                <c:pt idx="0">
                  <c:v>Flickor årskurs 9</c:v>
                </c:pt>
              </c:strCache>
            </c:strRef>
          </c:tx>
          <c:invertIfNegative val="0"/>
          <c:cat>
            <c:multiLvlStrRef>
              <c:f>Boo!$B$2:$M$3</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Dricker inte alkohol</c:v>
                  </c:pt>
                  <c:pt idx="4">
                    <c:v>Storkonsumtion</c:v>
                  </c:pt>
                  <c:pt idx="8">
                    <c:v>Varit berusad de senaste 4 v.</c:v>
                  </c:pt>
                </c:lvl>
              </c:multiLvlStrCache>
            </c:multiLvlStrRef>
          </c:cat>
          <c:val>
            <c:numRef>
              <c:f>Boo!$B$4:$M$4</c:f>
              <c:numCache>
                <c:formatCode>General</c:formatCode>
                <c:ptCount val="12"/>
                <c:pt idx="0">
                  <c:v>27</c:v>
                </c:pt>
                <c:pt idx="1">
                  <c:v>26</c:v>
                </c:pt>
                <c:pt idx="2">
                  <c:v>33</c:v>
                </c:pt>
                <c:pt idx="3">
                  <c:v>44</c:v>
                </c:pt>
                <c:pt idx="4">
                  <c:v>33</c:v>
                </c:pt>
                <c:pt idx="5">
                  <c:v>26</c:v>
                </c:pt>
                <c:pt idx="6">
                  <c:v>28</c:v>
                </c:pt>
                <c:pt idx="7">
                  <c:v>17</c:v>
                </c:pt>
                <c:pt idx="8">
                  <c:v>41</c:v>
                </c:pt>
                <c:pt idx="9">
                  <c:v>34</c:v>
                </c:pt>
                <c:pt idx="10">
                  <c:v>30</c:v>
                </c:pt>
                <c:pt idx="11">
                  <c:v>24</c:v>
                </c:pt>
              </c:numCache>
            </c:numRef>
          </c:val>
        </c:ser>
        <c:ser>
          <c:idx val="1"/>
          <c:order val="1"/>
          <c:tx>
            <c:strRef>
              <c:f>Boo!$A$5</c:f>
              <c:strCache>
                <c:ptCount val="1"/>
                <c:pt idx="0">
                  <c:v>Pojkar årskurs 9</c:v>
                </c:pt>
              </c:strCache>
            </c:strRef>
          </c:tx>
          <c:invertIfNegative val="0"/>
          <c:cat>
            <c:multiLvlStrRef>
              <c:f>Boo!$B$2:$M$3</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Dricker inte alkohol</c:v>
                  </c:pt>
                  <c:pt idx="4">
                    <c:v>Storkonsumtion</c:v>
                  </c:pt>
                  <c:pt idx="8">
                    <c:v>Varit berusad de senaste 4 v.</c:v>
                  </c:pt>
                </c:lvl>
              </c:multiLvlStrCache>
            </c:multiLvlStrRef>
          </c:cat>
          <c:val>
            <c:numRef>
              <c:f>Boo!$B$5:$M$5</c:f>
              <c:numCache>
                <c:formatCode>General</c:formatCode>
                <c:ptCount val="12"/>
                <c:pt idx="0">
                  <c:v>39</c:v>
                </c:pt>
                <c:pt idx="1">
                  <c:v>39</c:v>
                </c:pt>
                <c:pt idx="2">
                  <c:v>42</c:v>
                </c:pt>
                <c:pt idx="3">
                  <c:v>53</c:v>
                </c:pt>
                <c:pt idx="4">
                  <c:v>29</c:v>
                </c:pt>
                <c:pt idx="5">
                  <c:v>26</c:v>
                </c:pt>
                <c:pt idx="6">
                  <c:v>17</c:v>
                </c:pt>
                <c:pt idx="7">
                  <c:v>14</c:v>
                </c:pt>
                <c:pt idx="8">
                  <c:v>31</c:v>
                </c:pt>
                <c:pt idx="9">
                  <c:v>30</c:v>
                </c:pt>
                <c:pt idx="10">
                  <c:v>23</c:v>
                </c:pt>
                <c:pt idx="11">
                  <c:v>17</c:v>
                </c:pt>
              </c:numCache>
            </c:numRef>
          </c:val>
        </c:ser>
        <c:dLbls>
          <c:showLegendKey val="0"/>
          <c:showVal val="0"/>
          <c:showCatName val="0"/>
          <c:showSerName val="0"/>
          <c:showPercent val="0"/>
          <c:showBubbleSize val="0"/>
        </c:dLbls>
        <c:gapWidth val="150"/>
        <c:axId val="169029104"/>
        <c:axId val="169029496"/>
      </c:barChart>
      <c:catAx>
        <c:axId val="169029104"/>
        <c:scaling>
          <c:orientation val="minMax"/>
        </c:scaling>
        <c:delete val="0"/>
        <c:axPos val="b"/>
        <c:numFmt formatCode="General" sourceLinked="0"/>
        <c:majorTickMark val="out"/>
        <c:minorTickMark val="none"/>
        <c:tickLblPos val="nextTo"/>
        <c:crossAx val="169029496"/>
        <c:crosses val="autoZero"/>
        <c:auto val="1"/>
        <c:lblAlgn val="ctr"/>
        <c:lblOffset val="100"/>
        <c:noMultiLvlLbl val="0"/>
      </c:catAx>
      <c:valAx>
        <c:axId val="169029496"/>
        <c:scaling>
          <c:orientation val="minMax"/>
          <c:max val="100"/>
        </c:scaling>
        <c:delete val="0"/>
        <c:axPos val="l"/>
        <c:majorGridlines/>
        <c:numFmt formatCode="General" sourceLinked="1"/>
        <c:majorTickMark val="out"/>
        <c:minorTickMark val="none"/>
        <c:tickLblPos val="nextTo"/>
        <c:crossAx val="169029104"/>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Alkohol!$A$4</c:f>
              <c:strCache>
                <c:ptCount val="1"/>
                <c:pt idx="0">
                  <c:v>Flickor årskurs 9</c:v>
                </c:pt>
              </c:strCache>
            </c:strRef>
          </c:tx>
          <c:invertIfNegative val="0"/>
          <c:cat>
            <c:strRef>
              <c:f>Alkohol!$B$3:$H$3</c:f>
              <c:strCache>
                <c:ptCount val="7"/>
                <c:pt idx="0">
                  <c:v>Boo</c:v>
                </c:pt>
                <c:pt idx="1">
                  <c:v>Fisksätra</c:v>
                </c:pt>
                <c:pt idx="2">
                  <c:v>Saltsjöbaden</c:v>
                </c:pt>
                <c:pt idx="3">
                  <c:v>Sickla</c:v>
                </c:pt>
                <c:pt idx="4">
                  <c:v>Älta</c:v>
                </c:pt>
                <c:pt idx="5">
                  <c:v>Nacka</c:v>
                </c:pt>
                <c:pt idx="6">
                  <c:v>Länet</c:v>
                </c:pt>
              </c:strCache>
            </c:strRef>
          </c:cat>
          <c:val>
            <c:numRef>
              <c:f>Alkohol!$B$4:$H$4</c:f>
              <c:numCache>
                <c:formatCode>General</c:formatCode>
                <c:ptCount val="7"/>
                <c:pt idx="0">
                  <c:v>44</c:v>
                </c:pt>
                <c:pt idx="2">
                  <c:v>35</c:v>
                </c:pt>
                <c:pt idx="3">
                  <c:v>46</c:v>
                </c:pt>
                <c:pt idx="4">
                  <c:v>37</c:v>
                </c:pt>
                <c:pt idx="5">
                  <c:v>44</c:v>
                </c:pt>
                <c:pt idx="6">
                  <c:v>53</c:v>
                </c:pt>
              </c:numCache>
            </c:numRef>
          </c:val>
        </c:ser>
        <c:ser>
          <c:idx val="1"/>
          <c:order val="1"/>
          <c:tx>
            <c:strRef>
              <c:f>Alkohol!$A$5</c:f>
              <c:strCache>
                <c:ptCount val="1"/>
                <c:pt idx="0">
                  <c:v>Pojkar årskurs 9</c:v>
                </c:pt>
              </c:strCache>
            </c:strRef>
          </c:tx>
          <c:invertIfNegative val="0"/>
          <c:cat>
            <c:strRef>
              <c:f>Alkohol!$B$3:$H$3</c:f>
              <c:strCache>
                <c:ptCount val="7"/>
                <c:pt idx="0">
                  <c:v>Boo</c:v>
                </c:pt>
                <c:pt idx="1">
                  <c:v>Fisksätra</c:v>
                </c:pt>
                <c:pt idx="2">
                  <c:v>Saltsjöbaden</c:v>
                </c:pt>
                <c:pt idx="3">
                  <c:v>Sickla</c:v>
                </c:pt>
                <c:pt idx="4">
                  <c:v>Älta</c:v>
                </c:pt>
                <c:pt idx="5">
                  <c:v>Nacka</c:v>
                </c:pt>
                <c:pt idx="6">
                  <c:v>Länet</c:v>
                </c:pt>
              </c:strCache>
            </c:strRef>
          </c:cat>
          <c:val>
            <c:numRef>
              <c:f>Alkohol!$B$5:$H$5</c:f>
              <c:numCache>
                <c:formatCode>General</c:formatCode>
                <c:ptCount val="7"/>
                <c:pt idx="0">
                  <c:v>53</c:v>
                </c:pt>
                <c:pt idx="2">
                  <c:v>44</c:v>
                </c:pt>
                <c:pt idx="3">
                  <c:v>56</c:v>
                </c:pt>
                <c:pt idx="4">
                  <c:v>71</c:v>
                </c:pt>
                <c:pt idx="5">
                  <c:v>57</c:v>
                </c:pt>
                <c:pt idx="6">
                  <c:v>60</c:v>
                </c:pt>
              </c:numCache>
            </c:numRef>
          </c:val>
        </c:ser>
        <c:ser>
          <c:idx val="2"/>
          <c:order val="2"/>
          <c:tx>
            <c:strRef>
              <c:f>Alkohol!$A$6</c:f>
              <c:strCache>
                <c:ptCount val="1"/>
                <c:pt idx="0">
                  <c:v>Totalt</c:v>
                </c:pt>
              </c:strCache>
            </c:strRef>
          </c:tx>
          <c:invertIfNegative val="0"/>
          <c:cat>
            <c:strRef>
              <c:f>Alkohol!$B$3:$H$3</c:f>
              <c:strCache>
                <c:ptCount val="7"/>
                <c:pt idx="0">
                  <c:v>Boo</c:v>
                </c:pt>
                <c:pt idx="1">
                  <c:v>Fisksätra</c:v>
                </c:pt>
                <c:pt idx="2">
                  <c:v>Saltsjöbaden</c:v>
                </c:pt>
                <c:pt idx="3">
                  <c:v>Sickla</c:v>
                </c:pt>
                <c:pt idx="4">
                  <c:v>Älta</c:v>
                </c:pt>
                <c:pt idx="5">
                  <c:v>Nacka</c:v>
                </c:pt>
                <c:pt idx="6">
                  <c:v>Länet</c:v>
                </c:pt>
              </c:strCache>
            </c:strRef>
          </c:cat>
          <c:val>
            <c:numRef>
              <c:f>Alkohol!$B$6:$H$6</c:f>
              <c:numCache>
                <c:formatCode>General</c:formatCode>
                <c:ptCount val="7"/>
                <c:pt idx="1">
                  <c:v>71</c:v>
                </c:pt>
              </c:numCache>
            </c:numRef>
          </c:val>
        </c:ser>
        <c:dLbls>
          <c:showLegendKey val="0"/>
          <c:showVal val="0"/>
          <c:showCatName val="0"/>
          <c:showSerName val="0"/>
          <c:showPercent val="0"/>
          <c:showBubbleSize val="0"/>
        </c:dLbls>
        <c:gapWidth val="150"/>
        <c:axId val="169030672"/>
        <c:axId val="169031064"/>
      </c:barChart>
      <c:catAx>
        <c:axId val="169030672"/>
        <c:scaling>
          <c:orientation val="minMax"/>
        </c:scaling>
        <c:delete val="0"/>
        <c:axPos val="b"/>
        <c:numFmt formatCode="General" sourceLinked="0"/>
        <c:majorTickMark val="out"/>
        <c:minorTickMark val="none"/>
        <c:tickLblPos val="nextTo"/>
        <c:crossAx val="169031064"/>
        <c:crosses val="autoZero"/>
        <c:auto val="1"/>
        <c:lblAlgn val="ctr"/>
        <c:lblOffset val="100"/>
        <c:noMultiLvlLbl val="0"/>
      </c:catAx>
      <c:valAx>
        <c:axId val="169031064"/>
        <c:scaling>
          <c:orientation val="minMax"/>
          <c:max val="100"/>
        </c:scaling>
        <c:delete val="0"/>
        <c:axPos val="l"/>
        <c:majorGridlines/>
        <c:numFmt formatCode="General" sourceLinked="1"/>
        <c:majorTickMark val="out"/>
        <c:minorTickMark val="none"/>
        <c:tickLblPos val="nextTo"/>
        <c:crossAx val="169030672"/>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Alkohol!$A$35</c:f>
              <c:strCache>
                <c:ptCount val="1"/>
                <c:pt idx="0">
                  <c:v>Flickor årskurs 9</c:v>
                </c:pt>
              </c:strCache>
            </c:strRef>
          </c:tx>
          <c:invertIfNegative val="0"/>
          <c:cat>
            <c:strRef>
              <c:f>Alkohol!$B$34:$H$34</c:f>
              <c:strCache>
                <c:ptCount val="7"/>
                <c:pt idx="0">
                  <c:v>Boo</c:v>
                </c:pt>
                <c:pt idx="1">
                  <c:v>Fisksätra</c:v>
                </c:pt>
                <c:pt idx="2">
                  <c:v>Saltsjöbaden</c:v>
                </c:pt>
                <c:pt idx="3">
                  <c:v>Sickla</c:v>
                </c:pt>
                <c:pt idx="4">
                  <c:v>Älta</c:v>
                </c:pt>
                <c:pt idx="5">
                  <c:v>Nacka</c:v>
                </c:pt>
                <c:pt idx="6">
                  <c:v>Länet</c:v>
                </c:pt>
              </c:strCache>
            </c:strRef>
          </c:cat>
          <c:val>
            <c:numRef>
              <c:f>Alkohol!$B$35:$H$35</c:f>
              <c:numCache>
                <c:formatCode>General</c:formatCode>
                <c:ptCount val="7"/>
                <c:pt idx="0">
                  <c:v>17</c:v>
                </c:pt>
                <c:pt idx="2">
                  <c:v>24</c:v>
                </c:pt>
                <c:pt idx="3">
                  <c:v>19</c:v>
                </c:pt>
                <c:pt idx="4">
                  <c:v>14</c:v>
                </c:pt>
                <c:pt idx="5">
                  <c:v>15</c:v>
                </c:pt>
                <c:pt idx="6">
                  <c:v>14</c:v>
                </c:pt>
              </c:numCache>
            </c:numRef>
          </c:val>
        </c:ser>
        <c:ser>
          <c:idx val="1"/>
          <c:order val="1"/>
          <c:tx>
            <c:strRef>
              <c:f>Alkohol!$A$36</c:f>
              <c:strCache>
                <c:ptCount val="1"/>
                <c:pt idx="0">
                  <c:v>Pojkar årskurs 9</c:v>
                </c:pt>
              </c:strCache>
            </c:strRef>
          </c:tx>
          <c:invertIfNegative val="0"/>
          <c:cat>
            <c:strRef>
              <c:f>Alkohol!$B$34:$H$34</c:f>
              <c:strCache>
                <c:ptCount val="7"/>
                <c:pt idx="0">
                  <c:v>Boo</c:v>
                </c:pt>
                <c:pt idx="1">
                  <c:v>Fisksätra</c:v>
                </c:pt>
                <c:pt idx="2">
                  <c:v>Saltsjöbaden</c:v>
                </c:pt>
                <c:pt idx="3">
                  <c:v>Sickla</c:v>
                </c:pt>
                <c:pt idx="4">
                  <c:v>Älta</c:v>
                </c:pt>
                <c:pt idx="5">
                  <c:v>Nacka</c:v>
                </c:pt>
                <c:pt idx="6">
                  <c:v>Länet</c:v>
                </c:pt>
              </c:strCache>
            </c:strRef>
          </c:cat>
          <c:val>
            <c:numRef>
              <c:f>Alkohol!$B$36:$H$36</c:f>
              <c:numCache>
                <c:formatCode>General</c:formatCode>
                <c:ptCount val="7"/>
                <c:pt idx="0">
                  <c:v>14</c:v>
                </c:pt>
                <c:pt idx="2">
                  <c:v>13</c:v>
                </c:pt>
                <c:pt idx="3">
                  <c:v>8</c:v>
                </c:pt>
                <c:pt idx="4">
                  <c:v>14</c:v>
                </c:pt>
                <c:pt idx="5">
                  <c:v>15</c:v>
                </c:pt>
                <c:pt idx="6">
                  <c:v>12</c:v>
                </c:pt>
              </c:numCache>
            </c:numRef>
          </c:val>
        </c:ser>
        <c:ser>
          <c:idx val="2"/>
          <c:order val="2"/>
          <c:tx>
            <c:strRef>
              <c:f>Alkohol!$A$37</c:f>
              <c:strCache>
                <c:ptCount val="1"/>
                <c:pt idx="0">
                  <c:v>Totalt</c:v>
                </c:pt>
              </c:strCache>
            </c:strRef>
          </c:tx>
          <c:invertIfNegative val="0"/>
          <c:cat>
            <c:strRef>
              <c:f>Alkohol!$B$34:$H$34</c:f>
              <c:strCache>
                <c:ptCount val="7"/>
                <c:pt idx="0">
                  <c:v>Boo</c:v>
                </c:pt>
                <c:pt idx="1">
                  <c:v>Fisksätra</c:v>
                </c:pt>
                <c:pt idx="2">
                  <c:v>Saltsjöbaden</c:v>
                </c:pt>
                <c:pt idx="3">
                  <c:v>Sickla</c:v>
                </c:pt>
                <c:pt idx="4">
                  <c:v>Älta</c:v>
                </c:pt>
                <c:pt idx="5">
                  <c:v>Nacka</c:v>
                </c:pt>
                <c:pt idx="6">
                  <c:v>Länet</c:v>
                </c:pt>
              </c:strCache>
            </c:strRef>
          </c:cat>
          <c:val>
            <c:numRef>
              <c:f>Alkohol!$B$37:$H$37</c:f>
              <c:numCache>
                <c:formatCode>General</c:formatCode>
                <c:ptCount val="7"/>
                <c:pt idx="1">
                  <c:v>7</c:v>
                </c:pt>
              </c:numCache>
            </c:numRef>
          </c:val>
        </c:ser>
        <c:dLbls>
          <c:showLegendKey val="0"/>
          <c:showVal val="0"/>
          <c:showCatName val="0"/>
          <c:showSerName val="0"/>
          <c:showPercent val="0"/>
          <c:showBubbleSize val="0"/>
        </c:dLbls>
        <c:gapWidth val="150"/>
        <c:axId val="169032240"/>
        <c:axId val="169032632"/>
      </c:barChart>
      <c:catAx>
        <c:axId val="169032240"/>
        <c:scaling>
          <c:orientation val="minMax"/>
        </c:scaling>
        <c:delete val="0"/>
        <c:axPos val="b"/>
        <c:numFmt formatCode="General" sourceLinked="0"/>
        <c:majorTickMark val="out"/>
        <c:minorTickMark val="none"/>
        <c:tickLblPos val="nextTo"/>
        <c:crossAx val="169032632"/>
        <c:crosses val="autoZero"/>
        <c:auto val="1"/>
        <c:lblAlgn val="ctr"/>
        <c:lblOffset val="100"/>
        <c:noMultiLvlLbl val="0"/>
      </c:catAx>
      <c:valAx>
        <c:axId val="169032632"/>
        <c:scaling>
          <c:orientation val="minMax"/>
          <c:max val="100"/>
        </c:scaling>
        <c:delete val="0"/>
        <c:axPos val="l"/>
        <c:majorGridlines/>
        <c:numFmt formatCode="General" sourceLinked="1"/>
        <c:majorTickMark val="out"/>
        <c:minorTickMark val="none"/>
        <c:tickLblPos val="nextTo"/>
        <c:crossAx val="169032240"/>
        <c:crosses val="autoZero"/>
        <c:crossBetween val="between"/>
      </c:valAx>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Boo!$A$40</c:f>
              <c:strCache>
                <c:ptCount val="1"/>
                <c:pt idx="0">
                  <c:v>Elever år 2 gymn</c:v>
                </c:pt>
              </c:strCache>
            </c:strRef>
          </c:tx>
          <c:invertIfNegative val="0"/>
          <c:cat>
            <c:multiLvlStrRef>
              <c:f>Boo!$B$38:$M$39</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Dricker inte alkohol</c:v>
                  </c:pt>
                  <c:pt idx="4">
                    <c:v>Storkonsumtion</c:v>
                  </c:pt>
                  <c:pt idx="8">
                    <c:v>Varit berusad de senaste 4 v.</c:v>
                  </c:pt>
                </c:lvl>
              </c:multiLvlStrCache>
            </c:multiLvlStrRef>
          </c:cat>
          <c:val>
            <c:numRef>
              <c:f>Boo!$B$40:$M$40</c:f>
              <c:numCache>
                <c:formatCode>General</c:formatCode>
                <c:ptCount val="12"/>
                <c:pt idx="0">
                  <c:v>14</c:v>
                </c:pt>
                <c:pt idx="1">
                  <c:v>10</c:v>
                </c:pt>
                <c:pt idx="2">
                  <c:v>11</c:v>
                </c:pt>
                <c:pt idx="3">
                  <c:v>14</c:v>
                </c:pt>
                <c:pt idx="4">
                  <c:v>56</c:v>
                </c:pt>
                <c:pt idx="5">
                  <c:v>60</c:v>
                </c:pt>
                <c:pt idx="6">
                  <c:v>54</c:v>
                </c:pt>
                <c:pt idx="7">
                  <c:v>51</c:v>
                </c:pt>
                <c:pt idx="8">
                  <c:v>61</c:v>
                </c:pt>
                <c:pt idx="9">
                  <c:v>67</c:v>
                </c:pt>
                <c:pt idx="10">
                  <c:v>61</c:v>
                </c:pt>
                <c:pt idx="11">
                  <c:v>62</c:v>
                </c:pt>
              </c:numCache>
            </c:numRef>
          </c:val>
        </c:ser>
        <c:dLbls>
          <c:showLegendKey val="0"/>
          <c:showVal val="0"/>
          <c:showCatName val="0"/>
          <c:showSerName val="0"/>
          <c:showPercent val="0"/>
          <c:showBubbleSize val="0"/>
        </c:dLbls>
        <c:gapWidth val="150"/>
        <c:axId val="169167640"/>
        <c:axId val="169168032"/>
      </c:barChart>
      <c:catAx>
        <c:axId val="169167640"/>
        <c:scaling>
          <c:orientation val="minMax"/>
        </c:scaling>
        <c:delete val="0"/>
        <c:axPos val="b"/>
        <c:numFmt formatCode="General" sourceLinked="0"/>
        <c:majorTickMark val="out"/>
        <c:minorTickMark val="none"/>
        <c:tickLblPos val="nextTo"/>
        <c:crossAx val="169168032"/>
        <c:crosses val="autoZero"/>
        <c:auto val="1"/>
        <c:lblAlgn val="ctr"/>
        <c:lblOffset val="100"/>
        <c:noMultiLvlLbl val="0"/>
      </c:catAx>
      <c:valAx>
        <c:axId val="169168032"/>
        <c:scaling>
          <c:orientation val="minMax"/>
          <c:max val="100"/>
        </c:scaling>
        <c:delete val="0"/>
        <c:axPos val="l"/>
        <c:majorGridlines/>
        <c:numFmt formatCode="General" sourceLinked="1"/>
        <c:majorTickMark val="out"/>
        <c:minorTickMark val="none"/>
        <c:tickLblPos val="nextTo"/>
        <c:crossAx val="169167640"/>
        <c:crosses val="autoZero"/>
        <c:crossBetween val="between"/>
      </c:valAx>
    </c:plotArea>
    <c:legend>
      <c:legendPos val="r"/>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0.4248</cdr:x>
      <cdr:y>0.79119</cdr:y>
    </cdr:from>
    <cdr:to>
      <cdr:x>0.4619</cdr:x>
      <cdr:y>0.93438</cdr:y>
    </cdr:to>
    <cdr:sp macro="" textlink="">
      <cdr:nvSpPr>
        <cdr:cNvPr id="2" name="Ellips 1"/>
        <cdr:cNvSpPr/>
      </cdr:nvSpPr>
      <cdr:spPr>
        <a:xfrm xmlns:a="http://schemas.openxmlformats.org/drawingml/2006/main">
          <a:off x="3297684" y="3580910"/>
          <a:ext cx="288002" cy="648072"/>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sv-SE"/>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defRPr/>
          </a:pPr>
          <a:endParaRPr lang="sv-SE"/>
        </a:p>
      </cdr:txBody>
    </cdr:sp>
  </cdr:relSizeAnchor>
</c:userShapes>
</file>

<file path=ppt/drawings/drawing2.xml><?xml version="1.0" encoding="utf-8"?>
<c:userShapes xmlns:c="http://schemas.openxmlformats.org/drawingml/2006/chart">
  <cdr:relSizeAnchor xmlns:cdr="http://schemas.openxmlformats.org/drawingml/2006/chartDrawing">
    <cdr:from>
      <cdr:x>0.50708</cdr:x>
      <cdr:y>0.78327</cdr:y>
    </cdr:from>
    <cdr:to>
      <cdr:x>0.54286</cdr:x>
      <cdr:y>0.95082</cdr:y>
    </cdr:to>
    <cdr:sp macro="" textlink="">
      <cdr:nvSpPr>
        <cdr:cNvPr id="2" name="Ellips 1"/>
        <cdr:cNvSpPr/>
      </cdr:nvSpPr>
      <cdr:spPr>
        <a:xfrm xmlns:a="http://schemas.openxmlformats.org/drawingml/2006/main">
          <a:off x="3833950" y="3440504"/>
          <a:ext cx="270505" cy="735960"/>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defRPr/>
          </a:pPr>
          <a:endParaRPr lang="sv-SE"/>
        </a:p>
      </cdr:txBody>
    </cdr:sp>
  </cdr:relSizeAnchor>
</c:userShapes>
</file>

<file path=ppt/drawings/drawing3.xml><?xml version="1.0" encoding="utf-8"?>
<c:userShapes xmlns:c="http://schemas.openxmlformats.org/drawingml/2006/chart">
  <cdr:relSizeAnchor xmlns:cdr="http://schemas.openxmlformats.org/drawingml/2006/chartDrawing">
    <cdr:from>
      <cdr:x>0.39048</cdr:x>
      <cdr:y>0.45</cdr:y>
    </cdr:from>
    <cdr:to>
      <cdr:x>0.44761</cdr:x>
      <cdr:y>0.93333</cdr:y>
    </cdr:to>
    <cdr:sp macro="" textlink="">
      <cdr:nvSpPr>
        <cdr:cNvPr id="2" name="Ellips 1"/>
        <cdr:cNvSpPr/>
      </cdr:nvSpPr>
      <cdr:spPr>
        <a:xfrm xmlns:a="http://schemas.openxmlformats.org/drawingml/2006/main">
          <a:off x="2952328" y="1944216"/>
          <a:ext cx="432000" cy="2088232"/>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sv-SE"/>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defRPr/>
          </a:pPr>
          <a:endParaRPr lang="sv-SE"/>
        </a:p>
      </cdr:txBody>
    </cdr:sp>
  </cdr:relSizeAnchor>
</c:userShapes>
</file>

<file path=ppt/drawings/drawing4.xml><?xml version="1.0" encoding="utf-8"?>
<c:userShapes xmlns:c="http://schemas.openxmlformats.org/drawingml/2006/chart">
  <cdr:relSizeAnchor xmlns:cdr="http://schemas.openxmlformats.org/drawingml/2006/chartDrawing">
    <cdr:from>
      <cdr:x>0.02766</cdr:x>
      <cdr:y>0.19053</cdr:y>
    </cdr:from>
    <cdr:to>
      <cdr:x>0.09734</cdr:x>
      <cdr:y>0.23582</cdr:y>
    </cdr:to>
    <cdr:sp macro="" textlink="">
      <cdr:nvSpPr>
        <cdr:cNvPr id="3" name="textruta 1"/>
        <cdr:cNvSpPr txBox="1"/>
      </cdr:nvSpPr>
      <cdr:spPr>
        <a:xfrm xmlns:a="http://schemas.openxmlformats.org/drawingml/2006/main">
          <a:off x="257176" y="1162049"/>
          <a:ext cx="6477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050">
              <a:latin typeface="Arial" pitchFamily="34" charset="0"/>
              <a:cs typeface="Arial" pitchFamily="34" charset="0"/>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0.02766</cdr:x>
      <cdr:y>0.19053</cdr:y>
    </cdr:from>
    <cdr:to>
      <cdr:x>0.09734</cdr:x>
      <cdr:y>0.23582</cdr:y>
    </cdr:to>
    <cdr:sp macro="" textlink="">
      <cdr:nvSpPr>
        <cdr:cNvPr id="3" name="textruta 1"/>
        <cdr:cNvSpPr txBox="1"/>
      </cdr:nvSpPr>
      <cdr:spPr>
        <a:xfrm xmlns:a="http://schemas.openxmlformats.org/drawingml/2006/main">
          <a:off x="257176" y="1162049"/>
          <a:ext cx="6477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050">
              <a:latin typeface="Arial" pitchFamily="34" charset="0"/>
              <a:cs typeface="Arial" pitchFamily="34" charset="0"/>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0.4248</cdr:x>
      <cdr:y>0.75409</cdr:y>
    </cdr:from>
    <cdr:to>
      <cdr:x>0.45263</cdr:x>
      <cdr:y>0.96092</cdr:y>
    </cdr:to>
    <cdr:sp macro="" textlink="">
      <cdr:nvSpPr>
        <cdr:cNvPr id="2" name="Ellips 1"/>
        <cdr:cNvSpPr/>
      </cdr:nvSpPr>
      <cdr:spPr>
        <a:xfrm xmlns:a="http://schemas.openxmlformats.org/drawingml/2006/main">
          <a:off x="3297684" y="3412976"/>
          <a:ext cx="216024" cy="936104"/>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defRPr/>
          </a:pPr>
          <a:endParaRPr lang="sv-S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5E51E55-D8AC-480B-8273-C4EFE9693A3F}" type="datetimeFigureOut">
              <a:rPr lang="en-US" smtClean="0"/>
              <a:pPr/>
              <a:t>12/2/2014</a:t>
            </a:fld>
            <a:endParaRPr lang="en-US" dirty="0"/>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3C4190D-61C8-49E5-A1E7-0EC313CC3585}" type="slidenum">
              <a:rPr lang="en-US" smtClean="0"/>
              <a:pPr/>
              <a:t>‹#›</a:t>
            </a:fld>
            <a:endParaRPr lang="en-US" dirty="0"/>
          </a:p>
        </p:txBody>
      </p:sp>
    </p:spTree>
    <p:extLst>
      <p:ext uri="{BB962C8B-B14F-4D97-AF65-F5344CB8AC3E}">
        <p14:creationId xmlns:p14="http://schemas.microsoft.com/office/powerpoint/2010/main" val="259869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Skola, kommundelar </a:t>
            </a:r>
          </a:p>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Enkäten innehåller ca 350 frågor inklusive delfrågor och beräknas ta en lektionstimme att besvara</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mtClean="0"/>
              <a:t>Genomfördes under våren 2014 efter sportlovet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mtClean="0"/>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a:t>
            </a:fld>
            <a:endParaRPr lang="en-US" dirty="0"/>
          </a:p>
        </p:txBody>
      </p:sp>
    </p:spTree>
    <p:extLst>
      <p:ext uri="{BB962C8B-B14F-4D97-AF65-F5344CB8AC3E}">
        <p14:creationId xmlns:p14="http://schemas.microsoft.com/office/powerpoint/2010/main" val="2131539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5E1C5-80C6-4DE7-BDE5-507887F922BE}" type="slidenum">
              <a:rPr lang="sv-SE">
                <a:solidFill>
                  <a:prstClr val="black"/>
                </a:solidFill>
              </a:rPr>
              <a:pPr/>
              <a:t>11</a:t>
            </a:fld>
            <a:endParaRPr lang="sv-SE">
              <a:solidFill>
                <a:prstClr val="black"/>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3224413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Fler och fler som väljer att avstå från alkohol.</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12</a:t>
            </a:fld>
            <a:endParaRPr lang="en-US" dirty="0"/>
          </a:p>
        </p:txBody>
      </p:sp>
    </p:spTree>
    <p:extLst>
      <p:ext uri="{BB962C8B-B14F-4D97-AF65-F5344CB8AC3E}">
        <p14:creationId xmlns:p14="http://schemas.microsoft.com/office/powerpoint/2010/main" val="3401018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Fler pojkar än flickor</a:t>
            </a:r>
            <a:r>
              <a:rPr lang="sv-SE" baseline="0" dirty="0" smtClean="0"/>
              <a:t> som inte dricker. Flest pojkar i Sickla. Kan inte säga att man byter ut ett preparat mot ett annat.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13</a:t>
            </a:fld>
            <a:endParaRPr lang="en-US" dirty="0"/>
          </a:p>
        </p:txBody>
      </p:sp>
    </p:spTree>
    <p:extLst>
      <p:ext uri="{BB962C8B-B14F-4D97-AF65-F5344CB8AC3E}">
        <p14:creationId xmlns:p14="http://schemas.microsoft.com/office/powerpoint/2010/main" val="294613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Oförändrat andel unga som väljer att inte dricka alkohol</a:t>
            </a:r>
          </a:p>
          <a:p>
            <a:r>
              <a:rPr lang="sv-SE" dirty="0" smtClean="0"/>
              <a:t>Storkonsumtion minskat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15</a:t>
            </a:fld>
            <a:endParaRPr lang="en-US" dirty="0"/>
          </a:p>
        </p:txBody>
      </p:sp>
    </p:spTree>
    <p:extLst>
      <p:ext uri="{BB962C8B-B14F-4D97-AF65-F5344CB8AC3E}">
        <p14:creationId xmlns:p14="http://schemas.microsoft.com/office/powerpoint/2010/main" val="1117580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Runt 17 personer i Fisksätra. </a:t>
            </a:r>
          </a:p>
          <a:p>
            <a:r>
              <a:rPr lang="sv-SE" dirty="0" smtClean="0"/>
              <a:t>7 personer i Älta.</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16</a:t>
            </a:fld>
            <a:endParaRPr lang="en-US" dirty="0"/>
          </a:p>
        </p:txBody>
      </p:sp>
    </p:spTree>
    <p:extLst>
      <p:ext uri="{BB962C8B-B14F-4D97-AF65-F5344CB8AC3E}">
        <p14:creationId xmlns:p14="http://schemas.microsoft.com/office/powerpoint/2010/main" val="21247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 Boo, Älta och </a:t>
            </a:r>
            <a:r>
              <a:rPr lang="sv-SE" dirty="0" err="1" smtClean="0"/>
              <a:t>Saltis</a:t>
            </a:r>
            <a:r>
              <a:rPr lang="sv-SE" dirty="0" smtClean="0"/>
              <a: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17</a:t>
            </a:fld>
            <a:endParaRPr lang="en-US" dirty="0"/>
          </a:p>
        </p:txBody>
      </p:sp>
    </p:spTree>
    <p:extLst>
      <p:ext uri="{BB962C8B-B14F-4D97-AF65-F5344CB8AC3E}">
        <p14:creationId xmlns:p14="http://schemas.microsoft.com/office/powerpoint/2010/main" val="322888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Blivit fler pojkar än flickor som blir bjudna</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18</a:t>
            </a:fld>
            <a:endParaRPr lang="en-US" dirty="0"/>
          </a:p>
        </p:txBody>
      </p:sp>
    </p:spTree>
    <p:extLst>
      <p:ext uri="{BB962C8B-B14F-4D97-AF65-F5344CB8AC3E}">
        <p14:creationId xmlns:p14="http://schemas.microsoft.com/office/powerpoint/2010/main" val="3196555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Högt i Boo</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19</a:t>
            </a:fld>
            <a:endParaRPr lang="en-US" dirty="0"/>
          </a:p>
        </p:txBody>
      </p:sp>
    </p:spTree>
    <p:extLst>
      <p:ext uri="{BB962C8B-B14F-4D97-AF65-F5344CB8AC3E}">
        <p14:creationId xmlns:p14="http://schemas.microsoft.com/office/powerpoint/2010/main" val="2074676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Hälften av elever på gymnasiet får smaka på alkohol hemma</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20</a:t>
            </a:fld>
            <a:endParaRPr lang="en-US" dirty="0"/>
          </a:p>
        </p:txBody>
      </p:sp>
    </p:spTree>
    <p:extLst>
      <p:ext uri="{BB962C8B-B14F-4D97-AF65-F5344CB8AC3E}">
        <p14:creationId xmlns:p14="http://schemas.microsoft.com/office/powerpoint/2010/main" val="2382224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Mer jämnt, förutom Fiskis.</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21</a:t>
            </a:fld>
            <a:endParaRPr lang="en-US" dirty="0"/>
          </a:p>
        </p:txBody>
      </p:sp>
    </p:spTree>
    <p:extLst>
      <p:ext uri="{BB962C8B-B14F-4D97-AF65-F5344CB8AC3E}">
        <p14:creationId xmlns:p14="http://schemas.microsoft.com/office/powerpoint/2010/main" val="251378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874CF6D-0212-493F-A140-D0DD6A881BD9}" type="slidenum">
              <a:rPr lang="sv-SE" smtClean="0"/>
              <a:pPr/>
              <a:t>3</a:t>
            </a:fld>
            <a:endParaRPr lang="sv-SE"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sv-SE" dirty="0" smtClean="0"/>
              <a:t>Bakgrundsfakta om föräldrarnas utbildning</a:t>
            </a:r>
          </a:p>
          <a:p>
            <a:pPr eaLnBrk="1" hangingPunct="1"/>
            <a:endParaRPr lang="sv-SE" dirty="0" smtClean="0"/>
          </a:p>
          <a:p>
            <a:pPr eaLnBrk="1" hangingPunct="1"/>
            <a:r>
              <a:rPr lang="sv-SE" dirty="0" smtClean="0"/>
              <a:t>Fisksätra </a:t>
            </a:r>
          </a:p>
          <a:p>
            <a:pPr eaLnBrk="1" hangingPunct="1"/>
            <a:r>
              <a:rPr lang="sv-SE" dirty="0" smtClean="0"/>
              <a:t>Killar 44, tjejer</a:t>
            </a:r>
            <a:r>
              <a:rPr lang="sv-SE" baseline="0" dirty="0" smtClean="0"/>
              <a:t> 41, årskurs 9</a:t>
            </a:r>
            <a:endParaRPr lang="sv-SE" dirty="0" smtClean="0"/>
          </a:p>
          <a:p>
            <a:pPr eaLnBrk="1" hangingPunct="1"/>
            <a:endParaRPr lang="sv-SE" dirty="0" smtClean="0"/>
          </a:p>
        </p:txBody>
      </p:sp>
    </p:spTree>
    <p:extLst>
      <p:ext uri="{BB962C8B-B14F-4D97-AF65-F5344CB8AC3E}">
        <p14:creationId xmlns:p14="http://schemas.microsoft.com/office/powerpoint/2010/main" val="1725132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200" kern="1200" baseline="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En av de viktigaste kunskaperna som jag tycker att arbetet har genererat, och som jag vill påminna om och hoppas att ni har användning av i massor av sammanhang är:</a:t>
            </a:r>
          </a:p>
          <a:p>
            <a:r>
              <a:rPr lang="sv-SE" sz="1200" b="1" kern="1200" dirty="0" smtClean="0">
                <a:solidFill>
                  <a:schemeClr val="tx1"/>
                </a:solidFill>
                <a:latin typeface="+mn-lt"/>
                <a:ea typeface="+mn-ea"/>
                <a:cs typeface="+mn-cs"/>
              </a:rPr>
              <a:t>Många, både föräldrar och unga vuxna, köper ut för att förhindra att underåriga i deras närhet köper från langare. Vid en undersökning med ca 500 unga (födda 96 och 98) alkoholkonsumenter ställdes frågan ”Om du inte fick tag på alkohol genom någon du känner, hur skulle du då göra?”. 64 % svarade att de skulle avstå från att dricka alkohol. </a:t>
            </a:r>
            <a:r>
              <a:rPr lang="sv-SE" sz="1200" kern="1200" dirty="0" smtClean="0">
                <a:solidFill>
                  <a:schemeClr val="tx1"/>
                </a:solidFill>
                <a:latin typeface="+mn-lt"/>
                <a:ea typeface="+mn-ea"/>
                <a:cs typeface="+mn-cs"/>
              </a:rPr>
              <a:t>Minskad langning från närstående skulle därmed få direkt effekt på ungas drickande. </a:t>
            </a:r>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22</a:t>
            </a:fld>
            <a:endParaRPr lang="en-US" dirty="0"/>
          </a:p>
        </p:txBody>
      </p:sp>
    </p:spTree>
    <p:extLst>
      <p:ext uri="{BB962C8B-B14F-4D97-AF65-F5344CB8AC3E}">
        <p14:creationId xmlns:p14="http://schemas.microsoft.com/office/powerpoint/2010/main" val="1606717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200" kern="1200" baseline="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En av de viktigaste kunskaperna som jag tycker att arbetet har genererat, och som jag vill påminna om och hoppas att ni har användning av i massor av sammanhang är:</a:t>
            </a:r>
          </a:p>
          <a:p>
            <a:r>
              <a:rPr lang="sv-SE" sz="1200" b="1" kern="1200" dirty="0" smtClean="0">
                <a:solidFill>
                  <a:schemeClr val="tx1"/>
                </a:solidFill>
                <a:latin typeface="+mn-lt"/>
                <a:ea typeface="+mn-ea"/>
                <a:cs typeface="+mn-cs"/>
              </a:rPr>
              <a:t>Många, både föräldrar och unga vuxna, köper ut för att förhindra att underåriga i deras närhet köper från langare. Vid en undersökning med ca 500 unga (födda 96 och 98) alkoholkonsumenter ställdes frågan ”Om du inte fick tag på alkohol genom någon du känner, hur skulle du då göra?”. 64 % svarade att de skulle avstå från att dricka alkohol. </a:t>
            </a:r>
            <a:r>
              <a:rPr lang="sv-SE" sz="1200" kern="1200" dirty="0" smtClean="0">
                <a:solidFill>
                  <a:schemeClr val="tx1"/>
                </a:solidFill>
                <a:latin typeface="+mn-lt"/>
                <a:ea typeface="+mn-ea"/>
                <a:cs typeface="+mn-cs"/>
              </a:rPr>
              <a:t>Minskad langning från närstående skulle därmed få direkt effekt på ungas drickande. </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23</a:t>
            </a:fld>
            <a:endParaRPr lang="en-US" dirty="0"/>
          </a:p>
        </p:txBody>
      </p:sp>
    </p:spTree>
    <p:extLst>
      <p:ext uri="{BB962C8B-B14F-4D97-AF65-F5344CB8AC3E}">
        <p14:creationId xmlns:p14="http://schemas.microsoft.com/office/powerpoint/2010/main" val="3807351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44103-4961-4845-A525-5F00D6DB82C8}" type="slidenum">
              <a:rPr lang="sv-SE">
                <a:solidFill>
                  <a:prstClr val="black"/>
                </a:solidFill>
              </a:rPr>
              <a:pPr/>
              <a:t>24</a:t>
            </a:fld>
            <a:endParaRPr lang="sv-SE">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1817950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Minskat från 2010 men högre än 2008</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25</a:t>
            </a:fld>
            <a:endParaRPr lang="en-US" dirty="0"/>
          </a:p>
        </p:txBody>
      </p:sp>
    </p:spTree>
    <p:extLst>
      <p:ext uri="{BB962C8B-B14F-4D97-AF65-F5344CB8AC3E}">
        <p14:creationId xmlns:p14="http://schemas.microsoft.com/office/powerpoint/2010/main" val="12932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Högst</a:t>
            </a:r>
            <a:r>
              <a:rPr lang="sv-SE" baseline="0" dirty="0" smtClean="0"/>
              <a:t> siffror i kommunen pojkar Sickla.</a:t>
            </a:r>
          </a:p>
          <a:p>
            <a:r>
              <a:rPr lang="sv-SE" dirty="0" smtClean="0"/>
              <a:t>Flickor i Älta dricker mindre men röker</a:t>
            </a:r>
            <a:r>
              <a:rPr lang="sv-SE" baseline="0" dirty="0" smtClean="0"/>
              <a:t> på mer?</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26</a:t>
            </a:fld>
            <a:endParaRPr lang="en-US" dirty="0"/>
          </a:p>
        </p:txBody>
      </p:sp>
    </p:spTree>
    <p:extLst>
      <p:ext uri="{BB962C8B-B14F-4D97-AF65-F5344CB8AC3E}">
        <p14:creationId xmlns:p14="http://schemas.microsoft.com/office/powerpoint/2010/main" val="167437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Succesiv ökning bland samtliga parametrar</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28</a:t>
            </a:fld>
            <a:endParaRPr lang="en-US" dirty="0"/>
          </a:p>
        </p:txBody>
      </p:sp>
    </p:spTree>
    <p:extLst>
      <p:ext uri="{BB962C8B-B14F-4D97-AF65-F5344CB8AC3E}">
        <p14:creationId xmlns:p14="http://schemas.microsoft.com/office/powerpoint/2010/main" val="2372873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Lågt i älta på gymnasiet?!</a:t>
            </a:r>
          </a:p>
          <a:p>
            <a:r>
              <a:rPr lang="sv-SE" dirty="0" smtClean="0"/>
              <a:t>Något högre stapel i </a:t>
            </a:r>
            <a:r>
              <a:rPr lang="sv-SE" dirty="0" err="1" smtClean="0"/>
              <a:t>Saltis</a:t>
            </a:r>
            <a:r>
              <a:rPr lang="sv-SE" dirty="0" smtClean="0"/>
              <a: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29</a:t>
            </a:fld>
            <a:endParaRPr lang="en-US" dirty="0"/>
          </a:p>
        </p:txBody>
      </p:sp>
    </p:spTree>
    <p:extLst>
      <p:ext uri="{BB962C8B-B14F-4D97-AF65-F5344CB8AC3E}">
        <p14:creationId xmlns:p14="http://schemas.microsoft.com/office/powerpoint/2010/main" val="3300636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Här är det däremot ett</a:t>
            </a:r>
            <a:r>
              <a:rPr lang="sv-SE" baseline="0" dirty="0" smtClean="0"/>
              <a:t> mer frekvent bruk i Boo.</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30</a:t>
            </a:fld>
            <a:endParaRPr lang="en-US" dirty="0"/>
          </a:p>
        </p:txBody>
      </p:sp>
    </p:spTree>
    <p:extLst>
      <p:ext uri="{BB962C8B-B14F-4D97-AF65-F5344CB8AC3E}">
        <p14:creationId xmlns:p14="http://schemas.microsoft.com/office/powerpoint/2010/main" val="2886657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E1DB8-5B1D-4D0D-93D8-D89EE8B1AE2E}" type="slidenum">
              <a:rPr lang="sv-SE"/>
              <a:pPr/>
              <a:t>31</a:t>
            </a:fld>
            <a:endParaRPr lang="sv-SE"/>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331524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78768C0-C28E-4A34-9596-E701A19A0452}" type="slidenum">
              <a:rPr lang="sv-SE" smtClean="0"/>
              <a:pPr/>
              <a:t>4</a:t>
            </a:fld>
            <a:endParaRPr lang="sv-SE"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sv-SE" dirty="0" smtClean="0"/>
              <a:t>Fisksätra</a:t>
            </a:r>
          </a:p>
          <a:p>
            <a:pPr eaLnBrk="1" hangingPunct="1"/>
            <a:r>
              <a:rPr lang="sv-SE" dirty="0" smtClean="0"/>
              <a:t>killar 44, tjejer 33 årskurs 2 </a:t>
            </a:r>
          </a:p>
        </p:txBody>
      </p:sp>
    </p:spTree>
    <p:extLst>
      <p:ext uri="{BB962C8B-B14F-4D97-AF65-F5344CB8AC3E}">
        <p14:creationId xmlns:p14="http://schemas.microsoft.com/office/powerpoint/2010/main" val="343795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CD8A6-DA54-4FEA-8604-659FEFE8B087}" type="slidenum">
              <a:rPr lang="sv-SE">
                <a:solidFill>
                  <a:prstClr val="black"/>
                </a:solidFill>
              </a:rPr>
              <a:pPr/>
              <a:t>5</a:t>
            </a:fld>
            <a:endParaRPr lang="sv-SE">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373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Rökning minskat och framför allt mycket bland flickor.</a:t>
            </a:r>
          </a:p>
          <a:p>
            <a:r>
              <a:rPr lang="sv-SE" dirty="0" smtClean="0"/>
              <a:t>Även snus minskat.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6</a:t>
            </a:fld>
            <a:endParaRPr lang="en-US" dirty="0"/>
          </a:p>
        </p:txBody>
      </p:sp>
    </p:spTree>
    <p:extLst>
      <p:ext uri="{BB962C8B-B14F-4D97-AF65-F5344CB8AC3E}">
        <p14:creationId xmlns:p14="http://schemas.microsoft.com/office/powerpoint/2010/main" val="3606979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Även om bruket har minskat är det flest som säger att de röker i Boo och Sickla bland pojkar. Kopplingen till cannabis.</a:t>
            </a:r>
          </a:p>
          <a:p>
            <a:r>
              <a:rPr lang="sv-SE" dirty="0" smtClean="0"/>
              <a:t>Positiv utveckling – färre som köper själv.</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7</a:t>
            </a:fld>
            <a:endParaRPr lang="en-US" dirty="0"/>
          </a:p>
        </p:txBody>
      </p:sp>
    </p:spTree>
    <p:extLst>
      <p:ext uri="{BB962C8B-B14F-4D97-AF65-F5344CB8AC3E}">
        <p14:creationId xmlns:p14="http://schemas.microsoft.com/office/powerpoint/2010/main" val="259906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Snusning minskat</a:t>
            </a:r>
            <a:r>
              <a:rPr lang="sv-SE" baseline="0" dirty="0" smtClean="0"/>
              <a:t> men Boo högst i kommunen.</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8</a:t>
            </a:fld>
            <a:endParaRPr lang="en-US" dirty="0"/>
          </a:p>
        </p:txBody>
      </p:sp>
    </p:spTree>
    <p:extLst>
      <p:ext uri="{BB962C8B-B14F-4D97-AF65-F5344CB8AC3E}">
        <p14:creationId xmlns:p14="http://schemas.microsoft.com/office/powerpoint/2010/main" val="183164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Rökning på gymnasiet däremot ökat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9</a:t>
            </a:fld>
            <a:endParaRPr lang="en-US" dirty="0"/>
          </a:p>
        </p:txBody>
      </p:sp>
    </p:spTree>
    <p:extLst>
      <p:ext uri="{BB962C8B-B14F-4D97-AF65-F5344CB8AC3E}">
        <p14:creationId xmlns:p14="http://schemas.microsoft.com/office/powerpoint/2010/main" val="1006719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10</a:t>
            </a:fld>
            <a:endParaRPr lang="en-US" dirty="0"/>
          </a:p>
        </p:txBody>
      </p:sp>
    </p:spTree>
    <p:extLst>
      <p:ext uri="{BB962C8B-B14F-4D97-AF65-F5344CB8AC3E}">
        <p14:creationId xmlns:p14="http://schemas.microsoft.com/office/powerpoint/2010/main" val="1082086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med kvarnhjul">
    <p:spTree>
      <p:nvGrpSpPr>
        <p:cNvPr id="1" name=""/>
        <p:cNvGrpSpPr/>
        <p:nvPr/>
      </p:nvGrpSpPr>
      <p:grpSpPr>
        <a:xfrm>
          <a:off x="0" y="0"/>
          <a:ext cx="0" cy="0"/>
          <a:chOff x="0" y="0"/>
          <a:chExt cx="0" cy="0"/>
        </a:xfrm>
      </p:grpSpPr>
      <p:pic>
        <p:nvPicPr>
          <p:cNvPr id="8" name="Bildobjekt 7" descr="Gron_va_ovre.png"/>
          <p:cNvPicPr>
            <a:picLocks noChangeAspect="1"/>
          </p:cNvPicPr>
          <p:nvPr userDrawn="1"/>
        </p:nvPicPr>
        <p:blipFill>
          <a:blip r:embed="rId2" cstate="print"/>
          <a:stretch>
            <a:fillRect/>
          </a:stretch>
        </p:blipFill>
        <p:spPr>
          <a:xfrm>
            <a:off x="252000" y="116632"/>
            <a:ext cx="1908000" cy="794743"/>
          </a:xfrm>
          <a:prstGeom prst="rect">
            <a:avLst/>
          </a:prstGeom>
        </p:spPr>
      </p:pic>
      <p:pic>
        <p:nvPicPr>
          <p:cNvPr id="9" name="Bildobjekt 8" descr="Lila_horna.png"/>
          <p:cNvPicPr>
            <a:picLocks noChangeAspect="1"/>
          </p:cNvPicPr>
          <p:nvPr userDrawn="1"/>
        </p:nvPicPr>
        <p:blipFill>
          <a:blip r:embed="rId3" cstate="print"/>
          <a:stretch>
            <a:fillRect/>
          </a:stretch>
        </p:blipFill>
        <p:spPr>
          <a:xfrm>
            <a:off x="5526017" y="3240017"/>
            <a:ext cx="3617983" cy="361798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
        <p:nvSpPr>
          <p:cNvPr id="7" name="Rubrik 1"/>
          <p:cNvSpPr>
            <a:spLocks noGrp="1"/>
          </p:cNvSpPr>
          <p:nvPr>
            <p:ph type="title"/>
          </p:nvPr>
        </p:nvSpPr>
        <p:spPr>
          <a:xfrm>
            <a:off x="726964" y="1925960"/>
            <a:ext cx="7690072" cy="1143000"/>
          </a:xfrm>
        </p:spPr>
        <p:txBody>
          <a:bodyPr>
            <a:normAutofit/>
          </a:bodyPr>
          <a:lstStyle>
            <a:lvl1pPr algn="ctr">
              <a:defRPr sz="3600" baseline="0"/>
            </a:lvl1pPr>
          </a:lstStyle>
          <a:p>
            <a:r>
              <a:rPr lang="sv-SE" noProof="0" smtClean="0"/>
              <a:t>Klicka här för att ändra format</a:t>
            </a:r>
            <a:endParaRPr lang="sv-SE"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utan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690072" cy="1130400"/>
          </a:xfrm>
        </p:spPr>
        <p:txBody>
          <a:bodyPr/>
          <a:lstStyle/>
          <a:p>
            <a:r>
              <a:rPr lang="sv-SE" smtClean="0"/>
              <a:t>Klicka här för att ändra format</a:t>
            </a:r>
            <a:endParaRPr lang="en-US"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6"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normAutofit/>
          </a:bodyPr>
          <a:lstStyle>
            <a:lvl1pPr algn="l">
              <a:defRPr sz="3250" b="1" cap="all"/>
            </a:lvl1pPr>
          </a:lstStyle>
          <a:p>
            <a:r>
              <a:rPr lang="sv-SE" smtClean="0"/>
              <a:t>Klicka här för att ändra format</a:t>
            </a:r>
            <a:endParaRPr lang="en-US"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7" name="Platshållare för datum 3"/>
          <p:cNvSpPr>
            <a:spLocks noGrp="1"/>
          </p:cNvSpPr>
          <p:nvPr>
            <p:ph type="dt" sz="half" idx="10"/>
          </p:nvPr>
        </p:nvSpPr>
        <p:spPr>
          <a:xfrm>
            <a:off x="745232"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B95ED81E-9016-49F4-820C-D74A308CDA4B}" type="datetime1">
              <a:rPr lang="sv-SE" smtClean="0"/>
              <a:pPr/>
              <a:t>2014-12-02</a:t>
            </a:fld>
            <a:endParaRPr lang="sv-SE" dirty="0"/>
          </a:p>
        </p:txBody>
      </p:sp>
      <p:sp>
        <p:nvSpPr>
          <p:cNvPr id="8" name="Platshållare för bildnummer 5"/>
          <p:cNvSpPr>
            <a:spLocks noGrp="1"/>
          </p:cNvSpPr>
          <p:nvPr>
            <p:ph type="sldNum" sz="quarter" idx="12"/>
          </p:nvPr>
        </p:nvSpPr>
        <p:spPr>
          <a:xfrm>
            <a:off x="169168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pic>
        <p:nvPicPr>
          <p:cNvPr id="10" name="Bildobjekt 9"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lvl1pPr>
              <a:defRPr baseline="0"/>
            </a:lvl1pPr>
          </a:lstStyle>
          <a:p>
            <a:r>
              <a:rPr lang="sv-SE" smtClean="0"/>
              <a:t>Klicka här för att ändra format</a:t>
            </a:r>
            <a:endParaRPr lang="en-US" dirty="0"/>
          </a:p>
        </p:txBody>
      </p:sp>
      <p:sp>
        <p:nvSpPr>
          <p:cNvPr id="3" name="Platshållare för text 2"/>
          <p:cNvSpPr>
            <a:spLocks noGrp="1"/>
          </p:cNvSpPr>
          <p:nvPr>
            <p:ph type="body" idx="1"/>
          </p:nvPr>
        </p:nvSpPr>
        <p:spPr>
          <a:xfrm>
            <a:off x="1130400" y="1535113"/>
            <a:ext cx="3744000" cy="639762"/>
          </a:xfrm>
        </p:spPr>
        <p:txBody>
          <a:bodyPr anchor="b">
            <a:no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30400" y="2174875"/>
            <a:ext cx="3744000"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Platshållare för text 4"/>
          <p:cNvSpPr>
            <a:spLocks noGrp="1"/>
          </p:cNvSpPr>
          <p:nvPr>
            <p:ph type="body" sz="quarter" idx="3"/>
          </p:nvPr>
        </p:nvSpPr>
        <p:spPr>
          <a:xfrm>
            <a:off x="5148064" y="1556792"/>
            <a:ext cx="37440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148064" y="2204864"/>
            <a:ext cx="3744000"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13" name="Bildobjekt 12"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4"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0"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3050"/>
            <a:ext cx="3081560" cy="1162050"/>
          </a:xfrm>
        </p:spPr>
        <p:txBody>
          <a:bodyPr anchor="b"/>
          <a:lstStyle>
            <a:lvl1pPr algn="l">
              <a:defRPr sz="2000" b="1" baseline="0"/>
            </a:lvl1pPr>
          </a:lstStyle>
          <a:p>
            <a:r>
              <a:rPr lang="sv-SE" smtClean="0"/>
              <a:t>Klicka här för att ändra format</a:t>
            </a:r>
            <a:endParaRPr lang="en-US" dirty="0"/>
          </a:p>
        </p:txBody>
      </p:sp>
      <p:sp>
        <p:nvSpPr>
          <p:cNvPr id="3" name="Platshållare för innehåll 2"/>
          <p:cNvSpPr>
            <a:spLocks noGrp="1"/>
          </p:cNvSpPr>
          <p:nvPr>
            <p:ph idx="1"/>
          </p:nvPr>
        </p:nvSpPr>
        <p:spPr>
          <a:xfrm>
            <a:off x="4499992" y="273050"/>
            <a:ext cx="4392488" cy="5853113"/>
          </a:xfrm>
        </p:spPr>
        <p:txBody>
          <a:bodyPr/>
          <a:lstStyle>
            <a:lvl1pPr>
              <a:defRPr sz="28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Platshållare för text 3"/>
          <p:cNvSpPr>
            <a:spLocks noGrp="1"/>
          </p:cNvSpPr>
          <p:nvPr>
            <p:ph type="body" sz="half" idx="2"/>
          </p:nvPr>
        </p:nvSpPr>
        <p:spPr>
          <a:xfrm>
            <a:off x="1130400" y="1435100"/>
            <a:ext cx="308156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11" name="Bildobjekt 10"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8"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9"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35696" y="4797152"/>
            <a:ext cx="5486400" cy="566738"/>
          </a:xfrm>
        </p:spPr>
        <p:txBody>
          <a:bodyPr anchor="b"/>
          <a:lstStyle>
            <a:lvl1pPr algn="l">
              <a:defRPr sz="2000" b="1"/>
            </a:lvl1pPr>
          </a:lstStyle>
          <a:p>
            <a:r>
              <a:rPr lang="sv-SE" noProof="0" smtClean="0"/>
              <a:t>Klicka här för att ändra format</a:t>
            </a:r>
            <a:endParaRPr lang="sv-SE" noProof="0"/>
          </a:p>
        </p:txBody>
      </p:sp>
      <p:sp>
        <p:nvSpPr>
          <p:cNvPr id="3" name="Platshållare för bild 2"/>
          <p:cNvSpPr>
            <a:spLocks noGrp="1"/>
          </p:cNvSpPr>
          <p:nvPr>
            <p:ph type="pic" idx="1"/>
          </p:nvPr>
        </p:nvSpPr>
        <p:spPr>
          <a:xfrm>
            <a:off x="1835696" y="620688"/>
            <a:ext cx="544299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835696" y="5373216"/>
            <a:ext cx="5486400" cy="804862"/>
          </a:xfrm>
        </p:spPr>
        <p:txBody>
          <a:bodyPr/>
          <a:lstStyle>
            <a:lvl1pPr marL="0" indent="0">
              <a:buNone/>
              <a:defRPr sz="14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smtClean="0"/>
              <a:t>Klicka här för att ändra format på bakgrundstexten</a:t>
            </a:r>
          </a:p>
        </p:txBody>
      </p:sp>
      <p:pic>
        <p:nvPicPr>
          <p:cNvPr id="10" name="Bildobjekt 9"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4"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1130400" y="1600200"/>
            <a:ext cx="77620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10" name="Bildobjekt 9"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7"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8"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pic>
        <p:nvPicPr>
          <p:cNvPr id="4" name="Picture 4" descr="nk_s"/>
          <p:cNvPicPr>
            <a:picLocks noChangeAspect="1" noChangeArrowheads="1"/>
          </p:cNvPicPr>
          <p:nvPr/>
        </p:nvPicPr>
        <p:blipFill>
          <a:blip r:embed="rId2" cstate="print"/>
          <a:srcRect l="86008"/>
          <a:stretch>
            <a:fillRect/>
          </a:stretch>
        </p:blipFill>
        <p:spPr bwMode="auto">
          <a:xfrm>
            <a:off x="8008938" y="6243638"/>
            <a:ext cx="942975" cy="400050"/>
          </a:xfrm>
          <a:prstGeom prst="rect">
            <a:avLst/>
          </a:prstGeom>
          <a:solidFill>
            <a:schemeClr val="bg1"/>
          </a:solidFill>
          <a:ln w="9525">
            <a:noFill/>
            <a:miter lim="800000"/>
            <a:headEnd/>
            <a:tailEnd/>
          </a:ln>
        </p:spPr>
      </p:pic>
      <p:sp>
        <p:nvSpPr>
          <p:cNvPr id="5" name="Rectangle 5"/>
          <p:cNvSpPr>
            <a:spLocks noChangeArrowheads="1"/>
          </p:cNvSpPr>
          <p:nvPr/>
        </p:nvSpPr>
        <p:spPr bwMode="auto">
          <a:xfrm>
            <a:off x="0" y="0"/>
            <a:ext cx="728663" cy="6858000"/>
          </a:xfrm>
          <a:prstGeom prst="rect">
            <a:avLst/>
          </a:prstGeom>
          <a:solidFill>
            <a:srgbClr val="1F60A9"/>
          </a:solidFill>
          <a:ln w="9525">
            <a:noFill/>
            <a:miter lim="800000"/>
            <a:headEnd/>
            <a:tailEnd/>
          </a:ln>
          <a:effectLst/>
        </p:spPr>
        <p:txBody>
          <a:bodyPr wrap="none" anchor="ctr"/>
          <a:lstStyle/>
          <a:p>
            <a:pPr>
              <a:defRPr/>
            </a:pPr>
            <a:endParaRPr lang="sv-SE"/>
          </a:p>
        </p:txBody>
      </p:sp>
      <p:sp>
        <p:nvSpPr>
          <p:cNvPr id="6146" name="Rectangle 2"/>
          <p:cNvSpPr>
            <a:spLocks noGrp="1" noChangeArrowheads="1"/>
          </p:cNvSpPr>
          <p:nvPr>
            <p:ph type="ctrTitle"/>
          </p:nvPr>
        </p:nvSpPr>
        <p:spPr>
          <a:xfrm>
            <a:off x="1193800" y="1647825"/>
            <a:ext cx="7416800" cy="1336675"/>
          </a:xfrm>
        </p:spPr>
        <p:txBody>
          <a:bodyPr anchor="b" anchorCtr="1"/>
          <a:lstStyle>
            <a:lvl1pPr algn="ctr">
              <a:defRPr sz="4000"/>
            </a:lvl1pPr>
          </a:lstStyle>
          <a:p>
            <a:r>
              <a:rPr lang="sv-SE"/>
              <a:t>Klicka här för att ändra format</a:t>
            </a:r>
          </a:p>
        </p:txBody>
      </p:sp>
      <p:sp>
        <p:nvSpPr>
          <p:cNvPr id="6147" name="Rectangle 3"/>
          <p:cNvSpPr>
            <a:spLocks noGrp="1" noChangeArrowheads="1"/>
          </p:cNvSpPr>
          <p:nvPr>
            <p:ph type="subTitle" idx="1"/>
          </p:nvPr>
        </p:nvSpPr>
        <p:spPr>
          <a:xfrm>
            <a:off x="1701800" y="3321050"/>
            <a:ext cx="6400800" cy="1873250"/>
          </a:xfrm>
        </p:spPr>
        <p:txBody>
          <a:bodyPr/>
          <a:lstStyle>
            <a:lvl1pPr marL="0" indent="0" algn="ctr">
              <a:buFontTx/>
              <a:buNone/>
              <a:defRPr/>
            </a:lvl1pPr>
          </a:lstStyle>
          <a:p>
            <a:r>
              <a:rPr lang="sv-SE"/>
              <a:t>Klicka här för att ändra format på underrubrik i bakgrunden</a:t>
            </a:r>
          </a:p>
        </p:txBody>
      </p:sp>
      <p:sp>
        <p:nvSpPr>
          <p:cNvPr id="6" name="Rectangle 6"/>
          <p:cNvSpPr>
            <a:spLocks noGrp="1" noChangeArrowheads="1"/>
          </p:cNvSpPr>
          <p:nvPr>
            <p:ph type="dt" sz="half" idx="10"/>
          </p:nvPr>
        </p:nvSpPr>
        <p:spPr/>
        <p:txBody>
          <a:bodyPr/>
          <a:lstStyle>
            <a:lvl1pPr>
              <a:defRPr/>
            </a:lvl1pPr>
          </a:lstStyle>
          <a:p>
            <a:pPr>
              <a:defRPr/>
            </a:pPr>
            <a:endParaRPr lang="sv-SE"/>
          </a:p>
        </p:txBody>
      </p:sp>
      <p:sp>
        <p:nvSpPr>
          <p:cNvPr id="7" name="Rectangle 7"/>
          <p:cNvSpPr>
            <a:spLocks noGrp="1" noChangeArrowheads="1"/>
          </p:cNvSpPr>
          <p:nvPr>
            <p:ph type="ftr" sz="quarter" idx="11"/>
          </p:nvPr>
        </p:nvSpPr>
        <p:spPr>
          <a:xfrm>
            <a:off x="1066800" y="6248400"/>
            <a:ext cx="2895600" cy="266700"/>
          </a:xfrm>
          <a:prstGeom prst="rect">
            <a:avLst/>
          </a:prstGeom>
        </p:spPr>
        <p:txBody>
          <a:bodyPr/>
          <a:lstStyle>
            <a:lvl1pPr>
              <a:defRPr/>
            </a:lvl1pPr>
          </a:lstStyle>
          <a:p>
            <a:pPr>
              <a:defRPr/>
            </a:pPr>
            <a:endParaRPr lang="sv-SE"/>
          </a:p>
        </p:txBody>
      </p:sp>
      <p:sp>
        <p:nvSpPr>
          <p:cNvPr id="8" name="Rectangle 8"/>
          <p:cNvSpPr>
            <a:spLocks noGrp="1" noChangeArrowheads="1"/>
          </p:cNvSpPr>
          <p:nvPr>
            <p:ph type="sldNum" sz="quarter" idx="12"/>
          </p:nvPr>
        </p:nvSpPr>
        <p:spPr/>
        <p:txBody>
          <a:bodyPr/>
          <a:lstStyle>
            <a:lvl1pPr>
              <a:defRPr/>
            </a:lvl1pPr>
          </a:lstStyle>
          <a:p>
            <a:pPr>
              <a:defRPr/>
            </a:pPr>
            <a:fld id="{EEFDF709-9F06-4DF8-BE6E-414C2C5E9CBC}" type="slidenum">
              <a:rPr lang="sv-SE"/>
              <a:pPr>
                <a:defRPr/>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datum 1"/>
          <p:cNvSpPr>
            <a:spLocks noGrp="1"/>
          </p:cNvSpPr>
          <p:nvPr>
            <p:ph type="dt" sz="half" idx="10"/>
          </p:nvPr>
        </p:nvSpPr>
        <p:spPr/>
        <p:txBody>
          <a:bodyPr/>
          <a:lstStyle>
            <a:lvl1pPr>
              <a:defRPr/>
            </a:lvl1pPr>
          </a:lstStyle>
          <a:p>
            <a:pPr>
              <a:defRPr/>
            </a:pPr>
            <a:fld id="{8A4115BC-C940-0641-BD49-1E0F7F1C661E}" type="datetime1">
              <a:rPr lang="sv-SE"/>
              <a:pPr>
                <a:defRPr/>
              </a:pPr>
              <a:t>2014-12-02</a:t>
            </a:fld>
            <a:endParaRPr lang="sv-SE" dirty="0"/>
          </a:p>
        </p:txBody>
      </p:sp>
      <p:sp>
        <p:nvSpPr>
          <p:cNvPr id="4" name="Platshållare för bildnummer 2"/>
          <p:cNvSpPr>
            <a:spLocks noGrp="1"/>
          </p:cNvSpPr>
          <p:nvPr>
            <p:ph type="sldNum" sz="quarter" idx="11"/>
          </p:nvPr>
        </p:nvSpPr>
        <p:spPr/>
        <p:txBody>
          <a:bodyPr/>
          <a:lstStyle>
            <a:lvl1pPr>
              <a:defRPr/>
            </a:lvl1pPr>
          </a:lstStyle>
          <a:p>
            <a:pPr>
              <a:defRPr/>
            </a:pPr>
            <a:r>
              <a:rPr lang="sv-SE"/>
              <a:t>Sid </a:t>
            </a:r>
            <a:fld id="{EE3FB197-FAE7-094E-9DB8-5F1170B0D7FE}" type="slidenum">
              <a:rPr lang="sv-SE"/>
              <a:pPr>
                <a:defRPr/>
              </a:pPr>
              <a:t>‹#›</a:t>
            </a:fld>
            <a:endParaRPr lang="sv-SE"/>
          </a:p>
        </p:txBody>
      </p:sp>
      <p:sp>
        <p:nvSpPr>
          <p:cNvPr id="5" name="Platshållare för sidfot 2"/>
          <p:cNvSpPr>
            <a:spLocks noGrp="1"/>
          </p:cNvSpPr>
          <p:nvPr>
            <p:ph type="ftr" sz="quarter" idx="12"/>
          </p:nvPr>
        </p:nvSpPr>
        <p:spPr>
          <a:xfrm>
            <a:off x="3124200" y="6356352"/>
            <a:ext cx="2895600" cy="365125"/>
          </a:xfrm>
          <a:prstGeom prst="rect">
            <a:avLst/>
          </a:prstGeom>
        </p:spPr>
        <p:txBody>
          <a:bodyPr/>
          <a:lstStyle>
            <a:lvl1pPr>
              <a:defRPr/>
            </a:lvl1pPr>
          </a:lstStyle>
          <a:p>
            <a:pPr>
              <a:defRPr/>
            </a:pPr>
            <a:endParaRPr lang="sv-SE"/>
          </a:p>
        </p:txBody>
      </p:sp>
    </p:spTree>
    <p:extLst>
      <p:ext uri="{BB962C8B-B14F-4D97-AF65-F5344CB8AC3E}">
        <p14:creationId xmlns:p14="http://schemas.microsoft.com/office/powerpoint/2010/main" val="109756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lvl1pPr algn="l">
              <a:defRPr/>
            </a:lvl1pPr>
          </a:lstStyle>
          <a:p>
            <a:r>
              <a:rPr lang="sv-SE" noProof="0" smtClean="0"/>
              <a:t>Klicka här för att ändra format</a:t>
            </a:r>
            <a:endParaRPr lang="sv-SE" noProof="0"/>
          </a:p>
        </p:txBody>
      </p:sp>
      <p:sp>
        <p:nvSpPr>
          <p:cNvPr id="3" name="Platshållare för innehåll 2"/>
          <p:cNvSpPr>
            <a:spLocks noGrp="1"/>
          </p:cNvSpPr>
          <p:nvPr>
            <p:ph idx="1"/>
          </p:nvPr>
        </p:nvSpPr>
        <p:spPr>
          <a:xfrm>
            <a:off x="1130400" y="1600200"/>
            <a:ext cx="7762080" cy="4525963"/>
          </a:xfrm>
        </p:spPr>
        <p:txBody>
          <a:bodyPr/>
          <a:lstStyle>
            <a:lvl1pPr>
              <a:defRPr baseline="0"/>
            </a:lvl1pPr>
            <a:lvl2pPr>
              <a:defRPr baseline="0"/>
            </a:lvl2pPr>
            <a:lvl3pPr>
              <a:defRPr baseline="0"/>
            </a:lvl3pPr>
            <a:lvl4pPr>
              <a:defRPr baseline="0"/>
            </a:lvl4pPr>
            <a:lvl5pPr>
              <a:defRPr baseline="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7"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
        <p:nvSpPr>
          <p:cNvPr id="8"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pic>
        <p:nvPicPr>
          <p:cNvPr id="10" name="Bildobjekt 9"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pic>
        <p:nvPicPr>
          <p:cNvPr id="9" name="Bildobjekt 8"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utan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lvl1pPr algn="l">
              <a:defRPr baseline="0"/>
            </a:lvl1pPr>
          </a:lstStyle>
          <a:p>
            <a:r>
              <a:rPr lang="sv-SE" noProof="0" smtClean="0"/>
              <a:t>Klicka här för att ändra format</a:t>
            </a:r>
            <a:endParaRPr lang="sv-SE" noProof="0"/>
          </a:p>
        </p:txBody>
      </p:sp>
      <p:sp>
        <p:nvSpPr>
          <p:cNvPr id="3" name="Platshållare för innehåll 2"/>
          <p:cNvSpPr>
            <a:spLocks noGrp="1"/>
          </p:cNvSpPr>
          <p:nvPr>
            <p:ph idx="1"/>
          </p:nvPr>
        </p:nvSpPr>
        <p:spPr>
          <a:xfrm>
            <a:off x="1130400" y="1600200"/>
            <a:ext cx="7762080" cy="4525963"/>
          </a:xfrm>
        </p:spPr>
        <p:txBody>
          <a:bodyPr/>
          <a:lstStyle>
            <a:lvl1pPr>
              <a:defRPr baseline="0"/>
            </a:lvl1pPr>
            <a:lvl2pPr>
              <a:defRPr baseline="0"/>
            </a:lvl2pPr>
            <a:lvl3pPr>
              <a:defRPr baseline="0"/>
            </a:lvl3pPr>
            <a:lvl4pPr>
              <a:defRPr baseline="0"/>
            </a:lvl4pPr>
            <a:lvl5pPr>
              <a:defRPr baseline="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1"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7"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8800" cy="1143000"/>
          </a:xfrm>
        </p:spPr>
        <p:txBody>
          <a:bodyPr/>
          <a:lstStyle/>
          <a:p>
            <a:r>
              <a:rPr lang="sv-SE" noProof="0" smtClean="0"/>
              <a:t>Klicka här för att ändra format</a:t>
            </a:r>
            <a:endParaRPr lang="sv-SE" noProof="0"/>
          </a:p>
        </p:txBody>
      </p:sp>
      <p:sp>
        <p:nvSpPr>
          <p:cNvPr id="3" name="Platshållare för innehåll 2"/>
          <p:cNvSpPr>
            <a:spLocks noGrp="1"/>
          </p:cNvSpPr>
          <p:nvPr>
            <p:ph sz="half" idx="1"/>
          </p:nvPr>
        </p:nvSpPr>
        <p:spPr>
          <a:xfrm>
            <a:off x="11304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4" name="Platshållare för innehåll 3"/>
          <p:cNvSpPr>
            <a:spLocks noGrp="1"/>
          </p:cNvSpPr>
          <p:nvPr>
            <p:ph sz="half" idx="2"/>
          </p:nvPr>
        </p:nvSpPr>
        <p:spPr>
          <a:xfrm>
            <a:off x="5148064" y="16288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pic>
        <p:nvPicPr>
          <p:cNvPr id="12" name="Bildobjekt 11"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pic>
        <p:nvPicPr>
          <p:cNvPr id="14" name="Bildobjekt 13"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utan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8800" cy="1143000"/>
          </a:xfrm>
        </p:spPr>
        <p:txBody>
          <a:bodyPr/>
          <a:lstStyle/>
          <a:p>
            <a:r>
              <a:rPr lang="sv-SE" noProof="0" smtClean="0"/>
              <a:t>Klicka här för att ändra format</a:t>
            </a:r>
            <a:endParaRPr lang="sv-SE" noProof="0"/>
          </a:p>
        </p:txBody>
      </p:sp>
      <p:sp>
        <p:nvSpPr>
          <p:cNvPr id="3" name="Platshållare för innehåll 2"/>
          <p:cNvSpPr>
            <a:spLocks noGrp="1"/>
          </p:cNvSpPr>
          <p:nvPr>
            <p:ph sz="half" idx="1"/>
          </p:nvPr>
        </p:nvSpPr>
        <p:spPr>
          <a:xfrm>
            <a:off x="11304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4" name="Platshållare för innehåll 3"/>
          <p:cNvSpPr>
            <a:spLocks noGrp="1"/>
          </p:cNvSpPr>
          <p:nvPr>
            <p:ph sz="half" idx="2"/>
          </p:nvPr>
        </p:nvSpPr>
        <p:spPr>
          <a:xfrm>
            <a:off x="5148064" y="16288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pic>
        <p:nvPicPr>
          <p:cNvPr id="12" name="Bildobjekt 11"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8"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med kvarnhjul">
    <p:spTree>
      <p:nvGrpSpPr>
        <p:cNvPr id="1" name=""/>
        <p:cNvGrpSpPr/>
        <p:nvPr/>
      </p:nvGrpSpPr>
      <p:grpSpPr>
        <a:xfrm>
          <a:off x="0" y="0"/>
          <a:ext cx="0" cy="0"/>
          <a:chOff x="0" y="0"/>
          <a:chExt cx="0" cy="0"/>
        </a:xfrm>
      </p:grpSpPr>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pic>
        <p:nvPicPr>
          <p:cNvPr id="7" name="Bildobjekt 6"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utan kvarnhjul">
    <p:spTree>
      <p:nvGrpSpPr>
        <p:cNvPr id="1" name=""/>
        <p:cNvGrpSpPr/>
        <p:nvPr/>
      </p:nvGrpSpPr>
      <p:grpSpPr>
        <a:xfrm>
          <a:off x="0" y="0"/>
          <a:ext cx="0" cy="0"/>
          <a:chOff x="0" y="0"/>
          <a:chExt cx="0" cy="0"/>
        </a:xfrm>
      </p:grpSpPr>
      <p:pic>
        <p:nvPicPr>
          <p:cNvPr id="7" name="Bildobjekt 6"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9"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5"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och underrubrik med kvarnhjul">
    <p:spTree>
      <p:nvGrpSpPr>
        <p:cNvPr id="1" name=""/>
        <p:cNvGrpSpPr/>
        <p:nvPr/>
      </p:nvGrpSpPr>
      <p:grpSpPr>
        <a:xfrm>
          <a:off x="0" y="0"/>
          <a:ext cx="0" cy="0"/>
          <a:chOff x="0" y="0"/>
          <a:chExt cx="0" cy="0"/>
        </a:xfrm>
      </p:grpSpPr>
      <p:pic>
        <p:nvPicPr>
          <p:cNvPr id="8" name="Bildobjekt 7" descr="Gron_va_ovre.png"/>
          <p:cNvPicPr>
            <a:picLocks noChangeAspect="1"/>
          </p:cNvPicPr>
          <p:nvPr userDrawn="1"/>
        </p:nvPicPr>
        <p:blipFill>
          <a:blip r:embed="rId2" cstate="print"/>
          <a:stretch>
            <a:fillRect/>
          </a:stretch>
        </p:blipFill>
        <p:spPr>
          <a:xfrm>
            <a:off x="252000" y="116632"/>
            <a:ext cx="1908000" cy="794743"/>
          </a:xfrm>
          <a:prstGeom prst="rect">
            <a:avLst/>
          </a:prstGeom>
        </p:spPr>
      </p:pic>
      <p:pic>
        <p:nvPicPr>
          <p:cNvPr id="11" name="Bildobjekt 10" descr="Lila_horna.png"/>
          <p:cNvPicPr>
            <a:picLocks noChangeAspect="1"/>
          </p:cNvPicPr>
          <p:nvPr userDrawn="1"/>
        </p:nvPicPr>
        <p:blipFill>
          <a:blip r:embed="rId3" cstate="print"/>
          <a:stretch>
            <a:fillRect/>
          </a:stretch>
        </p:blipFill>
        <p:spPr>
          <a:xfrm>
            <a:off x="5526017" y="3240017"/>
            <a:ext cx="3617983" cy="3617983"/>
          </a:xfrm>
          <a:prstGeom prst="rect">
            <a:avLst/>
          </a:prstGeom>
        </p:spPr>
      </p:pic>
      <p:sp>
        <p:nvSpPr>
          <p:cNvPr id="9"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0"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sp>
        <p:nvSpPr>
          <p:cNvPr id="12" name="Rubrik 1"/>
          <p:cNvSpPr>
            <a:spLocks noGrp="1"/>
          </p:cNvSpPr>
          <p:nvPr>
            <p:ph type="ctrTitle"/>
          </p:nvPr>
        </p:nvSpPr>
        <p:spPr>
          <a:xfrm>
            <a:off x="685800" y="2160000"/>
            <a:ext cx="7772400" cy="1470025"/>
          </a:xfrm>
        </p:spPr>
        <p:txBody>
          <a:bodyPr>
            <a:normAutofit/>
          </a:bodyPr>
          <a:lstStyle>
            <a:lvl1pPr marL="0" algn="l" defTabSz="914400" rtl="0" eaLnBrk="1" latinLnBrk="0" hangingPunct="1">
              <a:lnSpc>
                <a:spcPts val="4000"/>
              </a:lnSpc>
              <a:spcBef>
                <a:spcPts val="0"/>
              </a:spcBef>
              <a:spcAft>
                <a:spcPts val="0"/>
              </a:spcAft>
              <a:defRPr lang="en-US" sz="3600" b="1" kern="0" spc="0" baseline="0" dirty="0" smtClean="0">
                <a:solidFill>
                  <a:schemeClr val="tx1"/>
                </a:solidFill>
                <a:latin typeface="Gill Sans MT"/>
                <a:ea typeface="+mn-ea"/>
                <a:cs typeface="+mn-cs"/>
              </a:defRPr>
            </a:lvl1pPr>
          </a:lstStyle>
          <a:p>
            <a:r>
              <a:rPr lang="sv-SE" smtClean="0"/>
              <a:t>Klicka här för att ändra format</a:t>
            </a:r>
            <a:endParaRPr lang="en-US" dirty="0"/>
          </a:p>
        </p:txBody>
      </p:sp>
      <p:sp>
        <p:nvSpPr>
          <p:cNvPr id="13" name="Underrubrik 2"/>
          <p:cNvSpPr>
            <a:spLocks noGrp="1"/>
          </p:cNvSpPr>
          <p:nvPr>
            <p:ph type="subTitle" idx="1"/>
          </p:nvPr>
        </p:nvSpPr>
        <p:spPr>
          <a:xfrm>
            <a:off x="683568" y="3933056"/>
            <a:ext cx="4136504" cy="1752600"/>
          </a:xfrm>
        </p:spPr>
        <p:txBody>
          <a:bodyPr vert="horz" lIns="91440" tIns="45720" rIns="91440" bIns="45720" rtlCol="0" anchor="ctr">
            <a:normAutofit/>
          </a:bodyPr>
          <a:lstStyle>
            <a:lvl1pPr marL="0" indent="0" algn="l" defTabSz="914400" rtl="0" eaLnBrk="1" latinLnBrk="0" hangingPunct="1">
              <a:lnSpc>
                <a:spcPts val="2400"/>
              </a:lnSpc>
              <a:spcBef>
                <a:spcPts val="0"/>
              </a:spcBef>
              <a:spcAft>
                <a:spcPts val="0"/>
              </a:spcAft>
              <a:buNone/>
              <a:defRPr lang="en-US" sz="2400" b="0" kern="0" spc="0" baseline="0" dirty="0" smtClean="0">
                <a:solidFill>
                  <a:schemeClr val="tx1"/>
                </a:solidFill>
                <a:latin typeface="Gill Sans M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690072" cy="1130400"/>
          </a:xfrm>
        </p:spPr>
        <p:txBody>
          <a:bodyPr/>
          <a:lstStyle/>
          <a:p>
            <a:r>
              <a:rPr lang="sv-SE" smtClean="0"/>
              <a:t>Klicka här för att ändra format</a:t>
            </a:r>
            <a:endParaRPr lang="en-US"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6"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2014-12-02</a:t>
            </a:fld>
            <a:endParaRPr lang="sv-SE" dirty="0"/>
          </a:p>
        </p:txBody>
      </p:sp>
      <p:pic>
        <p:nvPicPr>
          <p:cNvPr id="7" name="Bildobjekt 6"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8" name="Platshållare för datum 3"/>
          <p:cNvSpPr>
            <a:spLocks noGrp="1"/>
          </p:cNvSpPr>
          <p:nvPr>
            <p:ph type="dt" sz="half" idx="2"/>
          </p:nvPr>
        </p:nvSpPr>
        <p:spPr>
          <a:xfrm>
            <a:off x="457200" y="6356350"/>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100" baseline="0" smtClean="0">
                <a:solidFill>
                  <a:schemeClr val="tx1"/>
                </a:solidFill>
                <a:latin typeface="Gill Sans MT"/>
                <a:ea typeface="+mn-ea"/>
                <a:cs typeface="+mn-cs"/>
              </a:defRPr>
            </a:lvl1pPr>
          </a:lstStyle>
          <a:p>
            <a:fld id="{7D52571D-F6E9-4E55-9072-6039233C3AA6}" type="datetime1">
              <a:rPr lang="sv-SE" smtClean="0"/>
              <a:pPr/>
              <a:t>2014-12-02</a:t>
            </a:fld>
            <a:endParaRPr lang="sv-SE" dirty="0"/>
          </a:p>
        </p:txBody>
      </p:sp>
      <p:sp>
        <p:nvSpPr>
          <p:cNvPr id="9" name="Platshållare för bildnummer 5"/>
          <p:cNvSpPr>
            <a:spLocks noGrp="1"/>
          </p:cNvSpPr>
          <p:nvPr>
            <p:ph type="sldNum" sz="quarter" idx="4"/>
          </p:nvPr>
        </p:nvSpPr>
        <p:spPr>
          <a:xfrm>
            <a:off x="1403648" y="6356350"/>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73" r:id="rId3"/>
    <p:sldLayoutId id="2147483652" r:id="rId4"/>
    <p:sldLayoutId id="2147483676" r:id="rId5"/>
    <p:sldLayoutId id="2147483655" r:id="rId6"/>
    <p:sldLayoutId id="2147483675" r:id="rId7"/>
    <p:sldLayoutId id="2147483649" r:id="rId8"/>
    <p:sldLayoutId id="2147483654" r:id="rId9"/>
    <p:sldLayoutId id="2147483677" r:id="rId10"/>
    <p:sldLayoutId id="2147483651" r:id="rId11"/>
    <p:sldLayoutId id="2147483653" r:id="rId12"/>
    <p:sldLayoutId id="2147483656" r:id="rId13"/>
    <p:sldLayoutId id="2147483657" r:id="rId14"/>
    <p:sldLayoutId id="2147483658" r:id="rId15"/>
    <p:sldLayoutId id="2147483659" r:id="rId16"/>
    <p:sldLayoutId id="2147483678" r:id="rId17"/>
    <p:sldLayoutId id="2147483679" r:id="rId18"/>
  </p:sldLayoutIdLst>
  <p:hf sldNum="0" hdr="0" ftr="0" dt="0"/>
  <p:txStyles>
    <p:titleStyle>
      <a:lvl1pPr marL="0" algn="l" defTabSz="914400" rtl="0" eaLnBrk="1" latinLnBrk="0" hangingPunct="1">
        <a:lnSpc>
          <a:spcPts val="4000"/>
        </a:lnSpc>
        <a:spcBef>
          <a:spcPts val="0"/>
        </a:spcBef>
        <a:spcAft>
          <a:spcPts val="0"/>
        </a:spcAft>
        <a:buNone/>
        <a:defRPr lang="en-US" sz="3000" b="1" kern="0" spc="0" baseline="0" dirty="0" smtClean="0">
          <a:solidFill>
            <a:schemeClr val="tx1"/>
          </a:solidFill>
          <a:latin typeface="Gill Sans MT"/>
          <a:ea typeface="+mn-ea"/>
          <a:cs typeface="+mn-cs"/>
        </a:defRPr>
      </a:lvl1pPr>
    </p:titleStyle>
    <p:bodyStyle>
      <a:lvl1pPr marL="342900" indent="-342900" algn="l" defTabSz="914400" rtl="0" eaLnBrk="1" latinLnBrk="0" hangingPunct="1">
        <a:spcBef>
          <a:spcPct val="20000"/>
        </a:spcBef>
        <a:buFont typeface="Arial" pitchFamily="34" charset="0"/>
        <a:buChar char="•"/>
        <a:defRPr lang="sv-SE" sz="2800" b="0" kern="0" spc="0" baseline="0" dirty="0" smtClean="0">
          <a:solidFill>
            <a:schemeClr val="tx1"/>
          </a:solidFill>
          <a:latin typeface="Gill Sans MT"/>
          <a:ea typeface="+mn-ea"/>
          <a:cs typeface="+mn-cs"/>
        </a:defRPr>
      </a:lvl1pPr>
      <a:lvl2pPr marL="742950" indent="-285750" algn="l" defTabSz="914400" rtl="0" eaLnBrk="1" latinLnBrk="0" hangingPunct="1">
        <a:spcBef>
          <a:spcPct val="20000"/>
        </a:spcBef>
        <a:buFont typeface="Arial" pitchFamily="34" charset="0"/>
        <a:buChar char="–"/>
        <a:defRPr lang="sv-SE" sz="2400" b="0" kern="0" spc="0" baseline="0" dirty="0" smtClean="0">
          <a:solidFill>
            <a:schemeClr val="tx1"/>
          </a:solidFill>
          <a:latin typeface="Gill Sans MT"/>
          <a:ea typeface="+mn-ea"/>
          <a:cs typeface="+mn-cs"/>
        </a:defRPr>
      </a:lvl2pPr>
      <a:lvl3pPr marL="1143000" indent="-228600" algn="l" defTabSz="914400" rtl="0" eaLnBrk="1" latinLnBrk="0" hangingPunct="1">
        <a:spcBef>
          <a:spcPct val="20000"/>
        </a:spcBef>
        <a:buFont typeface="Arial" pitchFamily="34" charset="0"/>
        <a:buChar char="•"/>
        <a:defRPr lang="sv-SE" sz="2200" b="0" kern="0" spc="0" baseline="0" dirty="0" smtClean="0">
          <a:solidFill>
            <a:schemeClr val="tx1"/>
          </a:solidFill>
          <a:latin typeface="Gill Sans MT"/>
          <a:ea typeface="+mn-ea"/>
          <a:cs typeface="+mn-cs"/>
        </a:defRPr>
      </a:lvl3pPr>
      <a:lvl4pPr marL="1600200" indent="-228600" algn="l" defTabSz="914400" rtl="0" eaLnBrk="1" latinLnBrk="0" hangingPunct="1">
        <a:spcBef>
          <a:spcPct val="20000"/>
        </a:spcBef>
        <a:buFont typeface="Arial" pitchFamily="34" charset="0"/>
        <a:buChar char="–"/>
        <a:defRPr lang="sv-SE" sz="1800" b="0" kern="0" spc="0" baseline="0" dirty="0" smtClean="0">
          <a:solidFill>
            <a:schemeClr val="tx1"/>
          </a:solidFill>
          <a:latin typeface="Gill Sans MT"/>
          <a:ea typeface="+mn-ea"/>
          <a:cs typeface="+mn-cs"/>
        </a:defRPr>
      </a:lvl4pPr>
      <a:lvl5pPr marL="2057400" indent="-228600" algn="l" defTabSz="914400" rtl="0" eaLnBrk="1" latinLnBrk="0" hangingPunct="1">
        <a:spcBef>
          <a:spcPct val="20000"/>
        </a:spcBef>
        <a:buFont typeface="Arial" pitchFamily="34" charset="0"/>
        <a:buChar char="»"/>
        <a:defRPr lang="en-US" sz="1800" b="0" kern="0" spc="0" baseline="0" dirty="0" smtClean="0">
          <a:solidFill>
            <a:schemeClr val="tx1"/>
          </a:solidFill>
          <a:latin typeface="Gill Sans M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Stockholmsenkäten 2014</a:t>
            </a:r>
            <a:br>
              <a:rPr lang="sv-SE" dirty="0" smtClean="0"/>
            </a:br>
            <a:r>
              <a:rPr lang="sv-SE" dirty="0" smtClean="0"/>
              <a:t>vad har ungdomarna i </a:t>
            </a:r>
            <a:r>
              <a:rPr lang="sv-SE" sz="3100" dirty="0" smtClean="0"/>
              <a:t>Boo svarat?</a:t>
            </a:r>
            <a:r>
              <a:rPr lang="sv-SE" dirty="0"/>
              <a:t/>
            </a:r>
            <a:br>
              <a:rPr lang="sv-SE" dirty="0"/>
            </a:br>
            <a:endParaRPr lang="sv-SE" dirty="0"/>
          </a:p>
        </p:txBody>
      </p:sp>
      <p:sp>
        <p:nvSpPr>
          <p:cNvPr id="3" name="Underrubrik 2"/>
          <p:cNvSpPr>
            <a:spLocks noGrp="1"/>
          </p:cNvSpPr>
          <p:nvPr>
            <p:ph type="subTitle" idx="1"/>
          </p:nvPr>
        </p:nvSpPr>
        <p:spPr/>
        <p:txBody>
          <a:bodyPr>
            <a:normAutofit/>
          </a:bodyPr>
          <a:lstStyle/>
          <a:p>
            <a:r>
              <a:rPr lang="sv-SE" sz="1600" dirty="0" smtClean="0"/>
              <a:t>Marie Haesert</a:t>
            </a:r>
          </a:p>
          <a:p>
            <a:r>
              <a:rPr lang="sv-SE" sz="1600" smtClean="0"/>
              <a:t>2014-11-19</a:t>
            </a:r>
            <a:endParaRPr lang="sv-SE"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 2 </a:t>
            </a:r>
            <a:r>
              <a:rPr lang="sv-SE" dirty="0" err="1" smtClean="0"/>
              <a:t>gymn</a:t>
            </a:r>
            <a:r>
              <a:rPr lang="sv-SE" dirty="0" smtClean="0"/>
              <a:t> som röker dagligen eller ibland</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 4"/>
          <p:cNvSpPr/>
          <p:nvPr/>
        </p:nvSpPr>
        <p:spPr>
          <a:xfrm>
            <a:off x="3347864" y="3861048"/>
            <a:ext cx="504043" cy="201622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
        <p:nvSpPr>
          <p:cNvPr id="6" name="Ellips 5"/>
          <p:cNvSpPr/>
          <p:nvPr/>
        </p:nvSpPr>
        <p:spPr>
          <a:xfrm>
            <a:off x="1691680" y="3861048"/>
            <a:ext cx="504043" cy="201622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2382453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87043" name="Rectangle 3"/>
          <p:cNvSpPr>
            <a:spLocks noChangeArrowheads="1"/>
          </p:cNvSpPr>
          <p:nvPr/>
        </p:nvSpPr>
        <p:spPr bwMode="auto">
          <a:xfrm>
            <a:off x="468313" y="2560638"/>
            <a:ext cx="4751387"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sv-SE" sz="2100" b="1">
                <a:solidFill>
                  <a:srgbClr val="000000"/>
                </a:solidFill>
              </a:rPr>
              <a:t>Alkoholkonsumtion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715" y="1568450"/>
            <a:ext cx="428625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6379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Alkohol över tid mellan pojkar och flickor i årskurs 9</a:t>
            </a:r>
            <a:endParaRPr lang="sv-SE" dirty="0"/>
          </a:p>
        </p:txBody>
      </p:sp>
      <p:graphicFrame>
        <p:nvGraphicFramePr>
          <p:cNvPr id="5" name="Platshållare för innehåll 4"/>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årskurs 9 som inte dricker alkohol</a:t>
            </a:r>
            <a:endParaRPr lang="sv-SE" dirty="0"/>
          </a:p>
        </p:txBody>
      </p:sp>
      <p:sp>
        <p:nvSpPr>
          <p:cNvPr id="5" name="Platshållare för innehåll 4"/>
          <p:cNvSpPr>
            <a:spLocks noGrp="1"/>
          </p:cNvSpPr>
          <p:nvPr>
            <p:ph idx="1"/>
          </p:nvPr>
        </p:nvSpPr>
        <p:spPr/>
        <p:txBody>
          <a:bodyPr/>
          <a:lstStyle/>
          <a:p>
            <a:endParaRPr lang="sv-SE"/>
          </a:p>
        </p:txBody>
      </p:sp>
      <p:graphicFrame>
        <p:nvGraphicFramePr>
          <p:cNvPr id="6" name="Diagram 5"/>
          <p:cNvGraphicFramePr/>
          <p:nvPr/>
        </p:nvGraphicFramePr>
        <p:xfrm>
          <a:off x="1187624" y="1628800"/>
          <a:ext cx="756084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Ellips 6"/>
          <p:cNvSpPr/>
          <p:nvPr/>
        </p:nvSpPr>
        <p:spPr>
          <a:xfrm>
            <a:off x="5220072" y="2708920"/>
            <a:ext cx="360040" cy="2880320"/>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256009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smtClean="0"/>
              <a:t>Andel elever (%) i årskurs 9 som storkonsumerar alkohol minst en gång i månaden</a:t>
            </a:r>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 4"/>
          <p:cNvSpPr/>
          <p:nvPr/>
        </p:nvSpPr>
        <p:spPr>
          <a:xfrm>
            <a:off x="3347864" y="4653136"/>
            <a:ext cx="360040" cy="1152128"/>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
        <p:nvSpPr>
          <p:cNvPr id="6" name="Ellips 5"/>
          <p:cNvSpPr/>
          <p:nvPr/>
        </p:nvSpPr>
        <p:spPr>
          <a:xfrm>
            <a:off x="5292081" y="5229201"/>
            <a:ext cx="288032" cy="648071"/>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
        <p:nvSpPr>
          <p:cNvPr id="7" name="Ellips 6"/>
          <p:cNvSpPr/>
          <p:nvPr/>
        </p:nvSpPr>
        <p:spPr>
          <a:xfrm>
            <a:off x="1835696" y="5157192"/>
            <a:ext cx="288032" cy="648072"/>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107050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Alkohol över tid år 2 gymnasiet</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 2 </a:t>
            </a:r>
            <a:r>
              <a:rPr lang="sv-SE" dirty="0" err="1" smtClean="0"/>
              <a:t>gymn</a:t>
            </a:r>
            <a:r>
              <a:rPr lang="sv-SE" dirty="0" smtClean="0"/>
              <a:t> som inte dricker alkohol</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57974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200" dirty="0" smtClean="0"/>
              <a:t>Andel elever (%) i år 2 </a:t>
            </a:r>
            <a:r>
              <a:rPr lang="sv-SE" sz="3200" dirty="0" err="1" smtClean="0"/>
              <a:t>gymn</a:t>
            </a:r>
            <a:r>
              <a:rPr lang="sv-SE" sz="3200" dirty="0" smtClean="0"/>
              <a:t> som storkonsumerar alkohol minst en gång i månaden</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Ellips 3"/>
          <p:cNvSpPr/>
          <p:nvPr/>
        </p:nvSpPr>
        <p:spPr>
          <a:xfrm>
            <a:off x="1691680" y="3501008"/>
            <a:ext cx="576064" cy="2376264"/>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16422290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Alkohol över tid mellan pojkar och flickor i årskurs 9</a:t>
            </a:r>
            <a:endParaRPr lang="sv-SE" dirty="0"/>
          </a:p>
        </p:txBody>
      </p:sp>
      <p:graphicFrame>
        <p:nvGraphicFramePr>
          <p:cNvPr id="5" name="Platshållare för innehåll 4"/>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årskurs 9 som får smaka alkohol av sina föräldrar</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Ellips 5"/>
          <p:cNvSpPr/>
          <p:nvPr/>
        </p:nvSpPr>
        <p:spPr>
          <a:xfrm>
            <a:off x="3491880" y="4240796"/>
            <a:ext cx="360040" cy="1574322"/>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
        <p:nvSpPr>
          <p:cNvPr id="7" name="Ellips 6"/>
          <p:cNvSpPr/>
          <p:nvPr/>
        </p:nvSpPr>
        <p:spPr>
          <a:xfrm>
            <a:off x="1619672" y="4437112"/>
            <a:ext cx="288032" cy="137800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3738602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text 2"/>
          <p:cNvSpPr>
            <a:spLocks noGrp="1"/>
          </p:cNvSpPr>
          <p:nvPr>
            <p:ph type="body" idx="1"/>
          </p:nvPr>
        </p:nvSpPr>
        <p:spPr/>
        <p:txBody>
          <a:bodyPr/>
          <a:lstStyle/>
          <a:p>
            <a:pPr algn="ctr"/>
            <a:r>
              <a:rPr lang="sv-SE" dirty="0" smtClean="0"/>
              <a:t>Syfte med enkäten</a:t>
            </a:r>
            <a:endParaRPr lang="sv-SE" dirty="0"/>
          </a:p>
        </p:txBody>
      </p:sp>
      <p:sp>
        <p:nvSpPr>
          <p:cNvPr id="4" name="Platshållare för innehåll 3"/>
          <p:cNvSpPr>
            <a:spLocks noGrp="1"/>
          </p:cNvSpPr>
          <p:nvPr>
            <p:ph sz="half" idx="2"/>
          </p:nvPr>
        </p:nvSpPr>
        <p:spPr/>
        <p:txBody>
          <a:bodyPr>
            <a:normAutofit/>
          </a:bodyPr>
          <a:lstStyle/>
          <a:p>
            <a:pPr eaLnBrk="0" hangingPunct="0">
              <a:lnSpc>
                <a:spcPct val="120000"/>
              </a:lnSpc>
              <a:spcBef>
                <a:spcPct val="50000"/>
              </a:spcBef>
              <a:buFont typeface="Wingdings" pitchFamily="2" charset="2"/>
              <a:buChar char="§"/>
            </a:pPr>
            <a:r>
              <a:rPr lang="sv-SE" dirty="0" smtClean="0"/>
              <a:t>Kartlägga drogvanor, brott, skolk och mobbning</a:t>
            </a:r>
          </a:p>
          <a:p>
            <a:pPr eaLnBrk="0" hangingPunct="0">
              <a:lnSpc>
                <a:spcPct val="120000"/>
              </a:lnSpc>
              <a:spcBef>
                <a:spcPct val="50000"/>
              </a:spcBef>
              <a:buFont typeface="Wingdings" pitchFamily="2" charset="2"/>
              <a:buChar char="§"/>
            </a:pPr>
            <a:r>
              <a:rPr lang="sv-SE" dirty="0" smtClean="0"/>
              <a:t>Hur förändras olika normbrytande beteenden över tid?</a:t>
            </a:r>
          </a:p>
          <a:p>
            <a:pPr eaLnBrk="0" hangingPunct="0">
              <a:lnSpc>
                <a:spcPct val="120000"/>
              </a:lnSpc>
              <a:spcBef>
                <a:spcPct val="50000"/>
              </a:spcBef>
              <a:buFont typeface="Wingdings" pitchFamily="2" charset="2"/>
              <a:buChar char="§"/>
            </a:pPr>
            <a:r>
              <a:rPr lang="sv-SE" dirty="0" smtClean="0"/>
              <a:t>Lokala data</a:t>
            </a:r>
          </a:p>
          <a:p>
            <a:pPr eaLnBrk="0" hangingPunct="0">
              <a:lnSpc>
                <a:spcPct val="120000"/>
              </a:lnSpc>
              <a:spcBef>
                <a:spcPct val="50000"/>
              </a:spcBef>
              <a:buFont typeface="Wingdings" pitchFamily="2" charset="2"/>
              <a:buChar char="§"/>
            </a:pPr>
            <a:r>
              <a:rPr lang="sv-SE" dirty="0" smtClean="0"/>
              <a:t>Mobilisera elever, skolan och föräldrar i det förebyggande arbetet</a:t>
            </a:r>
          </a:p>
          <a:p>
            <a:endParaRPr lang="sv-SE" dirty="0"/>
          </a:p>
        </p:txBody>
      </p:sp>
      <p:sp>
        <p:nvSpPr>
          <p:cNvPr id="5" name="Platshållare för text 4"/>
          <p:cNvSpPr>
            <a:spLocks noGrp="1"/>
          </p:cNvSpPr>
          <p:nvPr>
            <p:ph type="body" sz="quarter" idx="3"/>
          </p:nvPr>
        </p:nvSpPr>
        <p:spPr/>
        <p:txBody>
          <a:bodyPr/>
          <a:lstStyle/>
          <a:p>
            <a:pPr algn="ctr"/>
            <a:r>
              <a:rPr lang="sv-SE" dirty="0" smtClean="0"/>
              <a:t>Genomförande </a:t>
            </a:r>
            <a:endParaRPr lang="sv-SE" dirty="0"/>
          </a:p>
        </p:txBody>
      </p:sp>
      <p:sp>
        <p:nvSpPr>
          <p:cNvPr id="6" name="Platshållare för innehåll 5"/>
          <p:cNvSpPr>
            <a:spLocks noGrp="1"/>
          </p:cNvSpPr>
          <p:nvPr>
            <p:ph sz="quarter" idx="4"/>
          </p:nvPr>
        </p:nvSpPr>
        <p:spPr/>
        <p:txBody>
          <a:bodyPr>
            <a:normAutofit/>
          </a:bodyPr>
          <a:lstStyle/>
          <a:p>
            <a:pPr eaLnBrk="0" hangingPunct="0">
              <a:lnSpc>
                <a:spcPct val="105000"/>
              </a:lnSpc>
              <a:spcBef>
                <a:spcPct val="50000"/>
              </a:spcBef>
              <a:buFont typeface="Wingdings" pitchFamily="2" charset="2"/>
              <a:buChar char="§"/>
            </a:pPr>
            <a:r>
              <a:rPr lang="sv-SE" dirty="0" smtClean="0"/>
              <a:t>Många frågor att besvara</a:t>
            </a:r>
          </a:p>
          <a:p>
            <a:pPr eaLnBrk="0" hangingPunct="0">
              <a:lnSpc>
                <a:spcPct val="105000"/>
              </a:lnSpc>
              <a:spcBef>
                <a:spcPct val="50000"/>
              </a:spcBef>
              <a:buFont typeface="Wingdings" pitchFamily="2" charset="2"/>
              <a:buChar char="§"/>
            </a:pPr>
            <a:r>
              <a:rPr lang="sv-SE" dirty="0" smtClean="0"/>
              <a:t>Besvaras anonymt under lektionstid</a:t>
            </a:r>
          </a:p>
          <a:p>
            <a:pPr eaLnBrk="0" hangingPunct="0">
              <a:lnSpc>
                <a:spcPct val="105000"/>
              </a:lnSpc>
              <a:spcBef>
                <a:spcPct val="50000"/>
              </a:spcBef>
              <a:buFont typeface="Wingdings" pitchFamily="2" charset="2"/>
              <a:buChar char="§"/>
            </a:pPr>
            <a:r>
              <a:rPr lang="sv-SE" dirty="0" smtClean="0"/>
              <a:t>Genomfördes  våren 2014</a:t>
            </a:r>
          </a:p>
          <a:p>
            <a:pPr eaLnBrk="0" hangingPunct="0">
              <a:lnSpc>
                <a:spcPct val="105000"/>
              </a:lnSpc>
              <a:spcBef>
                <a:spcPct val="50000"/>
              </a:spcBef>
              <a:buFont typeface="Wingdings" pitchFamily="2" charset="2"/>
              <a:buChar char="§"/>
            </a:pPr>
            <a:r>
              <a:rPr lang="sv-SE" dirty="0" smtClean="0"/>
              <a:t>Svarsfrekvensen i Nacka var 80 procent</a:t>
            </a:r>
          </a:p>
          <a:p>
            <a:pPr eaLnBrk="0" hangingPunct="0">
              <a:lnSpc>
                <a:spcPct val="105000"/>
              </a:lnSpc>
              <a:spcBef>
                <a:spcPct val="50000"/>
              </a:spcBef>
              <a:buFont typeface="Wingdings" pitchFamily="2" charset="2"/>
              <a:buChar char="§"/>
            </a:pPr>
            <a:r>
              <a:rPr lang="sv-SE" dirty="0" smtClean="0"/>
              <a:t>16 kommuner i Stockholms län (inklusive Stockholms </a:t>
            </a:r>
            <a:r>
              <a:rPr lang="sv-SE" smtClean="0"/>
              <a:t>stad)</a:t>
            </a:r>
            <a:endParaRPr lang="sv-SE" dirty="0" smtClean="0"/>
          </a:p>
          <a:p>
            <a:endParaRPr lang="sv-SE" dirty="0"/>
          </a:p>
        </p:txBody>
      </p:sp>
      <p:pic>
        <p:nvPicPr>
          <p:cNvPr id="7" name="Bildobjekt 6" descr="oppis vasa real juni 2012 132.JPG"/>
          <p:cNvPicPr>
            <a:picLocks noChangeAspect="1"/>
          </p:cNvPicPr>
          <p:nvPr/>
        </p:nvPicPr>
        <p:blipFill>
          <a:blip r:embed="rId3" cstate="print"/>
          <a:srcRect/>
          <a:stretch>
            <a:fillRect/>
          </a:stretch>
        </p:blipFill>
        <p:spPr bwMode="auto">
          <a:xfrm>
            <a:off x="2123728" y="188640"/>
            <a:ext cx="3672408" cy="140858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Alkohol över tid år 2 gymnasiet</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 2 </a:t>
            </a:r>
            <a:r>
              <a:rPr lang="sv-SE" dirty="0" err="1" smtClean="0"/>
              <a:t>gymn</a:t>
            </a:r>
            <a:r>
              <a:rPr lang="sv-SE" dirty="0" smtClean="0"/>
              <a:t> som får smaka alkohol av sina föräldrar</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002975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9126" y="381000"/>
            <a:ext cx="7831458" cy="915000"/>
          </a:xfrm>
        </p:spPr>
        <p:txBody>
          <a:bodyPr>
            <a:normAutofit fontScale="90000"/>
          </a:bodyPr>
          <a:lstStyle/>
          <a:p>
            <a:pPr algn="ctr"/>
            <a:r>
              <a:rPr lang="sv-SE" sz="2200" dirty="0" smtClean="0"/>
              <a:t>Hur </a:t>
            </a:r>
            <a:r>
              <a:rPr lang="sv-SE" sz="2200" dirty="0"/>
              <a:t>får du vanligen tag på alkohol? </a:t>
            </a:r>
            <a:r>
              <a:rPr lang="sv-SE" sz="2000" dirty="0" smtClean="0"/>
              <a:t/>
            </a:r>
            <a:br>
              <a:rPr lang="sv-SE" sz="2000" dirty="0" smtClean="0"/>
            </a:br>
            <a:r>
              <a:rPr lang="sv-SE" sz="2000" b="0" dirty="0" smtClean="0"/>
              <a:t>(</a:t>
            </a:r>
            <a:r>
              <a:rPr lang="sv-SE" sz="2000" b="0" dirty="0"/>
              <a:t>av </a:t>
            </a:r>
            <a:r>
              <a:rPr lang="sv-SE" sz="2000" b="0" dirty="0" smtClean="0"/>
              <a:t>de </a:t>
            </a:r>
            <a:r>
              <a:rPr lang="sv-SE" sz="2000" b="0" dirty="0"/>
              <a:t>som dricker alkohol och är under 18 år) </a:t>
            </a:r>
            <a:r>
              <a:rPr lang="sv-SE" sz="2200" dirty="0">
                <a:solidFill>
                  <a:schemeClr val="tx2"/>
                </a:solidFill>
              </a:rPr>
              <a:t/>
            </a:r>
            <a:br>
              <a:rPr lang="sv-SE" sz="2200" dirty="0">
                <a:solidFill>
                  <a:schemeClr val="tx2"/>
                </a:solidFill>
              </a:rPr>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2014-12-02</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22</a:t>
            </a:fld>
            <a:endParaRPr lang="sv-SE"/>
          </a:p>
        </p:txBody>
      </p:sp>
      <p:graphicFrame>
        <p:nvGraphicFramePr>
          <p:cNvPr id="6" name="Diagram 5"/>
          <p:cNvGraphicFramePr>
            <a:graphicFrameLocks noGrp="1"/>
          </p:cNvGraphicFramePr>
          <p:nvPr/>
        </p:nvGraphicFramePr>
        <p:xfrm>
          <a:off x="-76052" y="379523"/>
          <a:ext cx="9296105" cy="6098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866038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9126" y="381000"/>
            <a:ext cx="7831458" cy="915000"/>
          </a:xfrm>
        </p:spPr>
        <p:txBody>
          <a:bodyPr>
            <a:normAutofit fontScale="90000"/>
          </a:bodyPr>
          <a:lstStyle/>
          <a:p>
            <a:pPr algn="ctr"/>
            <a:r>
              <a:rPr lang="sv-SE" sz="2200" dirty="0" smtClean="0"/>
              <a:t>Hur </a:t>
            </a:r>
            <a:r>
              <a:rPr lang="sv-SE" sz="2200" dirty="0"/>
              <a:t>får du vanligen tag på alkohol? </a:t>
            </a:r>
            <a:r>
              <a:rPr lang="sv-SE" sz="2000" dirty="0" smtClean="0"/>
              <a:t/>
            </a:r>
            <a:br>
              <a:rPr lang="sv-SE" sz="2000" dirty="0" smtClean="0"/>
            </a:br>
            <a:r>
              <a:rPr lang="sv-SE" sz="2000" b="0" dirty="0" smtClean="0"/>
              <a:t>(</a:t>
            </a:r>
            <a:r>
              <a:rPr lang="sv-SE" sz="2000" b="0" dirty="0"/>
              <a:t>av </a:t>
            </a:r>
            <a:r>
              <a:rPr lang="sv-SE" sz="2000" b="0" dirty="0" smtClean="0"/>
              <a:t>de </a:t>
            </a:r>
            <a:r>
              <a:rPr lang="sv-SE" sz="2000" b="0" dirty="0"/>
              <a:t>som dricker alkohol och är under 18 år) </a:t>
            </a:r>
            <a:r>
              <a:rPr lang="sv-SE" sz="2200" dirty="0">
                <a:solidFill>
                  <a:schemeClr val="tx2"/>
                </a:solidFill>
              </a:rPr>
              <a:t/>
            </a:r>
            <a:br>
              <a:rPr lang="sv-SE" sz="2200" dirty="0">
                <a:solidFill>
                  <a:schemeClr val="tx2"/>
                </a:solidFill>
              </a:rPr>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2014-12-02</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23</a:t>
            </a:fld>
            <a:endParaRPr lang="sv-SE"/>
          </a:p>
        </p:txBody>
      </p:sp>
      <p:graphicFrame>
        <p:nvGraphicFramePr>
          <p:cNvPr id="7" name="Diagram 6"/>
          <p:cNvGraphicFramePr>
            <a:graphicFrameLocks noGrp="1"/>
          </p:cNvGraphicFramePr>
          <p:nvPr/>
        </p:nvGraphicFramePr>
        <p:xfrm>
          <a:off x="-76052" y="379523"/>
          <a:ext cx="9296105" cy="6098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009706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92163" name="Rectangle 3"/>
          <p:cNvSpPr>
            <a:spLocks noChangeArrowheads="1"/>
          </p:cNvSpPr>
          <p:nvPr/>
        </p:nvSpPr>
        <p:spPr bwMode="auto">
          <a:xfrm>
            <a:off x="468313" y="2560638"/>
            <a:ext cx="47513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sv-SE" sz="2500" b="1">
                <a:solidFill>
                  <a:srgbClr val="000000"/>
                </a:solidFill>
                <a:latin typeface="Gill Sans MT" pitchFamily="34" charset="0"/>
              </a:rPr>
              <a:t>Narkotika</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6073" y="1577181"/>
            <a:ext cx="425608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42629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Narkotika över tid mellan pojkar och flickor i årskurs 9 </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årskurs 9 som använt narkotika någon gång</a:t>
            </a:r>
            <a:endParaRPr lang="sv-SE" dirty="0"/>
          </a:p>
        </p:txBody>
      </p:sp>
      <p:graphicFrame>
        <p:nvGraphicFramePr>
          <p:cNvPr id="4" name="Platshållare för innehåll 3"/>
          <p:cNvGraphicFramePr>
            <a:graphicFrameLocks noGrp="1"/>
          </p:cNvGraphicFramePr>
          <p:nvPr>
            <p:ph idx="1"/>
          </p:nvPr>
        </p:nvGraphicFramePr>
        <p:xfrm>
          <a:off x="1187624" y="1628800"/>
          <a:ext cx="77628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 4"/>
          <p:cNvSpPr/>
          <p:nvPr/>
        </p:nvSpPr>
        <p:spPr>
          <a:xfrm>
            <a:off x="4427984" y="4149080"/>
            <a:ext cx="432000" cy="158417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
        <p:nvSpPr>
          <p:cNvPr id="6" name="Ellips 5"/>
          <p:cNvSpPr/>
          <p:nvPr/>
        </p:nvSpPr>
        <p:spPr>
          <a:xfrm>
            <a:off x="5148064" y="4221088"/>
            <a:ext cx="359992" cy="158417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290750841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Andel elever (%) i årskurs 9 som använt narkotika minst 1 gång de senaste 4 veckorna</a:t>
            </a:r>
            <a:endParaRPr lang="sv-SE" dirty="0"/>
          </a:p>
        </p:txBody>
      </p:sp>
      <p:graphicFrame>
        <p:nvGraphicFramePr>
          <p:cNvPr id="4" name="Platshållare för innehåll 3"/>
          <p:cNvGraphicFramePr>
            <a:graphicFrameLocks noGrp="1"/>
          </p:cNvGraphicFramePr>
          <p:nvPr>
            <p:ph idx="1"/>
            <p:extLst/>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 4"/>
          <p:cNvSpPr/>
          <p:nvPr/>
        </p:nvSpPr>
        <p:spPr>
          <a:xfrm>
            <a:off x="5076056" y="4725144"/>
            <a:ext cx="288032" cy="1080120"/>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12969923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Narkotika över tid elever år 2 </a:t>
            </a:r>
            <a:r>
              <a:rPr lang="sv-SE" dirty="0" err="1" smtClean="0"/>
              <a:t>gymn</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 2 </a:t>
            </a:r>
            <a:r>
              <a:rPr lang="sv-SE" dirty="0" err="1" smtClean="0"/>
              <a:t>gymn</a:t>
            </a:r>
            <a:r>
              <a:rPr lang="sv-SE" dirty="0" smtClean="0"/>
              <a:t> som använt narkotika någon gång</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 4"/>
          <p:cNvSpPr/>
          <p:nvPr/>
        </p:nvSpPr>
        <p:spPr>
          <a:xfrm>
            <a:off x="3203848" y="3933056"/>
            <a:ext cx="720080" cy="1800200"/>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34966804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sv-SE" sz="2500" smtClean="0"/>
              <a:t>Antal svarande elever per område årskurs 9</a:t>
            </a:r>
          </a:p>
        </p:txBody>
      </p:sp>
      <p:sp>
        <p:nvSpPr>
          <p:cNvPr id="5" name="Platshållare för innehåll 4"/>
          <p:cNvSpPr>
            <a:spLocks noGrp="1"/>
          </p:cNvSpPr>
          <p:nvPr>
            <p:ph idx="1"/>
          </p:nvPr>
        </p:nvSpPr>
        <p:spPr/>
        <p:txBody>
          <a:bodyPr/>
          <a:lstStyle/>
          <a:p>
            <a:endParaRPr lang="sv-SE"/>
          </a:p>
        </p:txBody>
      </p:sp>
      <p:graphicFrame>
        <p:nvGraphicFramePr>
          <p:cNvPr id="6" name="Tabell 5"/>
          <p:cNvGraphicFramePr>
            <a:graphicFrameLocks noGrp="1"/>
          </p:cNvGraphicFramePr>
          <p:nvPr/>
        </p:nvGraphicFramePr>
        <p:xfrm>
          <a:off x="1524000" y="1844675"/>
          <a:ext cx="6096000" cy="3053080"/>
        </p:xfrm>
        <a:graphic>
          <a:graphicData uri="http://schemas.openxmlformats.org/drawingml/2006/table">
            <a:tbl>
              <a:tblPr firstRow="1" bandRow="1">
                <a:tableStyleId>{5C22544A-7EE6-4342-B048-85BDC9FD1C3A}</a:tableStyleId>
              </a:tblPr>
              <a:tblGrid>
                <a:gridCol w="3984104"/>
                <a:gridCol w="1055948"/>
                <a:gridCol w="1055948"/>
              </a:tblGrid>
              <a:tr h="370840">
                <a:tc>
                  <a:txBody>
                    <a:bodyPr/>
                    <a:lstStyle/>
                    <a:p>
                      <a:r>
                        <a:rPr lang="sv-SE" dirty="0" smtClean="0"/>
                        <a:t>Antal svarande elever per område</a:t>
                      </a:r>
                      <a:endParaRPr lang="sv-SE" dirty="0"/>
                    </a:p>
                  </a:txBody>
                  <a:tcPr/>
                </a:tc>
                <a:tc>
                  <a:txBody>
                    <a:bodyPr/>
                    <a:lstStyle/>
                    <a:p>
                      <a:r>
                        <a:rPr lang="sv-SE" dirty="0" smtClean="0"/>
                        <a:t>Pojkar</a:t>
                      </a:r>
                      <a:endParaRPr lang="sv-SE" dirty="0"/>
                    </a:p>
                  </a:txBody>
                  <a:tcPr/>
                </a:tc>
                <a:tc>
                  <a:txBody>
                    <a:bodyPr/>
                    <a:lstStyle/>
                    <a:p>
                      <a:r>
                        <a:rPr lang="sv-SE" dirty="0" smtClean="0"/>
                        <a:t>Flickor</a:t>
                      </a:r>
                      <a:endParaRPr lang="sv-SE" dirty="0"/>
                    </a:p>
                  </a:txBody>
                  <a:tcPr/>
                </a:tc>
              </a:tr>
              <a:tr h="370840">
                <a:tc>
                  <a:txBody>
                    <a:bodyPr/>
                    <a:lstStyle/>
                    <a:p>
                      <a:r>
                        <a:rPr lang="sv-SE" sz="1200" dirty="0" smtClean="0"/>
                        <a:t>Boo</a:t>
                      </a:r>
                      <a:endParaRPr lang="sv-SE" sz="1200" dirty="0"/>
                    </a:p>
                  </a:txBody>
                  <a:tcPr/>
                </a:tc>
                <a:tc>
                  <a:txBody>
                    <a:bodyPr/>
                    <a:lstStyle/>
                    <a:p>
                      <a:pPr algn="ctr"/>
                      <a:r>
                        <a:rPr lang="sv-SE" sz="1200" dirty="0" smtClean="0"/>
                        <a:t>183</a:t>
                      </a:r>
                      <a:endParaRPr lang="sv-SE" sz="1200" dirty="0"/>
                    </a:p>
                  </a:txBody>
                  <a:tcPr/>
                </a:tc>
                <a:tc>
                  <a:txBody>
                    <a:bodyPr/>
                    <a:lstStyle/>
                    <a:p>
                      <a:pPr algn="ctr"/>
                      <a:r>
                        <a:rPr lang="sv-SE" sz="1200" dirty="0" smtClean="0"/>
                        <a:t>146</a:t>
                      </a:r>
                      <a:endParaRPr lang="sv-SE" sz="1200" dirty="0"/>
                    </a:p>
                  </a:txBody>
                  <a:tcPr/>
                </a:tc>
              </a:tr>
              <a:tr h="370840">
                <a:tc>
                  <a:txBody>
                    <a:bodyPr/>
                    <a:lstStyle/>
                    <a:p>
                      <a:r>
                        <a:rPr lang="sv-SE" sz="1200" dirty="0" smtClean="0"/>
                        <a:t>Fisksätra</a:t>
                      </a:r>
                      <a:endParaRPr lang="sv-SE" sz="1200" dirty="0"/>
                    </a:p>
                  </a:txBody>
                  <a:tcPr/>
                </a:tc>
                <a:tc>
                  <a:txBody>
                    <a:bodyPr/>
                    <a:lstStyle/>
                    <a:p>
                      <a:pPr algn="ctr"/>
                      <a:r>
                        <a:rPr lang="sv-SE" sz="1200" dirty="0" smtClean="0"/>
                        <a:t>23</a:t>
                      </a:r>
                      <a:endParaRPr lang="sv-SE" sz="1200" dirty="0"/>
                    </a:p>
                  </a:txBody>
                  <a:tcPr/>
                </a:tc>
                <a:tc>
                  <a:txBody>
                    <a:bodyPr/>
                    <a:lstStyle/>
                    <a:p>
                      <a:pPr algn="ctr"/>
                      <a:r>
                        <a:rPr lang="sv-SE" sz="1200" dirty="0" smtClean="0"/>
                        <a:t>21</a:t>
                      </a:r>
                      <a:endParaRPr lang="sv-SE" sz="1200" dirty="0"/>
                    </a:p>
                  </a:txBody>
                  <a:tcPr/>
                </a:tc>
              </a:tr>
              <a:tr h="370840">
                <a:tc>
                  <a:txBody>
                    <a:bodyPr/>
                    <a:lstStyle/>
                    <a:p>
                      <a:r>
                        <a:rPr lang="sv-SE" sz="1200" dirty="0" smtClean="0"/>
                        <a:t>Saltsjöbaden</a:t>
                      </a:r>
                    </a:p>
                  </a:txBody>
                  <a:tcPr/>
                </a:tc>
                <a:tc>
                  <a:txBody>
                    <a:bodyPr/>
                    <a:lstStyle/>
                    <a:p>
                      <a:pPr algn="ctr"/>
                      <a:r>
                        <a:rPr lang="sv-SE" sz="1200" dirty="0" smtClean="0"/>
                        <a:t>45</a:t>
                      </a:r>
                      <a:endParaRPr lang="sv-SE" sz="1200" dirty="0"/>
                    </a:p>
                  </a:txBody>
                  <a:tcPr/>
                </a:tc>
                <a:tc>
                  <a:txBody>
                    <a:bodyPr/>
                    <a:lstStyle/>
                    <a:p>
                      <a:pPr algn="ctr"/>
                      <a:r>
                        <a:rPr lang="sv-SE" sz="1200" dirty="0" smtClean="0"/>
                        <a:t>40</a:t>
                      </a:r>
                      <a:endParaRPr lang="sv-SE" sz="1200" dirty="0"/>
                    </a:p>
                  </a:txBody>
                  <a:tcPr/>
                </a:tc>
              </a:tr>
              <a:tr h="370840">
                <a:tc>
                  <a:txBody>
                    <a:bodyPr/>
                    <a:lstStyle/>
                    <a:p>
                      <a:r>
                        <a:rPr lang="sv-SE" sz="1200" dirty="0" smtClean="0"/>
                        <a:t>Sickla</a:t>
                      </a:r>
                    </a:p>
                  </a:txBody>
                  <a:tcPr/>
                </a:tc>
                <a:tc>
                  <a:txBody>
                    <a:bodyPr/>
                    <a:lstStyle/>
                    <a:p>
                      <a:pPr algn="ctr"/>
                      <a:r>
                        <a:rPr lang="sv-SE" sz="1200" dirty="0" smtClean="0"/>
                        <a:t>68</a:t>
                      </a:r>
                      <a:endParaRPr lang="sv-SE" sz="1200" dirty="0"/>
                    </a:p>
                  </a:txBody>
                  <a:tcPr/>
                </a:tc>
                <a:tc>
                  <a:txBody>
                    <a:bodyPr/>
                    <a:lstStyle/>
                    <a:p>
                      <a:pPr algn="ctr"/>
                      <a:r>
                        <a:rPr lang="sv-SE" sz="1200" dirty="0" smtClean="0"/>
                        <a:t>51</a:t>
                      </a:r>
                      <a:endParaRPr lang="sv-SE" sz="1200" dirty="0"/>
                    </a:p>
                  </a:txBody>
                  <a:tcPr/>
                </a:tc>
              </a:tr>
              <a:tr h="370840">
                <a:tc>
                  <a:txBody>
                    <a:bodyPr/>
                    <a:lstStyle/>
                    <a:p>
                      <a:r>
                        <a:rPr lang="sv-SE" sz="1200" dirty="0" smtClean="0"/>
                        <a:t>Älta</a:t>
                      </a:r>
                    </a:p>
                  </a:txBody>
                  <a:tcPr/>
                </a:tc>
                <a:tc>
                  <a:txBody>
                    <a:bodyPr/>
                    <a:lstStyle/>
                    <a:p>
                      <a:pPr algn="ctr"/>
                      <a:r>
                        <a:rPr lang="sv-SE" sz="1200" dirty="0" smtClean="0"/>
                        <a:t>48</a:t>
                      </a:r>
                      <a:endParaRPr lang="sv-SE" sz="1200" dirty="0"/>
                    </a:p>
                  </a:txBody>
                  <a:tcPr/>
                </a:tc>
                <a:tc>
                  <a:txBody>
                    <a:bodyPr/>
                    <a:lstStyle/>
                    <a:p>
                      <a:pPr algn="ctr"/>
                      <a:r>
                        <a:rPr lang="sv-SE" sz="1200" dirty="0" smtClean="0"/>
                        <a:t>35</a:t>
                      </a:r>
                      <a:endParaRPr lang="sv-SE" sz="1200" dirty="0"/>
                    </a:p>
                  </a:txBody>
                  <a:tcPr/>
                </a:tc>
              </a:tr>
              <a:tr h="370840">
                <a:tc>
                  <a:txBody>
                    <a:bodyPr/>
                    <a:lstStyle/>
                    <a:p>
                      <a:r>
                        <a:rPr lang="sv-SE" sz="1200" dirty="0" smtClean="0"/>
                        <a:t>Elever boende</a:t>
                      </a:r>
                      <a:r>
                        <a:rPr lang="sv-SE" sz="1200" baseline="0" dirty="0" smtClean="0"/>
                        <a:t> i </a:t>
                      </a:r>
                      <a:r>
                        <a:rPr lang="sv-SE" sz="1200" dirty="0" smtClean="0"/>
                        <a:t>Nacka (ink elever som går i skola i annan kommun än Nacka)</a:t>
                      </a:r>
                    </a:p>
                  </a:txBody>
                  <a:tcPr/>
                </a:tc>
                <a:tc>
                  <a:txBody>
                    <a:bodyPr/>
                    <a:lstStyle/>
                    <a:p>
                      <a:pPr algn="ctr"/>
                      <a:r>
                        <a:rPr lang="sv-SE" sz="1200" dirty="0" smtClean="0"/>
                        <a:t>394</a:t>
                      </a:r>
                      <a:endParaRPr lang="sv-SE" sz="1200" dirty="0"/>
                    </a:p>
                  </a:txBody>
                  <a:tcPr/>
                </a:tc>
                <a:tc>
                  <a:txBody>
                    <a:bodyPr/>
                    <a:lstStyle/>
                    <a:p>
                      <a:pPr algn="ctr"/>
                      <a:r>
                        <a:rPr lang="sv-SE" sz="1200" dirty="0" smtClean="0"/>
                        <a:t>318</a:t>
                      </a:r>
                      <a:endParaRPr lang="sv-SE" sz="1200" dirty="0"/>
                    </a:p>
                  </a:txBody>
                  <a:tcPr/>
                </a:tc>
              </a:tr>
              <a:tr h="370840">
                <a:tc>
                  <a:txBody>
                    <a:bodyPr/>
                    <a:lstStyle/>
                    <a:p>
                      <a:r>
                        <a:rPr lang="sv-SE" sz="1200" dirty="0" smtClean="0"/>
                        <a:t>Elever boende i övriga deltagande kommuner</a:t>
                      </a:r>
                    </a:p>
                  </a:txBody>
                  <a:tcPr/>
                </a:tc>
                <a:tc>
                  <a:txBody>
                    <a:bodyPr/>
                    <a:lstStyle/>
                    <a:p>
                      <a:pPr algn="ctr"/>
                      <a:r>
                        <a:rPr lang="sv-SE" sz="1200" dirty="0" smtClean="0"/>
                        <a:t>4879</a:t>
                      </a:r>
                      <a:endParaRPr lang="sv-SE" sz="1200" dirty="0"/>
                    </a:p>
                  </a:txBody>
                  <a:tcPr/>
                </a:tc>
                <a:tc>
                  <a:txBody>
                    <a:bodyPr/>
                    <a:lstStyle/>
                    <a:p>
                      <a:pPr algn="ctr"/>
                      <a:r>
                        <a:rPr lang="sv-SE" sz="1200" dirty="0" smtClean="0"/>
                        <a:t>4702</a:t>
                      </a:r>
                      <a:endParaRPr lang="sv-SE" sz="1200" dirty="0"/>
                    </a:p>
                  </a:txBody>
                  <a:tcPr/>
                </a:tc>
              </a:tr>
            </a:tbl>
          </a:graphicData>
        </a:graphic>
      </p:graphicFrame>
      <p:sp>
        <p:nvSpPr>
          <p:cNvPr id="5161" name="textruta 6"/>
          <p:cNvSpPr txBox="1">
            <a:spLocks noChangeArrowheads="1"/>
          </p:cNvSpPr>
          <p:nvPr/>
        </p:nvSpPr>
        <p:spPr bwMode="auto">
          <a:xfrm>
            <a:off x="1439863" y="5487988"/>
            <a:ext cx="7092950" cy="646112"/>
          </a:xfrm>
          <a:prstGeom prst="rect">
            <a:avLst/>
          </a:prstGeom>
          <a:noFill/>
          <a:ln w="9525">
            <a:noFill/>
            <a:miter lim="800000"/>
            <a:headEnd/>
            <a:tailEnd/>
          </a:ln>
        </p:spPr>
        <p:txBody>
          <a:bodyPr>
            <a:spAutoFit/>
          </a:bodyPr>
          <a:lstStyle/>
          <a:p>
            <a:r>
              <a:rPr lang="sv-SE" sz="1200" dirty="0"/>
              <a:t>Observera att diagrammen redovisar olika delgrupper av svarande, antalet elever som dessa baseras på kan vara mycket litet! Detta gäller särskilt frågorna om köp av folköl, köp av cigaretter bland de som röker dagligen och är </a:t>
            </a:r>
            <a:r>
              <a:rPr lang="sv-SE" sz="1200" dirty="0" smtClean="0"/>
              <a:t>under 18 </a:t>
            </a:r>
            <a:r>
              <a:rPr lang="sv-SE" sz="1200" dirty="0"/>
              <a:t>år samt delredovisningar av bjudvanor bland de som dricker alkohol.</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Andel elever (%) i årskurs 2 </a:t>
            </a:r>
            <a:r>
              <a:rPr lang="sv-SE" dirty="0" err="1" smtClean="0"/>
              <a:t>gymn</a:t>
            </a:r>
            <a:r>
              <a:rPr lang="sv-SE" dirty="0" smtClean="0"/>
              <a:t> som använt narkotika minst 1 gång de senaste 4 veckorna</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 4"/>
          <p:cNvSpPr/>
          <p:nvPr/>
        </p:nvSpPr>
        <p:spPr>
          <a:xfrm>
            <a:off x="1691680" y="4365104"/>
            <a:ext cx="432000" cy="158417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417393409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156675" name="Rectangle 3"/>
          <p:cNvSpPr>
            <a:spLocks noChangeArrowheads="1"/>
          </p:cNvSpPr>
          <p:nvPr/>
        </p:nvSpPr>
        <p:spPr bwMode="auto">
          <a:xfrm>
            <a:off x="468313" y="2560638"/>
            <a:ext cx="47513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sv-SE" sz="2500" b="1">
                <a:solidFill>
                  <a:schemeClr val="tx2"/>
                </a:solidFill>
                <a:latin typeface="Gill Sans MT" pitchFamily="34" charset="0"/>
              </a:rPr>
              <a:t>Psykisk hälsa</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063" y="1568450"/>
            <a:ext cx="428625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Pojkar och flickor i årskurs 9</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Elever i år 2 </a:t>
            </a:r>
            <a:r>
              <a:rPr lang="sv-SE" dirty="0" err="1" smtClean="0"/>
              <a:t>gymn</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Pojkar och flickor i årskurs 9</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Elever i år 2 </a:t>
            </a:r>
            <a:r>
              <a:rPr lang="sv-SE" dirty="0" err="1" smtClean="0"/>
              <a:t>gymn</a:t>
            </a:r>
            <a:endParaRPr lang="sv-SE" dirty="0"/>
          </a:p>
        </p:txBody>
      </p:sp>
      <p:graphicFrame>
        <p:nvGraphicFramePr>
          <p:cNvPr id="7" name="Platshållare för innehåll 6"/>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sv-SE" sz="2500" dirty="0" smtClean="0"/>
              <a:t>Antal svarande elever per område årskurs 2 gymnasiet</a:t>
            </a:r>
          </a:p>
        </p:txBody>
      </p:sp>
      <p:sp>
        <p:nvSpPr>
          <p:cNvPr id="5" name="Platshållare för innehåll 4"/>
          <p:cNvSpPr>
            <a:spLocks noGrp="1"/>
          </p:cNvSpPr>
          <p:nvPr>
            <p:ph idx="1"/>
          </p:nvPr>
        </p:nvSpPr>
        <p:spPr/>
        <p:txBody>
          <a:bodyPr/>
          <a:lstStyle/>
          <a:p>
            <a:endParaRPr lang="sv-SE"/>
          </a:p>
        </p:txBody>
      </p:sp>
      <p:graphicFrame>
        <p:nvGraphicFramePr>
          <p:cNvPr id="6" name="Tabell 5"/>
          <p:cNvGraphicFramePr>
            <a:graphicFrameLocks noGrp="1"/>
          </p:cNvGraphicFramePr>
          <p:nvPr/>
        </p:nvGraphicFramePr>
        <p:xfrm>
          <a:off x="1524000" y="1844675"/>
          <a:ext cx="7080448" cy="3391669"/>
        </p:xfrm>
        <a:graphic>
          <a:graphicData uri="http://schemas.openxmlformats.org/drawingml/2006/table">
            <a:tbl>
              <a:tblPr firstRow="1" bandRow="1">
                <a:tableStyleId>{5C22544A-7EE6-4342-B048-85BDC9FD1C3A}</a:tableStyleId>
              </a:tblPr>
              <a:tblGrid>
                <a:gridCol w="3840088"/>
                <a:gridCol w="1296144"/>
                <a:gridCol w="1008112"/>
                <a:gridCol w="936104"/>
              </a:tblGrid>
              <a:tr h="370840">
                <a:tc>
                  <a:txBody>
                    <a:bodyPr/>
                    <a:lstStyle/>
                    <a:p>
                      <a:r>
                        <a:rPr lang="sv-SE" dirty="0" smtClean="0"/>
                        <a:t>Antal svarande elever</a:t>
                      </a:r>
                      <a:br>
                        <a:rPr lang="sv-SE" dirty="0" smtClean="0"/>
                      </a:br>
                      <a:r>
                        <a:rPr lang="sv-SE" dirty="0" smtClean="0"/>
                        <a:t>per område</a:t>
                      </a:r>
                      <a:endParaRPr lang="sv-SE" dirty="0"/>
                    </a:p>
                  </a:txBody>
                  <a:tcPr/>
                </a:tc>
                <a:tc>
                  <a:txBody>
                    <a:bodyPr/>
                    <a:lstStyle/>
                    <a:p>
                      <a:r>
                        <a:rPr lang="sv-SE" sz="1500" dirty="0" smtClean="0"/>
                        <a:t>Pojkar</a:t>
                      </a:r>
                      <a:endParaRPr lang="sv-SE" sz="1500" dirty="0"/>
                    </a:p>
                  </a:txBody>
                  <a:tcPr/>
                </a:tc>
                <a:tc>
                  <a:txBody>
                    <a:bodyPr/>
                    <a:lstStyle/>
                    <a:p>
                      <a:r>
                        <a:rPr lang="sv-SE" sz="1500" dirty="0" smtClean="0"/>
                        <a:t>Flickor</a:t>
                      </a:r>
                      <a:endParaRPr lang="sv-SE" sz="1500" dirty="0"/>
                    </a:p>
                  </a:txBody>
                  <a:tcPr/>
                </a:tc>
                <a:tc>
                  <a:txBody>
                    <a:bodyPr/>
                    <a:lstStyle/>
                    <a:p>
                      <a:r>
                        <a:rPr lang="sv-SE" sz="1500" dirty="0" smtClean="0"/>
                        <a:t>Total</a:t>
                      </a:r>
                      <a:endParaRPr lang="sv-SE" sz="1500" dirty="0"/>
                    </a:p>
                  </a:txBody>
                  <a:tcPr/>
                </a:tc>
              </a:tr>
              <a:tr h="440189">
                <a:tc>
                  <a:txBody>
                    <a:bodyPr/>
                    <a:lstStyle/>
                    <a:p>
                      <a:r>
                        <a:rPr lang="sv-SE" sz="1200" dirty="0" smtClean="0"/>
                        <a:t>Boo</a:t>
                      </a:r>
                      <a:endParaRPr lang="sv-SE" sz="1200" dirty="0"/>
                    </a:p>
                  </a:txBody>
                  <a:tcPr/>
                </a:tc>
                <a:tc>
                  <a:txBody>
                    <a:bodyPr/>
                    <a:lstStyle/>
                    <a:p>
                      <a:pPr algn="ctr"/>
                      <a:r>
                        <a:rPr lang="sv-SE" sz="1200" dirty="0" smtClean="0"/>
                        <a:t>77</a:t>
                      </a:r>
                      <a:endParaRPr lang="sv-SE" sz="1200" dirty="0"/>
                    </a:p>
                  </a:txBody>
                  <a:tcPr/>
                </a:tc>
                <a:tc>
                  <a:txBody>
                    <a:bodyPr/>
                    <a:lstStyle/>
                    <a:p>
                      <a:pPr algn="ctr"/>
                      <a:r>
                        <a:rPr lang="sv-SE" sz="1200" dirty="0" smtClean="0"/>
                        <a:t>59</a:t>
                      </a:r>
                      <a:endParaRPr lang="sv-SE" sz="1200" dirty="0"/>
                    </a:p>
                  </a:txBody>
                  <a:tcPr/>
                </a:tc>
                <a:tc>
                  <a:txBody>
                    <a:bodyPr/>
                    <a:lstStyle/>
                    <a:p>
                      <a:pPr algn="ctr"/>
                      <a:r>
                        <a:rPr lang="sv-SE" sz="1200" dirty="0" smtClean="0"/>
                        <a:t>136</a:t>
                      </a:r>
                      <a:endParaRPr lang="sv-SE" sz="1200" dirty="0"/>
                    </a:p>
                  </a:txBody>
                  <a:tcPr/>
                </a:tc>
              </a:tr>
              <a:tr h="370840">
                <a:tc>
                  <a:txBody>
                    <a:bodyPr/>
                    <a:lstStyle/>
                    <a:p>
                      <a:r>
                        <a:rPr lang="sv-SE" sz="1200" dirty="0" smtClean="0"/>
                        <a:t>Fisksätra</a:t>
                      </a:r>
                      <a:endParaRPr lang="sv-SE" sz="1200" dirty="0"/>
                    </a:p>
                  </a:txBody>
                  <a:tcPr/>
                </a:tc>
                <a:tc>
                  <a:txBody>
                    <a:bodyPr/>
                    <a:lstStyle/>
                    <a:p>
                      <a:pPr algn="ctr"/>
                      <a:r>
                        <a:rPr lang="sv-SE" sz="1200" dirty="0" smtClean="0"/>
                        <a:t>17</a:t>
                      </a:r>
                      <a:endParaRPr lang="sv-SE" sz="1200" dirty="0"/>
                    </a:p>
                  </a:txBody>
                  <a:tcPr/>
                </a:tc>
                <a:tc>
                  <a:txBody>
                    <a:bodyPr/>
                    <a:lstStyle/>
                    <a:p>
                      <a:pPr algn="ctr"/>
                      <a:r>
                        <a:rPr lang="sv-SE" sz="1200" dirty="0" smtClean="0"/>
                        <a:t>12</a:t>
                      </a:r>
                      <a:endParaRPr lang="sv-SE" sz="1200" dirty="0"/>
                    </a:p>
                  </a:txBody>
                  <a:tcPr/>
                </a:tc>
                <a:tc>
                  <a:txBody>
                    <a:bodyPr/>
                    <a:lstStyle/>
                    <a:p>
                      <a:pPr algn="ctr"/>
                      <a:r>
                        <a:rPr lang="sv-SE" sz="1200" dirty="0" smtClean="0"/>
                        <a:t>29</a:t>
                      </a:r>
                      <a:endParaRPr lang="sv-SE" sz="1200" dirty="0"/>
                    </a:p>
                  </a:txBody>
                  <a:tcPr/>
                </a:tc>
              </a:tr>
              <a:tr h="370840">
                <a:tc>
                  <a:txBody>
                    <a:bodyPr/>
                    <a:lstStyle/>
                    <a:p>
                      <a:r>
                        <a:rPr lang="sv-SE" sz="1200" dirty="0" smtClean="0"/>
                        <a:t>Saltsjöbaden</a:t>
                      </a:r>
                    </a:p>
                  </a:txBody>
                  <a:tcPr/>
                </a:tc>
                <a:tc>
                  <a:txBody>
                    <a:bodyPr/>
                    <a:lstStyle/>
                    <a:p>
                      <a:pPr algn="ctr"/>
                      <a:r>
                        <a:rPr lang="sv-SE" sz="1200" dirty="0" smtClean="0"/>
                        <a:t>33</a:t>
                      </a:r>
                      <a:endParaRPr lang="sv-SE" sz="1200" dirty="0"/>
                    </a:p>
                  </a:txBody>
                  <a:tcPr/>
                </a:tc>
                <a:tc>
                  <a:txBody>
                    <a:bodyPr/>
                    <a:lstStyle/>
                    <a:p>
                      <a:pPr algn="ctr"/>
                      <a:r>
                        <a:rPr lang="sv-SE" sz="1200" dirty="0" smtClean="0"/>
                        <a:t>23</a:t>
                      </a:r>
                      <a:endParaRPr lang="sv-SE" sz="1200" dirty="0"/>
                    </a:p>
                  </a:txBody>
                  <a:tcPr/>
                </a:tc>
                <a:tc>
                  <a:txBody>
                    <a:bodyPr/>
                    <a:lstStyle/>
                    <a:p>
                      <a:pPr algn="ctr"/>
                      <a:r>
                        <a:rPr lang="sv-SE" sz="1200" dirty="0" smtClean="0"/>
                        <a:t>56</a:t>
                      </a:r>
                      <a:endParaRPr lang="sv-SE" sz="1200" dirty="0"/>
                    </a:p>
                  </a:txBody>
                  <a:tcPr/>
                </a:tc>
              </a:tr>
              <a:tr h="370840">
                <a:tc>
                  <a:txBody>
                    <a:bodyPr/>
                    <a:lstStyle/>
                    <a:p>
                      <a:r>
                        <a:rPr lang="sv-SE" sz="1200" dirty="0" smtClean="0"/>
                        <a:t>Sickla</a:t>
                      </a:r>
                    </a:p>
                  </a:txBody>
                  <a:tcPr/>
                </a:tc>
                <a:tc>
                  <a:txBody>
                    <a:bodyPr/>
                    <a:lstStyle/>
                    <a:p>
                      <a:pPr algn="ctr"/>
                      <a:r>
                        <a:rPr lang="sv-SE" sz="1200" dirty="0" smtClean="0"/>
                        <a:t>34</a:t>
                      </a:r>
                      <a:endParaRPr lang="sv-SE" sz="1200" dirty="0"/>
                    </a:p>
                  </a:txBody>
                  <a:tcPr/>
                </a:tc>
                <a:tc>
                  <a:txBody>
                    <a:bodyPr/>
                    <a:lstStyle/>
                    <a:p>
                      <a:pPr algn="ctr"/>
                      <a:r>
                        <a:rPr lang="sv-SE" sz="1200" dirty="0" smtClean="0"/>
                        <a:t>30</a:t>
                      </a:r>
                      <a:endParaRPr lang="sv-SE" sz="1200" dirty="0"/>
                    </a:p>
                  </a:txBody>
                  <a:tcPr/>
                </a:tc>
                <a:tc>
                  <a:txBody>
                    <a:bodyPr/>
                    <a:lstStyle/>
                    <a:p>
                      <a:pPr algn="ctr"/>
                      <a:r>
                        <a:rPr lang="sv-SE" sz="1200" dirty="0" smtClean="0"/>
                        <a:t>64</a:t>
                      </a:r>
                      <a:endParaRPr lang="sv-SE" sz="1200" dirty="0"/>
                    </a:p>
                  </a:txBody>
                  <a:tcPr/>
                </a:tc>
              </a:tr>
              <a:tr h="370840">
                <a:tc>
                  <a:txBody>
                    <a:bodyPr/>
                    <a:lstStyle/>
                    <a:p>
                      <a:r>
                        <a:rPr lang="sv-SE" sz="1200" dirty="0" smtClean="0"/>
                        <a:t>Älta</a:t>
                      </a:r>
                    </a:p>
                  </a:txBody>
                  <a:tcPr/>
                </a:tc>
                <a:tc>
                  <a:txBody>
                    <a:bodyPr/>
                    <a:lstStyle/>
                    <a:p>
                      <a:pPr algn="ctr"/>
                      <a:r>
                        <a:rPr lang="sv-SE" sz="1200" dirty="0" smtClean="0"/>
                        <a:t>21</a:t>
                      </a:r>
                      <a:endParaRPr lang="sv-SE" sz="1200" dirty="0"/>
                    </a:p>
                  </a:txBody>
                  <a:tcPr/>
                </a:tc>
                <a:tc>
                  <a:txBody>
                    <a:bodyPr/>
                    <a:lstStyle/>
                    <a:p>
                      <a:pPr algn="ctr"/>
                      <a:r>
                        <a:rPr lang="sv-SE" sz="1200" dirty="0" smtClean="0"/>
                        <a:t>19</a:t>
                      </a:r>
                      <a:endParaRPr lang="sv-SE" sz="1200" dirty="0"/>
                    </a:p>
                  </a:txBody>
                  <a:tcPr/>
                </a:tc>
                <a:tc>
                  <a:txBody>
                    <a:bodyPr/>
                    <a:lstStyle/>
                    <a:p>
                      <a:pPr algn="ctr"/>
                      <a:r>
                        <a:rPr lang="sv-SE" sz="1200" dirty="0" smtClean="0"/>
                        <a:t>40</a:t>
                      </a:r>
                      <a:endParaRPr lang="sv-SE" sz="1200" dirty="0"/>
                    </a:p>
                  </a:txBody>
                  <a:tcPr/>
                </a:tc>
              </a:tr>
              <a:tr h="370840">
                <a:tc>
                  <a:txBody>
                    <a:bodyPr/>
                    <a:lstStyle/>
                    <a:p>
                      <a:r>
                        <a:rPr lang="sv-SE" sz="1200" dirty="0" smtClean="0"/>
                        <a:t>Elever boende</a:t>
                      </a:r>
                      <a:r>
                        <a:rPr lang="sv-SE" sz="1200" baseline="0" dirty="0" smtClean="0"/>
                        <a:t> i </a:t>
                      </a:r>
                      <a:r>
                        <a:rPr lang="sv-SE" sz="1200" dirty="0" smtClean="0"/>
                        <a:t>Nacka (ink elever som går i skola i annan kommun än Nacka)</a:t>
                      </a:r>
                    </a:p>
                  </a:txBody>
                  <a:tcPr/>
                </a:tc>
                <a:tc>
                  <a:txBody>
                    <a:bodyPr/>
                    <a:lstStyle/>
                    <a:p>
                      <a:pPr algn="ctr"/>
                      <a:r>
                        <a:rPr lang="sv-SE" sz="1200" dirty="0" smtClean="0"/>
                        <a:t>290</a:t>
                      </a:r>
                      <a:endParaRPr lang="sv-SE" sz="1200" dirty="0"/>
                    </a:p>
                  </a:txBody>
                  <a:tcPr/>
                </a:tc>
                <a:tc>
                  <a:txBody>
                    <a:bodyPr/>
                    <a:lstStyle/>
                    <a:p>
                      <a:pPr algn="ctr"/>
                      <a:r>
                        <a:rPr lang="sv-SE" sz="1200" dirty="0" smtClean="0"/>
                        <a:t>291</a:t>
                      </a:r>
                      <a:endParaRPr lang="sv-SE" sz="1200" dirty="0"/>
                    </a:p>
                  </a:txBody>
                  <a:tcPr/>
                </a:tc>
                <a:tc>
                  <a:txBody>
                    <a:bodyPr/>
                    <a:lstStyle/>
                    <a:p>
                      <a:pPr algn="ctr"/>
                      <a:r>
                        <a:rPr lang="sv-SE" sz="1200" dirty="0" smtClean="0"/>
                        <a:t>581</a:t>
                      </a:r>
                      <a:endParaRPr lang="sv-SE" sz="1200" dirty="0"/>
                    </a:p>
                  </a:txBody>
                  <a:tcPr/>
                </a:tc>
              </a:tr>
              <a:tr h="370840">
                <a:tc>
                  <a:txBody>
                    <a:bodyPr/>
                    <a:lstStyle/>
                    <a:p>
                      <a:r>
                        <a:rPr lang="sv-SE" sz="1200" dirty="0" smtClean="0"/>
                        <a:t>Elever boende i övriga deltagande kommuner</a:t>
                      </a:r>
                    </a:p>
                  </a:txBody>
                  <a:tcPr/>
                </a:tc>
                <a:tc>
                  <a:txBody>
                    <a:bodyPr/>
                    <a:lstStyle/>
                    <a:p>
                      <a:pPr algn="ctr"/>
                      <a:r>
                        <a:rPr lang="sv-SE" sz="1200" dirty="0" smtClean="0"/>
                        <a:t>4721</a:t>
                      </a:r>
                      <a:endParaRPr lang="sv-SE" sz="1200" dirty="0"/>
                    </a:p>
                  </a:txBody>
                  <a:tcPr/>
                </a:tc>
                <a:tc>
                  <a:txBody>
                    <a:bodyPr/>
                    <a:lstStyle/>
                    <a:p>
                      <a:pPr algn="ctr"/>
                      <a:r>
                        <a:rPr lang="sv-SE" sz="1200" dirty="0" smtClean="0"/>
                        <a:t>5120</a:t>
                      </a:r>
                      <a:endParaRPr lang="sv-SE" sz="1200" dirty="0"/>
                    </a:p>
                  </a:txBody>
                  <a:tcPr/>
                </a:tc>
                <a:tc>
                  <a:txBody>
                    <a:bodyPr/>
                    <a:lstStyle/>
                    <a:p>
                      <a:pPr algn="ctr"/>
                      <a:r>
                        <a:rPr lang="sv-SE" sz="1200" dirty="0" smtClean="0"/>
                        <a:t>9841</a:t>
                      </a:r>
                      <a:endParaRPr lang="sv-SE" sz="1200" dirty="0"/>
                    </a:p>
                  </a:txBody>
                  <a:tcPr/>
                </a:tc>
              </a:tr>
            </a:tbl>
          </a:graphicData>
        </a:graphic>
      </p:graphicFrame>
      <p:sp>
        <p:nvSpPr>
          <p:cNvPr id="6194" name="textruta 6"/>
          <p:cNvSpPr txBox="1">
            <a:spLocks noChangeArrowheads="1"/>
          </p:cNvSpPr>
          <p:nvPr/>
        </p:nvSpPr>
        <p:spPr bwMode="auto">
          <a:xfrm>
            <a:off x="1476375" y="5300663"/>
            <a:ext cx="7092950" cy="461962"/>
          </a:xfrm>
          <a:prstGeom prst="rect">
            <a:avLst/>
          </a:prstGeom>
          <a:noFill/>
          <a:ln w="9525">
            <a:noFill/>
            <a:miter lim="800000"/>
            <a:headEnd/>
            <a:tailEnd/>
          </a:ln>
        </p:spPr>
        <p:txBody>
          <a:bodyPr>
            <a:spAutoFit/>
          </a:bodyPr>
          <a:lstStyle/>
          <a:p>
            <a:r>
              <a:rPr lang="sv-SE" sz="1200"/>
              <a:t>Då antalet svarande pojkar respektive flickor är litet för vissa områden redovisas resultatet på totalnivå det vill säga pojkar och flickors resultat sammanslaget!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84995" name="Rectangle 3"/>
          <p:cNvSpPr>
            <a:spLocks noChangeArrowheads="1"/>
          </p:cNvSpPr>
          <p:nvPr/>
        </p:nvSpPr>
        <p:spPr bwMode="auto">
          <a:xfrm>
            <a:off x="468313" y="2560638"/>
            <a:ext cx="4751387"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sv-SE" sz="2100" b="1">
                <a:solidFill>
                  <a:srgbClr val="000000"/>
                </a:solidFill>
              </a:rPr>
              <a:t>Tobaksbruk</a:t>
            </a:r>
          </a:p>
        </p:txBody>
      </p:sp>
      <p:pic>
        <p:nvPicPr>
          <p:cNvPr id="5" name="Bildobjekt 4" descr="DSC03203.jpg"/>
          <p:cNvPicPr>
            <a:picLocks noChangeAspect="1"/>
          </p:cNvPicPr>
          <p:nvPr/>
        </p:nvPicPr>
        <p:blipFill>
          <a:blip r:embed="rId3" cstate="print"/>
          <a:stretch>
            <a:fillRect/>
          </a:stretch>
        </p:blipFill>
        <p:spPr>
          <a:xfrm>
            <a:off x="4572000" y="1484784"/>
            <a:ext cx="3883294" cy="3384376"/>
          </a:xfrm>
          <a:prstGeom prst="rect">
            <a:avLst/>
          </a:prstGeom>
        </p:spPr>
      </p:pic>
    </p:spTree>
    <p:extLst>
      <p:ext uri="{BB962C8B-B14F-4D97-AF65-F5344CB8AC3E}">
        <p14:creationId xmlns:p14="http://schemas.microsoft.com/office/powerpoint/2010/main" val="247927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Tobak över tid mellan pojkar och flickor i årskurs 9</a:t>
            </a:r>
            <a:endParaRPr lang="sv-SE" dirty="0"/>
          </a:p>
        </p:txBody>
      </p:sp>
      <p:sp>
        <p:nvSpPr>
          <p:cNvPr id="6" name="Platshållare för innehåll 5"/>
          <p:cNvSpPr>
            <a:spLocks noGrp="1"/>
          </p:cNvSpPr>
          <p:nvPr>
            <p:ph idx="1"/>
          </p:nvPr>
        </p:nvSpPr>
        <p:spPr/>
        <p:txBody>
          <a:bodyPr/>
          <a:lstStyle/>
          <a:p>
            <a:endParaRPr lang="sv-SE"/>
          </a:p>
        </p:txBody>
      </p:sp>
      <p:graphicFrame>
        <p:nvGraphicFramePr>
          <p:cNvPr id="7" name="Diagram 6"/>
          <p:cNvGraphicFramePr/>
          <p:nvPr/>
        </p:nvGraphicFramePr>
        <p:xfrm>
          <a:off x="1187624" y="1628800"/>
          <a:ext cx="7704856" cy="44644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t>Andel elever (%) i årskurs 9 som röker dagligen eller ibland</a:t>
            </a:r>
            <a:endParaRPr lang="sv-SE" sz="3200" dirty="0"/>
          </a:p>
        </p:txBody>
      </p:sp>
      <p:graphicFrame>
        <p:nvGraphicFramePr>
          <p:cNvPr id="6" name="Platshållare för innehåll 5"/>
          <p:cNvGraphicFramePr>
            <a:graphicFrameLocks noGrp="1"/>
          </p:cNvGraphicFramePr>
          <p:nvPr>
            <p:ph idx="1"/>
            <p:extLst/>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Ellips 3"/>
          <p:cNvSpPr/>
          <p:nvPr/>
        </p:nvSpPr>
        <p:spPr>
          <a:xfrm>
            <a:off x="3347864" y="4749225"/>
            <a:ext cx="360040" cy="1080120"/>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
        <p:nvSpPr>
          <p:cNvPr id="5" name="Ellips 4"/>
          <p:cNvSpPr/>
          <p:nvPr/>
        </p:nvSpPr>
        <p:spPr>
          <a:xfrm>
            <a:off x="1835696" y="5181273"/>
            <a:ext cx="288032" cy="648072"/>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2121491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Andel elever (%) i årskurs 9 som snusar dagligen eller ibland</a:t>
            </a:r>
            <a:endParaRPr lang="sv-SE" dirty="0"/>
          </a:p>
        </p:txBody>
      </p:sp>
      <p:sp>
        <p:nvSpPr>
          <p:cNvPr id="5" name="Platshållare för innehåll 4"/>
          <p:cNvSpPr>
            <a:spLocks noGrp="1"/>
          </p:cNvSpPr>
          <p:nvPr>
            <p:ph idx="1"/>
          </p:nvPr>
        </p:nvSpPr>
        <p:spPr/>
        <p:txBody>
          <a:bodyPr/>
          <a:lstStyle/>
          <a:p>
            <a:endParaRPr lang="sv-SE" dirty="0"/>
          </a:p>
        </p:txBody>
      </p:sp>
      <p:graphicFrame>
        <p:nvGraphicFramePr>
          <p:cNvPr id="6" name="Diagram 5"/>
          <p:cNvGraphicFramePr/>
          <p:nvPr>
            <p:extLst/>
          </p:nvPr>
        </p:nvGraphicFramePr>
        <p:xfrm>
          <a:off x="1331640" y="1628800"/>
          <a:ext cx="756084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7" name="Ellips 6"/>
          <p:cNvSpPr/>
          <p:nvPr/>
        </p:nvSpPr>
        <p:spPr>
          <a:xfrm>
            <a:off x="1907704" y="4725144"/>
            <a:ext cx="360040" cy="1080120"/>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4988689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Tobak över tid totalt år 2 gymnasiet</a:t>
            </a:r>
            <a:endParaRPr lang="sv-SE" dirty="0"/>
          </a:p>
        </p:txBody>
      </p:sp>
      <p:graphicFrame>
        <p:nvGraphicFramePr>
          <p:cNvPr id="7" name="Platshållare för innehåll 6"/>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cka PP mall, lila kvarnhjul och grön logotyp">
  <a:themeElements>
    <a:clrScheme name="Nacka, ny version">
      <a:dk1>
        <a:sysClr val="windowText" lastClr="000000"/>
      </a:dk1>
      <a:lt1>
        <a:sysClr val="window" lastClr="FFFFFF"/>
      </a:lt1>
      <a:dk2>
        <a:srgbClr val="0F65B8"/>
      </a:dk2>
      <a:lt2>
        <a:srgbClr val="EEECE1"/>
      </a:lt2>
      <a:accent1>
        <a:srgbClr val="97AC1E"/>
      </a:accent1>
      <a:accent2>
        <a:srgbClr val="83449D"/>
      </a:accent2>
      <a:accent3>
        <a:srgbClr val="F07717"/>
      </a:accent3>
      <a:accent4>
        <a:srgbClr val="0F65B8"/>
      </a:accent4>
      <a:accent5>
        <a:srgbClr val="C0DE3D"/>
      </a:accent5>
      <a:accent6>
        <a:srgbClr val="BD0012"/>
      </a:accent6>
      <a:hlink>
        <a:srgbClr val="0F65B8"/>
      </a:hlink>
      <a:folHlink>
        <a:srgbClr val="BD00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lnSpc>
            <a:spcPts val="4000"/>
          </a:lnSpc>
          <a:defRPr sz="2400" kern="0" dirty="0" err="1">
            <a:latin typeface="Gill Sans MT"/>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Nacka PP mall, lila kvarnhjul och grön logotyp</Template>
  <TotalTime>5741</TotalTime>
  <Words>1045</Words>
  <Application>Microsoft Office PowerPoint</Application>
  <PresentationFormat>Bildspel på skärmen (4:3)</PresentationFormat>
  <Paragraphs>180</Paragraphs>
  <Slides>35</Slides>
  <Notes>28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35</vt:i4>
      </vt:variant>
    </vt:vector>
  </HeadingPairs>
  <TitlesOfParts>
    <vt:vector size="40" baseType="lpstr">
      <vt:lpstr>Arial</vt:lpstr>
      <vt:lpstr>Calibri</vt:lpstr>
      <vt:lpstr>Gill Sans MT</vt:lpstr>
      <vt:lpstr>Wingdings</vt:lpstr>
      <vt:lpstr>Nacka PP mall, lila kvarnhjul och grön logotyp</vt:lpstr>
      <vt:lpstr>Stockholmsenkäten 2014 vad har ungdomarna i Boo svarat? </vt:lpstr>
      <vt:lpstr>PowerPoint-presentation</vt:lpstr>
      <vt:lpstr>Antal svarande elever per område årskurs 9</vt:lpstr>
      <vt:lpstr>Antal svarande elever per område årskurs 2 gymnasiet</vt:lpstr>
      <vt:lpstr>PowerPoint-presentation</vt:lpstr>
      <vt:lpstr>Tobak över tid mellan pojkar och flickor i årskurs 9</vt:lpstr>
      <vt:lpstr>Andel elever (%) i årskurs 9 som röker dagligen eller ibland</vt:lpstr>
      <vt:lpstr>Andel elever (%) i årskurs 9 som snusar dagligen eller ibland</vt:lpstr>
      <vt:lpstr>Tobak över tid totalt år 2 gymnasiet</vt:lpstr>
      <vt:lpstr>Andel elever (%) i år 2 gymn som röker dagligen eller ibland</vt:lpstr>
      <vt:lpstr>PowerPoint-presentation</vt:lpstr>
      <vt:lpstr>Alkohol över tid mellan pojkar och flickor i årskurs 9</vt:lpstr>
      <vt:lpstr>Andel elever (%) i årskurs 9 som inte dricker alkohol</vt:lpstr>
      <vt:lpstr>Andel elever (%) i årskurs 9 som storkonsumerar alkohol minst en gång i månaden</vt:lpstr>
      <vt:lpstr>Alkohol över tid år 2 gymnasiet</vt:lpstr>
      <vt:lpstr>Andel elever (%) i år 2 gymn som inte dricker alkohol</vt:lpstr>
      <vt:lpstr>Andel elever (%) i år 2 gymn som storkonsumerar alkohol minst en gång i månaden</vt:lpstr>
      <vt:lpstr>Alkohol över tid mellan pojkar och flickor i årskurs 9</vt:lpstr>
      <vt:lpstr>Andel elever (%) i årskurs 9 som får smaka alkohol av sina föräldrar</vt:lpstr>
      <vt:lpstr>Alkohol över tid år 2 gymnasiet</vt:lpstr>
      <vt:lpstr>Andel elever (%) i år 2 gymn som får smaka alkohol av sina föräldrar</vt:lpstr>
      <vt:lpstr>Hur får du vanligen tag på alkohol?  (av de som dricker alkohol och är under 18 år)  </vt:lpstr>
      <vt:lpstr>Hur får du vanligen tag på alkohol?  (av de som dricker alkohol och är under 18 år)  </vt:lpstr>
      <vt:lpstr>PowerPoint-presentation</vt:lpstr>
      <vt:lpstr>Narkotika över tid mellan pojkar och flickor i årskurs 9 </vt:lpstr>
      <vt:lpstr>Andel elever (%) i årskurs 9 som använt narkotika någon gång</vt:lpstr>
      <vt:lpstr>Andel elever (%) i årskurs 9 som använt narkotika minst 1 gång de senaste 4 veckorna</vt:lpstr>
      <vt:lpstr>Narkotika över tid elever år 2 gymn</vt:lpstr>
      <vt:lpstr>Andel elever (%) i år 2 gymn som använt narkotika någon gång</vt:lpstr>
      <vt:lpstr>Andel elever (%) i årskurs 2 gymn som använt narkotika minst 1 gång de senaste 4 veckorna</vt:lpstr>
      <vt:lpstr>PowerPoint-presentation</vt:lpstr>
      <vt:lpstr>Pojkar och flickor i årskurs 9</vt:lpstr>
      <vt:lpstr>Elever i år 2 gymn</vt:lpstr>
      <vt:lpstr>Pojkar och flickor i årskurs 9</vt:lpstr>
      <vt:lpstr>Elever i år 2 gymn</vt:lpstr>
    </vt:vector>
  </TitlesOfParts>
  <Company>Nacka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Människor och hälsa i Nacka – en rapport om folkhälsan 2012</dc:title>
  <dc:creator>nimg</dc:creator>
  <cp:lastModifiedBy>Greger Ingrid</cp:lastModifiedBy>
  <cp:revision>289</cp:revision>
  <dcterms:created xsi:type="dcterms:W3CDTF">2012-02-16T14:32:54Z</dcterms:created>
  <dcterms:modified xsi:type="dcterms:W3CDTF">2014-12-02T11:54:32Z</dcterms:modified>
</cp:coreProperties>
</file>