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6" r:id="rId5"/>
    <p:sldId id="265" r:id="rId6"/>
    <p:sldId id="257" r:id="rId7"/>
    <p:sldId id="260" r:id="rId8"/>
    <p:sldId id="259" r:id="rId9"/>
    <p:sldId id="261" r:id="rId10"/>
    <p:sldId id="263" r:id="rId11"/>
    <p:sldId id="264" r:id="rId12"/>
    <p:sldId id="269" r:id="rId13"/>
    <p:sldId id="267" r:id="rId14"/>
    <p:sldId id="268" r:id="rId15"/>
    <p:sldId id="270" r:id="rId1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82" y="-4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D71671-04F5-4CFC-812E-231F02B4FE83}" type="datetimeFigureOut">
              <a:rPr lang="sv-SE" smtClean="0"/>
              <a:pPr/>
              <a:t>2012-05-11</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96C4E78-BDE7-45EA-8DE8-B4FFB81EA16B}" type="slidenum">
              <a:rPr lang="sv-SE" smtClean="0"/>
              <a:pPr/>
              <a:t>‹#›</a:t>
            </a:fld>
            <a:endParaRPr lang="sv-S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E51E55-D8AC-480B-8273-C4EFE9693A3F}" type="datetimeFigureOut">
              <a:rPr lang="en-US" smtClean="0"/>
              <a:pPr/>
              <a:t>5/11/2012</a:t>
            </a:fld>
            <a:endParaRPr lang="en-US" dirty="0"/>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C4190D-61C8-49E5-A1E7-0EC313CC358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 med kvarnhjul">
    <p:spTree>
      <p:nvGrpSpPr>
        <p:cNvPr id="1" name=""/>
        <p:cNvGrpSpPr/>
        <p:nvPr/>
      </p:nvGrpSpPr>
      <p:grpSpPr>
        <a:xfrm>
          <a:off x="0" y="0"/>
          <a:ext cx="0" cy="0"/>
          <a:chOff x="0" y="0"/>
          <a:chExt cx="0" cy="0"/>
        </a:xfrm>
      </p:grpSpPr>
      <p:pic>
        <p:nvPicPr>
          <p:cNvPr id="9" name="Bildobjekt 8" descr="Bla_va_ovre.png"/>
          <p:cNvPicPr>
            <a:picLocks noChangeAspect="1"/>
          </p:cNvPicPr>
          <p:nvPr userDrawn="1"/>
        </p:nvPicPr>
        <p:blipFill>
          <a:blip r:embed="rId2" cstate="print"/>
          <a:stretch>
            <a:fillRect/>
          </a:stretch>
        </p:blipFill>
        <p:spPr>
          <a:xfrm>
            <a:off x="252000" y="116632"/>
            <a:ext cx="1908000" cy="794743"/>
          </a:xfrm>
          <a:prstGeom prst="rect">
            <a:avLst/>
          </a:prstGeom>
        </p:spPr>
      </p:pic>
      <p:pic>
        <p:nvPicPr>
          <p:cNvPr id="10" name="Bildobjekt 9" descr="Gron_horna.png"/>
          <p:cNvPicPr>
            <a:picLocks noChangeAspect="1"/>
          </p:cNvPicPr>
          <p:nvPr userDrawn="1"/>
        </p:nvPicPr>
        <p:blipFill>
          <a:blip r:embed="rId3" cstate="print"/>
          <a:stretch>
            <a:fillRect/>
          </a:stretch>
        </p:blipFill>
        <p:spPr>
          <a:xfrm>
            <a:off x="5526017" y="3240017"/>
            <a:ext cx="3617983" cy="3617983"/>
          </a:xfrm>
          <a:prstGeom prst="rect">
            <a:avLst/>
          </a:prstGeom>
        </p:spPr>
      </p:pic>
      <p:sp>
        <p:nvSpPr>
          <p:cNvPr id="8"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
        <p:nvSpPr>
          <p:cNvPr id="7" name="Rubrik 1"/>
          <p:cNvSpPr>
            <a:spLocks noGrp="1"/>
          </p:cNvSpPr>
          <p:nvPr>
            <p:ph type="title"/>
          </p:nvPr>
        </p:nvSpPr>
        <p:spPr>
          <a:xfrm>
            <a:off x="726964" y="1925960"/>
            <a:ext cx="7690072" cy="1143000"/>
          </a:xfrm>
        </p:spPr>
        <p:txBody>
          <a:bodyPr>
            <a:normAutofit/>
          </a:bodyPr>
          <a:lstStyle>
            <a:lvl1pPr algn="ctr">
              <a:defRPr sz="3600" baseline="0"/>
            </a:lvl1pPr>
          </a:lstStyle>
          <a:p>
            <a:r>
              <a:rPr lang="sv-SE" noProof="0" smtClean="0"/>
              <a:t>Klicka här för att ändra format</a:t>
            </a:r>
            <a:endParaRPr lang="sv-SE"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Endast rubrik utan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8229600" cy="1143000"/>
          </a:xfrm>
        </p:spPr>
        <p:txBody>
          <a:bodyPr/>
          <a:lstStyle/>
          <a:p>
            <a:r>
              <a:rPr lang="sv-SE" noProof="0" smtClean="0"/>
              <a:t>Klicka här för att ändra format</a:t>
            </a:r>
            <a:endParaRPr lang="sv-SE" noProof="0"/>
          </a:p>
        </p:txBody>
      </p:sp>
      <p:pic>
        <p:nvPicPr>
          <p:cNvPr id="8" name="Bildobjekt 7"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0"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Avsnittsrubrik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normAutofit/>
          </a:bodyPr>
          <a:lstStyle>
            <a:lvl1pPr algn="l">
              <a:defRPr sz="3250" b="1" cap="all"/>
            </a:lvl1pPr>
          </a:lstStyle>
          <a:p>
            <a:r>
              <a:rPr lang="sv-SE" noProof="0" smtClean="0"/>
              <a:t>Klicka här för att ändra format</a:t>
            </a:r>
            <a:endParaRPr lang="sv-SE" noProof="0"/>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noProof="0" smtClean="0"/>
              <a:t>Klicka här för att ändra format på bakgrundstexten</a:t>
            </a:r>
          </a:p>
        </p:txBody>
      </p:sp>
      <p:pic>
        <p:nvPicPr>
          <p:cNvPr id="10" name="Bildobjekt 9"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pic>
        <p:nvPicPr>
          <p:cNvPr id="7" name="Bildobjekt 6"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1600" cy="1143000"/>
          </a:xfrm>
        </p:spPr>
        <p:txBody>
          <a:bodyPr/>
          <a:lstStyle>
            <a:lvl1pPr>
              <a:defRPr baseline="0"/>
            </a:lvl1pPr>
          </a:lstStyle>
          <a:p>
            <a:r>
              <a:rPr lang="sv-SE" noProof="0" smtClean="0"/>
              <a:t>Klicka här för att ändra format</a:t>
            </a:r>
            <a:endParaRPr lang="sv-SE" noProof="0"/>
          </a:p>
        </p:txBody>
      </p:sp>
      <p:sp>
        <p:nvSpPr>
          <p:cNvPr id="3" name="Platshållare för text 2"/>
          <p:cNvSpPr>
            <a:spLocks noGrp="1"/>
          </p:cNvSpPr>
          <p:nvPr>
            <p:ph type="body" idx="1"/>
          </p:nvPr>
        </p:nvSpPr>
        <p:spPr>
          <a:xfrm>
            <a:off x="1130400" y="1535113"/>
            <a:ext cx="3744000" cy="639762"/>
          </a:xfrm>
        </p:spPr>
        <p:txBody>
          <a:bodyPr anchor="b">
            <a:no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noProof="0" smtClean="0"/>
              <a:t>Klicka här för att ändra format på bakgrundstexten</a:t>
            </a:r>
          </a:p>
        </p:txBody>
      </p:sp>
      <p:sp>
        <p:nvSpPr>
          <p:cNvPr id="4" name="Platshållare för innehåll 3"/>
          <p:cNvSpPr>
            <a:spLocks noGrp="1"/>
          </p:cNvSpPr>
          <p:nvPr>
            <p:ph sz="half" idx="2"/>
          </p:nvPr>
        </p:nvSpPr>
        <p:spPr>
          <a:xfrm>
            <a:off x="1130400" y="2174875"/>
            <a:ext cx="3744000" cy="3951288"/>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5" name="Platshållare för text 4"/>
          <p:cNvSpPr>
            <a:spLocks noGrp="1"/>
          </p:cNvSpPr>
          <p:nvPr>
            <p:ph type="body" sz="quarter" idx="3"/>
          </p:nvPr>
        </p:nvSpPr>
        <p:spPr>
          <a:xfrm>
            <a:off x="5148000" y="1535113"/>
            <a:ext cx="3744000" cy="639762"/>
          </a:xfrm>
        </p:spPr>
        <p:txBody>
          <a:bodyPr anchor="b">
            <a:no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noProof="0" smtClean="0"/>
              <a:t>Klicka här för att ändra format på bakgrundstexten</a:t>
            </a:r>
          </a:p>
        </p:txBody>
      </p:sp>
      <p:sp>
        <p:nvSpPr>
          <p:cNvPr id="6" name="Platshållare för innehåll 5"/>
          <p:cNvSpPr>
            <a:spLocks noGrp="1"/>
          </p:cNvSpPr>
          <p:nvPr>
            <p:ph sz="quarter" idx="4"/>
          </p:nvPr>
        </p:nvSpPr>
        <p:spPr>
          <a:xfrm>
            <a:off x="5148000" y="2174875"/>
            <a:ext cx="3744000" cy="3951288"/>
          </a:xfrm>
        </p:spPr>
        <p:txBody>
          <a:bodyPr/>
          <a:lstStyle>
            <a:lvl1pPr>
              <a:defRPr sz="1800"/>
            </a:lvl1pPr>
            <a:lvl2pPr>
              <a:defRPr sz="1600"/>
            </a:lvl2pPr>
            <a:lvl3pPr>
              <a:defRPr sz="1400"/>
            </a:lvl3pPr>
            <a:lvl4pPr>
              <a:defRPr sz="1400"/>
            </a:lvl4pPr>
            <a:lvl5pPr>
              <a:defRPr sz="1400"/>
            </a:lvl5pPr>
            <a:lvl6pPr>
              <a:defRPr sz="1600"/>
            </a:lvl6pPr>
            <a:lvl7pPr>
              <a:defRPr sz="1600"/>
            </a:lvl7pPr>
            <a:lvl8pPr>
              <a:defRPr sz="1600"/>
            </a:lvl8pPr>
            <a:lvl9pPr>
              <a:defRPr sz="16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2" name="Bildobjekt 11"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3"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4"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3050"/>
            <a:ext cx="3081600" cy="1162050"/>
          </a:xfrm>
        </p:spPr>
        <p:txBody>
          <a:bodyPr anchor="b"/>
          <a:lstStyle>
            <a:lvl1pPr algn="l">
              <a:defRPr sz="2000" b="1" baseline="0"/>
            </a:lvl1pPr>
          </a:lstStyle>
          <a:p>
            <a:r>
              <a:rPr lang="sv-SE" noProof="0" smtClean="0"/>
              <a:t>Klicka här för att ändra format</a:t>
            </a:r>
            <a:endParaRPr lang="sv-SE" noProof="0"/>
          </a:p>
        </p:txBody>
      </p:sp>
      <p:sp>
        <p:nvSpPr>
          <p:cNvPr id="3" name="Platshållare för innehåll 2"/>
          <p:cNvSpPr>
            <a:spLocks noGrp="1"/>
          </p:cNvSpPr>
          <p:nvPr>
            <p:ph idx="1"/>
          </p:nvPr>
        </p:nvSpPr>
        <p:spPr>
          <a:xfrm>
            <a:off x="4500000" y="273050"/>
            <a:ext cx="4392000" cy="5853113"/>
          </a:xfrm>
        </p:spPr>
        <p:txBody>
          <a:bodyPr/>
          <a:lstStyle>
            <a:lvl1pPr>
              <a:defRPr sz="2800"/>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4" name="Platshållare för text 3"/>
          <p:cNvSpPr>
            <a:spLocks noGrp="1"/>
          </p:cNvSpPr>
          <p:nvPr>
            <p:ph type="body" sz="half" idx="2"/>
          </p:nvPr>
        </p:nvSpPr>
        <p:spPr>
          <a:xfrm>
            <a:off x="1130400" y="1435100"/>
            <a:ext cx="308160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noProof="0" smtClean="0"/>
              <a:t>Klicka här för att ändra format på bakgrundstexten</a:t>
            </a:r>
          </a:p>
        </p:txBody>
      </p:sp>
      <p:pic>
        <p:nvPicPr>
          <p:cNvPr id="10" name="Bildobjekt 9"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1"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835696" y="4797152"/>
            <a:ext cx="5486400" cy="566738"/>
          </a:xfrm>
        </p:spPr>
        <p:txBody>
          <a:bodyPr anchor="b"/>
          <a:lstStyle>
            <a:lvl1pPr algn="l">
              <a:defRPr sz="2000" b="1"/>
            </a:lvl1pPr>
          </a:lstStyle>
          <a:p>
            <a:r>
              <a:rPr lang="sv-SE" noProof="0" smtClean="0"/>
              <a:t>Klicka här för att ändra format</a:t>
            </a:r>
            <a:endParaRPr lang="sv-SE" noProof="0"/>
          </a:p>
        </p:txBody>
      </p:sp>
      <p:sp>
        <p:nvSpPr>
          <p:cNvPr id="3" name="Platshållare för bild 2"/>
          <p:cNvSpPr>
            <a:spLocks noGrp="1"/>
          </p:cNvSpPr>
          <p:nvPr>
            <p:ph type="pic" idx="1"/>
          </p:nvPr>
        </p:nvSpPr>
        <p:spPr>
          <a:xfrm>
            <a:off x="1835696" y="620688"/>
            <a:ext cx="544299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noProof="0" smtClean="0"/>
              <a:t>Klicka på ikonen för att lägga till en bild</a:t>
            </a:r>
            <a:endParaRPr lang="sv-SE" noProof="0"/>
          </a:p>
        </p:txBody>
      </p:sp>
      <p:sp>
        <p:nvSpPr>
          <p:cNvPr id="4" name="Platshållare för text 3"/>
          <p:cNvSpPr>
            <a:spLocks noGrp="1"/>
          </p:cNvSpPr>
          <p:nvPr>
            <p:ph type="body" sz="half" idx="2"/>
          </p:nvPr>
        </p:nvSpPr>
        <p:spPr>
          <a:xfrm>
            <a:off x="1835696" y="5373216"/>
            <a:ext cx="5486400" cy="804862"/>
          </a:xfrm>
        </p:spPr>
        <p:txBody>
          <a:bodyPr/>
          <a:lstStyle>
            <a:lvl1pPr marL="0" indent="0">
              <a:buNone/>
              <a:defRPr sz="1400" spc="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noProof="0" smtClean="0"/>
              <a:t>Klicka här för att ändra format på bakgrundstexten</a:t>
            </a:r>
          </a:p>
        </p:txBody>
      </p:sp>
      <p:pic>
        <p:nvPicPr>
          <p:cNvPr id="11" name="Bildobjekt 10"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1600" cy="1143000"/>
          </a:xfrm>
        </p:spPr>
        <p:txBody>
          <a:bodyPr/>
          <a:lstStyle/>
          <a:p>
            <a:r>
              <a:rPr lang="sv-SE" noProof="0" smtClean="0"/>
              <a:t>Klicka här för att ändra format</a:t>
            </a:r>
            <a:endParaRPr lang="sv-SE" noProof="0"/>
          </a:p>
        </p:txBody>
      </p:sp>
      <p:sp>
        <p:nvSpPr>
          <p:cNvPr id="3" name="Platshållare för lodrät text 2"/>
          <p:cNvSpPr>
            <a:spLocks noGrp="1"/>
          </p:cNvSpPr>
          <p:nvPr>
            <p:ph type="body" orient="vert" idx="1"/>
          </p:nvPr>
        </p:nvSpPr>
        <p:spPr>
          <a:xfrm>
            <a:off x="1130400" y="1600200"/>
            <a:ext cx="7761600" cy="4525963"/>
          </a:xfrm>
        </p:spPr>
        <p:txBody>
          <a:bodyPr vert="eaVert"/>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9" name="Bildobjekt 8"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noProof="0" smtClean="0"/>
              <a:t>Klicka här för att ändra format</a:t>
            </a:r>
            <a:endParaRPr lang="sv-SE" noProof="0"/>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0" name="Bildobjekt 9"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1600" cy="1143000"/>
          </a:xfrm>
        </p:spPr>
        <p:txBody>
          <a:bodyPr/>
          <a:lstStyle/>
          <a:p>
            <a:r>
              <a:rPr lang="sv-SE" noProof="0" smtClean="0"/>
              <a:t>Klicka här för att ändra format</a:t>
            </a:r>
            <a:endParaRPr lang="sv-SE" noProof="0"/>
          </a:p>
        </p:txBody>
      </p:sp>
      <p:sp>
        <p:nvSpPr>
          <p:cNvPr id="3" name="Platshållare för innehåll 2"/>
          <p:cNvSpPr>
            <a:spLocks noGrp="1"/>
          </p:cNvSpPr>
          <p:nvPr>
            <p:ph idx="1"/>
          </p:nvPr>
        </p:nvSpPr>
        <p:spPr>
          <a:xfrm>
            <a:off x="1130400" y="1600200"/>
            <a:ext cx="7761600" cy="4525963"/>
          </a:xfrm>
        </p:spPr>
        <p:txBody>
          <a:bodyPr/>
          <a:lstStyle>
            <a:lvl1pPr>
              <a:defRPr baseline="0"/>
            </a:lvl1pPr>
            <a:lvl2pPr>
              <a:defRPr baseline="0"/>
            </a:lvl2pPr>
            <a:lvl3pPr>
              <a:defRPr baseline="0"/>
            </a:lvl3pPr>
            <a:lvl4pPr>
              <a:defRPr baseline="0"/>
            </a:lvl4pPr>
            <a:lvl5pPr>
              <a:defRPr baseline="0"/>
            </a:lvl5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1" name="Bildobjekt 10"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pic>
        <p:nvPicPr>
          <p:cNvPr id="9" name="Bildobjekt 8"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3"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utan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1600" cy="1143000"/>
          </a:xfrm>
        </p:spPr>
        <p:txBody>
          <a:bodyPr/>
          <a:lstStyle>
            <a:lvl1pPr>
              <a:defRPr baseline="0"/>
            </a:lvl1pPr>
          </a:lstStyle>
          <a:p>
            <a:r>
              <a:rPr lang="sv-SE" noProof="0" smtClean="0"/>
              <a:t>Klicka här för att ändra format</a:t>
            </a:r>
            <a:endParaRPr lang="sv-SE" noProof="0"/>
          </a:p>
        </p:txBody>
      </p:sp>
      <p:sp>
        <p:nvSpPr>
          <p:cNvPr id="3" name="Platshållare för innehåll 2"/>
          <p:cNvSpPr>
            <a:spLocks noGrp="1"/>
          </p:cNvSpPr>
          <p:nvPr>
            <p:ph idx="1"/>
          </p:nvPr>
        </p:nvSpPr>
        <p:spPr>
          <a:xfrm>
            <a:off x="1130400" y="1600200"/>
            <a:ext cx="7761600" cy="4525963"/>
          </a:xfrm>
        </p:spPr>
        <p:txBody>
          <a:bodyPr/>
          <a:lstStyle>
            <a:lvl1pPr>
              <a:defRPr baseline="0"/>
            </a:lvl1pPr>
            <a:lvl2pPr>
              <a:defRPr baseline="0"/>
            </a:lvl2pPr>
            <a:lvl3pPr>
              <a:defRPr baseline="0"/>
            </a:lvl3pPr>
            <a:lvl4pPr>
              <a:defRPr baseline="0"/>
            </a:lvl4pPr>
            <a:lvl5pPr>
              <a:defRPr baseline="0"/>
            </a:lvl5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0" name="Bildobjekt 9"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8800" cy="1143000"/>
          </a:xfrm>
        </p:spPr>
        <p:txBody>
          <a:bodyPr/>
          <a:lstStyle/>
          <a:p>
            <a:r>
              <a:rPr lang="sv-SE" noProof="0" smtClean="0"/>
              <a:t>Klicka här för att ändra format</a:t>
            </a:r>
            <a:endParaRPr lang="sv-SE" noProof="0"/>
          </a:p>
        </p:txBody>
      </p:sp>
      <p:sp>
        <p:nvSpPr>
          <p:cNvPr id="3" name="Platshållare för innehåll 2"/>
          <p:cNvSpPr>
            <a:spLocks noGrp="1"/>
          </p:cNvSpPr>
          <p:nvPr>
            <p:ph sz="half" idx="1"/>
          </p:nvPr>
        </p:nvSpPr>
        <p:spPr>
          <a:xfrm>
            <a:off x="11304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4" name="Platshållare för innehåll 3"/>
          <p:cNvSpPr>
            <a:spLocks noGrp="1"/>
          </p:cNvSpPr>
          <p:nvPr>
            <p:ph sz="half" idx="2"/>
          </p:nvPr>
        </p:nvSpPr>
        <p:spPr>
          <a:xfrm>
            <a:off x="51480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1" name="Bildobjekt 10"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pic>
        <p:nvPicPr>
          <p:cNvPr id="10" name="Bildobjekt 9"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3"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4"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vå innehållsdelar utan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7768800" cy="1143000"/>
          </a:xfrm>
        </p:spPr>
        <p:txBody>
          <a:bodyPr/>
          <a:lstStyle>
            <a:lvl1pPr>
              <a:defRPr baseline="0"/>
            </a:lvl1pPr>
          </a:lstStyle>
          <a:p>
            <a:r>
              <a:rPr lang="sv-SE" noProof="0" smtClean="0"/>
              <a:t>Klicka här för att ändra format</a:t>
            </a:r>
            <a:endParaRPr lang="sv-SE" noProof="0"/>
          </a:p>
        </p:txBody>
      </p:sp>
      <p:sp>
        <p:nvSpPr>
          <p:cNvPr id="3" name="Platshållare för innehåll 2"/>
          <p:cNvSpPr>
            <a:spLocks noGrp="1"/>
          </p:cNvSpPr>
          <p:nvPr>
            <p:ph sz="half" idx="1"/>
          </p:nvPr>
        </p:nvSpPr>
        <p:spPr>
          <a:xfrm>
            <a:off x="11304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4" name="Platshållare för innehåll 3"/>
          <p:cNvSpPr>
            <a:spLocks noGrp="1"/>
          </p:cNvSpPr>
          <p:nvPr>
            <p:ph sz="half" idx="2"/>
          </p:nvPr>
        </p:nvSpPr>
        <p:spPr>
          <a:xfrm>
            <a:off x="5148000" y="1600200"/>
            <a:ext cx="3744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pic>
        <p:nvPicPr>
          <p:cNvPr id="11" name="Bildobjekt 10"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om med kvarnhjul">
    <p:spTree>
      <p:nvGrpSpPr>
        <p:cNvPr id="1" name=""/>
        <p:cNvGrpSpPr/>
        <p:nvPr/>
      </p:nvGrpSpPr>
      <p:grpSpPr>
        <a:xfrm>
          <a:off x="0" y="0"/>
          <a:ext cx="0" cy="0"/>
          <a:chOff x="0" y="0"/>
          <a:chExt cx="0" cy="0"/>
        </a:xfrm>
      </p:grpSpPr>
      <p:pic>
        <p:nvPicPr>
          <p:cNvPr id="8" name="Bildobjekt 7"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pic>
        <p:nvPicPr>
          <p:cNvPr id="10" name="Bildobjekt 9"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
        <p:nvSpPr>
          <p:cNvPr id="11"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2"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noProof="0" smtClean="0"/>
              <a:pPr/>
              <a:t>2012-05-11</a:t>
            </a:fld>
            <a:endParaRPr lang="sv-SE"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utan kvarnhjul">
    <p:spTree>
      <p:nvGrpSpPr>
        <p:cNvPr id="1" name=""/>
        <p:cNvGrpSpPr/>
        <p:nvPr/>
      </p:nvGrpSpPr>
      <p:grpSpPr>
        <a:xfrm>
          <a:off x="0" y="0"/>
          <a:ext cx="0" cy="0"/>
          <a:chOff x="0" y="0"/>
          <a:chExt cx="0" cy="0"/>
        </a:xfrm>
      </p:grpSpPr>
      <p:pic>
        <p:nvPicPr>
          <p:cNvPr id="8" name="Bildobjekt 7"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10"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noProof="0" smtClean="0"/>
              <a:pPr/>
              <a:t>2012-05-11</a:t>
            </a:fld>
            <a:endParaRPr lang="sv-SE"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bild och underrubrik med kvarnhjul">
    <p:spTree>
      <p:nvGrpSpPr>
        <p:cNvPr id="1" name=""/>
        <p:cNvGrpSpPr/>
        <p:nvPr/>
      </p:nvGrpSpPr>
      <p:grpSpPr>
        <a:xfrm>
          <a:off x="0" y="0"/>
          <a:ext cx="0" cy="0"/>
          <a:chOff x="0" y="0"/>
          <a:chExt cx="0" cy="0"/>
        </a:xfrm>
      </p:grpSpPr>
      <p:pic>
        <p:nvPicPr>
          <p:cNvPr id="9" name="Bildobjekt 8" descr="Bla_va_ovre.png"/>
          <p:cNvPicPr>
            <a:picLocks noChangeAspect="1"/>
          </p:cNvPicPr>
          <p:nvPr userDrawn="1"/>
        </p:nvPicPr>
        <p:blipFill>
          <a:blip r:embed="rId2" cstate="print"/>
          <a:stretch>
            <a:fillRect/>
          </a:stretch>
        </p:blipFill>
        <p:spPr>
          <a:xfrm>
            <a:off x="252000" y="116632"/>
            <a:ext cx="1908000" cy="794743"/>
          </a:xfrm>
          <a:prstGeom prst="rect">
            <a:avLst/>
          </a:prstGeom>
        </p:spPr>
      </p:pic>
      <p:pic>
        <p:nvPicPr>
          <p:cNvPr id="10" name="Bildobjekt 9" descr="Gron_horna.png"/>
          <p:cNvPicPr>
            <a:picLocks noChangeAspect="1"/>
          </p:cNvPicPr>
          <p:nvPr userDrawn="1"/>
        </p:nvPicPr>
        <p:blipFill>
          <a:blip r:embed="rId3" cstate="print"/>
          <a:stretch>
            <a:fillRect/>
          </a:stretch>
        </p:blipFill>
        <p:spPr>
          <a:xfrm>
            <a:off x="5526017" y="3240017"/>
            <a:ext cx="3617983" cy="3617983"/>
          </a:xfrm>
          <a:prstGeom prst="rect">
            <a:avLst/>
          </a:prstGeom>
        </p:spPr>
      </p:pic>
      <p:sp>
        <p:nvSpPr>
          <p:cNvPr id="8"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1"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sp>
        <p:nvSpPr>
          <p:cNvPr id="12" name="Rubrik 1"/>
          <p:cNvSpPr>
            <a:spLocks noGrp="1"/>
          </p:cNvSpPr>
          <p:nvPr>
            <p:ph type="ctrTitle"/>
          </p:nvPr>
        </p:nvSpPr>
        <p:spPr>
          <a:xfrm>
            <a:off x="685800" y="2160000"/>
            <a:ext cx="7772400" cy="1470025"/>
          </a:xfrm>
        </p:spPr>
        <p:txBody>
          <a:bodyPr>
            <a:normAutofit/>
          </a:bodyPr>
          <a:lstStyle>
            <a:lvl1pPr marL="0" algn="l" defTabSz="914400" rtl="0" eaLnBrk="1" latinLnBrk="0" hangingPunct="1">
              <a:lnSpc>
                <a:spcPts val="4000"/>
              </a:lnSpc>
              <a:spcBef>
                <a:spcPts val="0"/>
              </a:spcBef>
              <a:spcAft>
                <a:spcPts val="0"/>
              </a:spcAft>
              <a:defRPr lang="en-US" sz="3600" b="1" kern="0" spc="0" baseline="0" dirty="0" smtClean="0">
                <a:solidFill>
                  <a:schemeClr val="tx1"/>
                </a:solidFill>
                <a:latin typeface="Gill Sans MT"/>
                <a:ea typeface="+mn-ea"/>
                <a:cs typeface="+mn-cs"/>
              </a:defRPr>
            </a:lvl1pPr>
          </a:lstStyle>
          <a:p>
            <a:r>
              <a:rPr lang="sv-SE" noProof="0" smtClean="0"/>
              <a:t>Klicka här för att ändra format</a:t>
            </a:r>
            <a:endParaRPr lang="sv-SE" noProof="0"/>
          </a:p>
        </p:txBody>
      </p:sp>
      <p:sp>
        <p:nvSpPr>
          <p:cNvPr id="13" name="Underrubrik 2"/>
          <p:cNvSpPr>
            <a:spLocks noGrp="1"/>
          </p:cNvSpPr>
          <p:nvPr>
            <p:ph type="subTitle" idx="1"/>
          </p:nvPr>
        </p:nvSpPr>
        <p:spPr>
          <a:xfrm>
            <a:off x="683568" y="3933056"/>
            <a:ext cx="4136504" cy="1752600"/>
          </a:xfrm>
        </p:spPr>
        <p:txBody>
          <a:bodyPr vert="horz" lIns="91440" tIns="45720" rIns="91440" bIns="45720" rtlCol="0" anchor="ctr">
            <a:normAutofit/>
          </a:bodyPr>
          <a:lstStyle>
            <a:lvl1pPr marL="0" indent="0" algn="l" defTabSz="914400" rtl="0" eaLnBrk="1" latinLnBrk="0" hangingPunct="1">
              <a:lnSpc>
                <a:spcPts val="2400"/>
              </a:lnSpc>
              <a:spcBef>
                <a:spcPts val="0"/>
              </a:spcBef>
              <a:spcAft>
                <a:spcPts val="0"/>
              </a:spcAft>
              <a:buNone/>
              <a:defRPr lang="en-US" sz="2400" b="0" kern="0" spc="0" baseline="0" dirty="0" smtClean="0">
                <a:solidFill>
                  <a:schemeClr val="tx1"/>
                </a:solidFill>
                <a:latin typeface="Gill Sans M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noProof="0" smtClean="0"/>
              <a:t>Klicka här för att ändra format på underrubrik i bakgrunden</a:t>
            </a:r>
            <a:endParaRPr lang="sv-SE"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med kvarnhjul">
    <p:spTree>
      <p:nvGrpSpPr>
        <p:cNvPr id="1" name=""/>
        <p:cNvGrpSpPr/>
        <p:nvPr/>
      </p:nvGrpSpPr>
      <p:grpSpPr>
        <a:xfrm>
          <a:off x="0" y="0"/>
          <a:ext cx="0" cy="0"/>
          <a:chOff x="0" y="0"/>
          <a:chExt cx="0" cy="0"/>
        </a:xfrm>
      </p:grpSpPr>
      <p:sp>
        <p:nvSpPr>
          <p:cNvPr id="2" name="Rubrik 1"/>
          <p:cNvSpPr>
            <a:spLocks noGrp="1"/>
          </p:cNvSpPr>
          <p:nvPr>
            <p:ph type="title"/>
          </p:nvPr>
        </p:nvSpPr>
        <p:spPr>
          <a:xfrm>
            <a:off x="1130400" y="274638"/>
            <a:ext cx="8229600" cy="1143000"/>
          </a:xfrm>
        </p:spPr>
        <p:txBody>
          <a:bodyPr/>
          <a:lstStyle/>
          <a:p>
            <a:r>
              <a:rPr lang="sv-SE" noProof="0" smtClean="0"/>
              <a:t>Klicka här för att ändra format</a:t>
            </a:r>
            <a:endParaRPr lang="sv-SE" noProof="0"/>
          </a:p>
        </p:txBody>
      </p:sp>
      <p:pic>
        <p:nvPicPr>
          <p:cNvPr id="8" name="Bildobjekt 7" descr="Bla_sidfot.png"/>
          <p:cNvPicPr>
            <a:picLocks noChangeAspect="1"/>
          </p:cNvPicPr>
          <p:nvPr userDrawn="1"/>
        </p:nvPicPr>
        <p:blipFill>
          <a:blip r:embed="rId2" cstate="print"/>
          <a:stretch>
            <a:fillRect/>
          </a:stretch>
        </p:blipFill>
        <p:spPr>
          <a:xfrm>
            <a:off x="7524000" y="6237312"/>
            <a:ext cx="1260000" cy="524233"/>
          </a:xfrm>
          <a:prstGeom prst="rect">
            <a:avLst/>
          </a:prstGeom>
        </p:spPr>
      </p:pic>
      <p:sp>
        <p:nvSpPr>
          <p:cNvPr id="9" name="Platshållare för bildnummer 5"/>
          <p:cNvSpPr>
            <a:spLocks noGrp="1"/>
          </p:cNvSpPr>
          <p:nvPr>
            <p:ph type="sldNum" sz="quarter" idx="12"/>
          </p:nvPr>
        </p:nvSpPr>
        <p:spPr>
          <a:xfrm>
            <a:off x="2051720" y="6381328"/>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
        <p:nvSpPr>
          <p:cNvPr id="10" name="Platshållare för datum 3"/>
          <p:cNvSpPr>
            <a:spLocks noGrp="1"/>
          </p:cNvSpPr>
          <p:nvPr>
            <p:ph type="dt" sz="half" idx="10"/>
          </p:nvPr>
        </p:nvSpPr>
        <p:spPr>
          <a:xfrm>
            <a:off x="1130400" y="6381328"/>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0" baseline="0" smtClean="0">
                <a:solidFill>
                  <a:schemeClr val="tx1"/>
                </a:solidFill>
                <a:latin typeface="Gill Sans MT"/>
                <a:ea typeface="+mn-ea"/>
                <a:cs typeface="+mn-cs"/>
              </a:defRPr>
            </a:lvl1pPr>
          </a:lstStyle>
          <a:p>
            <a:fld id="{1881F064-68B0-4D0F-806B-6D647070A051}" type="datetime1">
              <a:rPr lang="sv-SE" smtClean="0"/>
              <a:pPr/>
              <a:t>2012-05-11</a:t>
            </a:fld>
            <a:endParaRPr lang="sv-SE" dirty="0"/>
          </a:p>
        </p:txBody>
      </p:sp>
      <p:pic>
        <p:nvPicPr>
          <p:cNvPr id="6" name="Bildobjekt 5" descr="Gra_horna_svag_gra.png"/>
          <p:cNvPicPr>
            <a:picLocks noChangeAspect="1"/>
          </p:cNvPicPr>
          <p:nvPr userDrawn="1"/>
        </p:nvPicPr>
        <p:blipFill>
          <a:blip r:embed="rId3" cstate="print"/>
          <a:stretch>
            <a:fillRect/>
          </a:stretch>
        </p:blipFill>
        <p:spPr>
          <a:xfrm>
            <a:off x="0" y="0"/>
            <a:ext cx="3617983" cy="3617983"/>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noProof="0" smtClean="0"/>
              <a:t>Klicka här för att ändra format</a:t>
            </a:r>
            <a:endParaRPr lang="sv-SE" noProof="0"/>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8" name="Platshållare för datum 3"/>
          <p:cNvSpPr>
            <a:spLocks noGrp="1"/>
          </p:cNvSpPr>
          <p:nvPr>
            <p:ph type="dt" sz="half" idx="2"/>
          </p:nvPr>
        </p:nvSpPr>
        <p:spPr>
          <a:xfrm>
            <a:off x="457200" y="6356350"/>
            <a:ext cx="730424"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sv-SE" sz="800" b="0" kern="0" spc="-100" baseline="0" smtClean="0">
                <a:solidFill>
                  <a:schemeClr val="tx1"/>
                </a:solidFill>
                <a:latin typeface="Gill Sans MT"/>
                <a:ea typeface="+mn-ea"/>
                <a:cs typeface="+mn-cs"/>
              </a:defRPr>
            </a:lvl1pPr>
          </a:lstStyle>
          <a:p>
            <a:fld id="{7D52571D-F6E9-4E55-9072-6039233C3AA6}" type="datetime1">
              <a:rPr lang="sv-SE" smtClean="0"/>
              <a:pPr/>
              <a:t>2012-05-11</a:t>
            </a:fld>
            <a:endParaRPr lang="sv-SE" dirty="0"/>
          </a:p>
        </p:txBody>
      </p:sp>
      <p:sp>
        <p:nvSpPr>
          <p:cNvPr id="9" name="Platshållare för bildnummer 5"/>
          <p:cNvSpPr>
            <a:spLocks noGrp="1"/>
          </p:cNvSpPr>
          <p:nvPr>
            <p:ph type="sldNum" sz="quarter" idx="4"/>
          </p:nvPr>
        </p:nvSpPr>
        <p:spPr>
          <a:xfrm>
            <a:off x="1403648" y="6356350"/>
            <a:ext cx="611088" cy="365125"/>
          </a:xfrm>
          <a:prstGeom prst="rect">
            <a:avLst/>
          </a:prstGeom>
        </p:spPr>
        <p:txBody>
          <a:bodyPr vert="horz" lIns="91440" tIns="45720" rIns="91440" bIns="45720" rtlCol="0" anchor="ctr">
            <a:noAutofit/>
          </a:bodyPr>
          <a:lstStyle>
            <a:lvl1pPr marL="0" indent="0" algn="l" defTabSz="914400" rtl="0" eaLnBrk="1" latinLnBrk="0" hangingPunct="1">
              <a:lnSpc>
                <a:spcPct val="100000"/>
              </a:lnSpc>
              <a:spcBef>
                <a:spcPts val="0"/>
              </a:spcBef>
              <a:spcAft>
                <a:spcPts val="0"/>
              </a:spcAft>
              <a:buFont typeface="Arial" pitchFamily="34" charset="0"/>
              <a:buNone/>
              <a:defRPr lang="en-US" sz="800" b="0" kern="0" spc="0" baseline="0" smtClean="0">
                <a:solidFill>
                  <a:schemeClr val="tx1"/>
                </a:solidFill>
                <a:latin typeface="Gill Sans MT"/>
                <a:ea typeface="+mn-ea"/>
                <a:cs typeface="+mn-cs"/>
              </a:defRPr>
            </a:lvl1pPr>
          </a:lstStyle>
          <a:p>
            <a:fld id="{04275948-1123-43F5-90DE-DCE796696476}" type="slidenum">
              <a:rPr lang="sv-SE" smtClean="0"/>
              <a:pPr/>
              <a:t>‹#›</a:t>
            </a:fld>
            <a:endParaRPr lang="sv-SE" dirty="0"/>
          </a:p>
        </p:txBody>
      </p:sp>
    </p:spTree>
  </p:cSld>
  <p:clrMap bg1="lt1" tx1="dk1" bg2="lt2" tx2="dk2" accent1="accent1" accent2="accent2" accent3="accent3" accent4="accent4" accent5="accent5" accent6="accent6" hlink="hlink" folHlink="folHlink"/>
  <p:sldLayoutIdLst>
    <p:sldLayoutId id="2147483660" r:id="rId1"/>
    <p:sldLayoutId id="2147483650" r:id="rId2"/>
    <p:sldLayoutId id="2147483673" r:id="rId3"/>
    <p:sldLayoutId id="2147483652" r:id="rId4"/>
    <p:sldLayoutId id="2147483674" r:id="rId5"/>
    <p:sldLayoutId id="2147483655" r:id="rId6"/>
    <p:sldLayoutId id="2147483675" r:id="rId7"/>
    <p:sldLayoutId id="2147483649" r:id="rId8"/>
    <p:sldLayoutId id="2147483654" r:id="rId9"/>
    <p:sldLayoutId id="2147483676" r:id="rId10"/>
    <p:sldLayoutId id="2147483651" r:id="rId11"/>
    <p:sldLayoutId id="2147483653" r:id="rId12"/>
    <p:sldLayoutId id="2147483656" r:id="rId13"/>
    <p:sldLayoutId id="2147483657" r:id="rId14"/>
    <p:sldLayoutId id="2147483658" r:id="rId15"/>
    <p:sldLayoutId id="2147483659" r:id="rId16"/>
  </p:sldLayoutIdLst>
  <p:hf sldNum="0" hdr="0" ftr="0" dt="0"/>
  <p:txStyles>
    <p:titleStyle>
      <a:lvl1pPr marL="0" algn="l" defTabSz="914400" rtl="0" eaLnBrk="1" latinLnBrk="0" hangingPunct="1">
        <a:lnSpc>
          <a:spcPts val="4000"/>
        </a:lnSpc>
        <a:spcBef>
          <a:spcPts val="0"/>
        </a:spcBef>
        <a:spcAft>
          <a:spcPts val="0"/>
        </a:spcAft>
        <a:buNone/>
        <a:defRPr lang="en-US" sz="3000" b="1" kern="0" spc="0" baseline="0" dirty="0" smtClean="0">
          <a:solidFill>
            <a:schemeClr val="tx1"/>
          </a:solidFill>
          <a:latin typeface="Gill Sans MT"/>
          <a:ea typeface="+mn-ea"/>
          <a:cs typeface="+mn-cs"/>
        </a:defRPr>
      </a:lvl1pPr>
    </p:titleStyle>
    <p:bodyStyle>
      <a:lvl1pPr marL="342900" indent="-342900" algn="l" defTabSz="914400" rtl="0" eaLnBrk="1" latinLnBrk="0" hangingPunct="1">
        <a:spcBef>
          <a:spcPct val="20000"/>
        </a:spcBef>
        <a:buFont typeface="Arial" pitchFamily="34" charset="0"/>
        <a:buChar char="•"/>
        <a:defRPr lang="sv-SE" sz="2800" b="0" kern="0" spc="0" baseline="0" dirty="0" smtClean="0">
          <a:solidFill>
            <a:schemeClr val="tx1"/>
          </a:solidFill>
          <a:latin typeface="Gill Sans MT"/>
          <a:ea typeface="+mn-ea"/>
          <a:cs typeface="+mn-cs"/>
        </a:defRPr>
      </a:lvl1pPr>
      <a:lvl2pPr marL="742950" indent="-285750" algn="l" defTabSz="914400" rtl="0" eaLnBrk="1" latinLnBrk="0" hangingPunct="1">
        <a:spcBef>
          <a:spcPct val="20000"/>
        </a:spcBef>
        <a:buFont typeface="Arial" pitchFamily="34" charset="0"/>
        <a:buChar char="–"/>
        <a:defRPr lang="sv-SE" sz="2400" b="0" kern="0" spc="0" baseline="0" dirty="0" smtClean="0">
          <a:solidFill>
            <a:schemeClr val="tx1"/>
          </a:solidFill>
          <a:latin typeface="Gill Sans MT"/>
          <a:ea typeface="+mn-ea"/>
          <a:cs typeface="+mn-cs"/>
        </a:defRPr>
      </a:lvl2pPr>
      <a:lvl3pPr marL="1143000" indent="-228600" algn="l" defTabSz="914400" rtl="0" eaLnBrk="1" latinLnBrk="0" hangingPunct="1">
        <a:spcBef>
          <a:spcPct val="20000"/>
        </a:spcBef>
        <a:buFont typeface="Arial" pitchFamily="34" charset="0"/>
        <a:buChar char="•"/>
        <a:defRPr lang="sv-SE" sz="2200" b="0" kern="0" spc="0" baseline="0" dirty="0" smtClean="0">
          <a:solidFill>
            <a:schemeClr val="tx1"/>
          </a:solidFill>
          <a:latin typeface="Gill Sans MT"/>
          <a:ea typeface="+mn-ea"/>
          <a:cs typeface="+mn-cs"/>
        </a:defRPr>
      </a:lvl3pPr>
      <a:lvl4pPr marL="1600200" indent="-228600" algn="l" defTabSz="914400" rtl="0" eaLnBrk="1" latinLnBrk="0" hangingPunct="1">
        <a:spcBef>
          <a:spcPct val="20000"/>
        </a:spcBef>
        <a:buFont typeface="Arial" pitchFamily="34" charset="0"/>
        <a:buChar char="–"/>
        <a:defRPr lang="sv-SE" sz="1800" b="0" kern="0" spc="0" baseline="0" dirty="0" smtClean="0">
          <a:solidFill>
            <a:schemeClr val="tx1"/>
          </a:solidFill>
          <a:latin typeface="Gill Sans MT"/>
          <a:ea typeface="+mn-ea"/>
          <a:cs typeface="+mn-cs"/>
        </a:defRPr>
      </a:lvl4pPr>
      <a:lvl5pPr marL="2057400" indent="-228600" algn="l" defTabSz="914400" rtl="0" eaLnBrk="1" latinLnBrk="0" hangingPunct="1">
        <a:spcBef>
          <a:spcPct val="20000"/>
        </a:spcBef>
        <a:buFont typeface="Arial" pitchFamily="34" charset="0"/>
        <a:buChar char="»"/>
        <a:defRPr lang="en-US" sz="1800" b="0" kern="0" spc="0" baseline="0" dirty="0" smtClean="0">
          <a:solidFill>
            <a:schemeClr val="tx1"/>
          </a:solidFill>
          <a:latin typeface="Gill Sans M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dok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w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9.xml"/><Relationship Id="rId6" Type="http://schemas.openxmlformats.org/officeDocument/2006/relationships/image" Target="../media/image15.emf"/><Relationship Id="rId5" Type="http://schemas.openxmlformats.org/officeDocument/2006/relationships/image" Target="../media/image14.jpe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Nackas arbete med hållbara upphandlingar</a:t>
            </a:r>
            <a:endParaRPr lang="sv-SE" dirty="0"/>
          </a:p>
        </p:txBody>
      </p:sp>
      <p:sp>
        <p:nvSpPr>
          <p:cNvPr id="3" name="textruta 2"/>
          <p:cNvSpPr txBox="1"/>
          <p:nvPr/>
        </p:nvSpPr>
        <p:spPr>
          <a:xfrm>
            <a:off x="2786050" y="3714752"/>
            <a:ext cx="3286148" cy="1631216"/>
          </a:xfrm>
          <a:prstGeom prst="rect">
            <a:avLst/>
          </a:prstGeom>
          <a:noFill/>
        </p:spPr>
        <p:txBody>
          <a:bodyPr wrap="square" rtlCol="0">
            <a:spAutoFit/>
          </a:bodyPr>
          <a:lstStyle/>
          <a:p>
            <a:pPr>
              <a:lnSpc>
                <a:spcPts val="4000"/>
              </a:lnSpc>
            </a:pPr>
            <a:r>
              <a:rPr lang="sv-SE" sz="1600" kern="0" dirty="0" smtClean="0">
                <a:latin typeface="Gill Sans MT"/>
              </a:rPr>
              <a:t>2012-05-09</a:t>
            </a:r>
          </a:p>
          <a:p>
            <a:pPr>
              <a:lnSpc>
                <a:spcPts val="4000"/>
              </a:lnSpc>
            </a:pPr>
            <a:r>
              <a:rPr lang="sv-SE" sz="1600" kern="0" dirty="0" smtClean="0">
                <a:latin typeface="Gill Sans MT"/>
              </a:rPr>
              <a:t>Bengt Herlin – chef Inköpsenheten</a:t>
            </a:r>
            <a:br>
              <a:rPr lang="sv-SE" sz="1600" kern="0" dirty="0" smtClean="0">
                <a:latin typeface="Gill Sans MT"/>
              </a:rPr>
            </a:br>
            <a:r>
              <a:rPr lang="sv-SE" sz="1600" kern="0" dirty="0" smtClean="0">
                <a:latin typeface="Gill Sans MT"/>
              </a:rPr>
              <a:t>Erika Karlsson - Inköpsexpert </a:t>
            </a:r>
            <a:endParaRPr lang="sv-SE" sz="1600" kern="0" dirty="0">
              <a:latin typeface="Gill Sans M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Platshållare för bildnummer 1"/>
          <p:cNvSpPr>
            <a:spLocks noGrp="1"/>
          </p:cNvSpPr>
          <p:nvPr>
            <p:ph type="sldNum" sz="quarter" idx="10"/>
          </p:nvPr>
        </p:nvSpPr>
        <p:spPr>
          <a:noFill/>
        </p:spPr>
        <p:txBody>
          <a:bodyPr/>
          <a:lstStyle/>
          <a:p>
            <a:fld id="{FB1A4B91-7D77-495F-B985-01EFB81435F4}" type="slidenum">
              <a:rPr lang="en-GB" smtClean="0"/>
              <a:pPr/>
              <a:t>10</a:t>
            </a:fld>
            <a:endParaRPr lang="en-GB" smtClean="0"/>
          </a:p>
        </p:txBody>
      </p:sp>
      <p:pic>
        <p:nvPicPr>
          <p:cNvPr id="15363" name="Picture 5"/>
          <p:cNvPicPr>
            <a:picLocks noChangeAspect="1" noChangeArrowheads="1"/>
          </p:cNvPicPr>
          <p:nvPr/>
        </p:nvPicPr>
        <p:blipFill>
          <a:blip r:embed="rId2" cstate="print"/>
          <a:srcRect b="2638"/>
          <a:stretch>
            <a:fillRect/>
          </a:stretch>
        </p:blipFill>
        <p:spPr bwMode="auto">
          <a:xfrm>
            <a:off x="500035" y="1609245"/>
            <a:ext cx="7358114" cy="4554804"/>
          </a:xfrm>
          <a:prstGeom prst="rect">
            <a:avLst/>
          </a:prstGeom>
          <a:noFill/>
          <a:ln w="12700">
            <a:solidFill>
              <a:schemeClr val="tx1"/>
            </a:solidFill>
            <a:miter lim="800000"/>
            <a:headEnd type="none" w="sm" len="sm"/>
            <a:tailEnd type="none" w="sm" len="sm"/>
          </a:ln>
        </p:spPr>
      </p:pic>
      <p:sp>
        <p:nvSpPr>
          <p:cNvPr id="5" name="textruta 4"/>
          <p:cNvSpPr txBox="1"/>
          <p:nvPr/>
        </p:nvSpPr>
        <p:spPr>
          <a:xfrm>
            <a:off x="571472" y="214290"/>
            <a:ext cx="8072494" cy="1631216"/>
          </a:xfrm>
          <a:prstGeom prst="rect">
            <a:avLst/>
          </a:prstGeom>
          <a:noFill/>
        </p:spPr>
        <p:txBody>
          <a:bodyPr wrap="square" rtlCol="0">
            <a:spAutoFit/>
          </a:bodyPr>
          <a:lstStyle/>
          <a:p>
            <a:pPr>
              <a:lnSpc>
                <a:spcPts val="4000"/>
              </a:lnSpc>
            </a:pPr>
            <a:r>
              <a:rPr lang="sv-SE" sz="2000" kern="0" dirty="0" smtClean="0">
                <a:latin typeface="Gill Sans MT"/>
              </a:rPr>
              <a:t>NAK1 – </a:t>
            </a:r>
            <a:r>
              <a:rPr lang="sv-SE" sz="2000" kern="0" dirty="0" err="1" smtClean="0">
                <a:latin typeface="Gill Sans MT"/>
              </a:rPr>
              <a:t>Sicklaön</a:t>
            </a:r>
            <a:r>
              <a:rPr lang="sv-SE" sz="2000" kern="0" dirty="0" smtClean="0">
                <a:latin typeface="Gill Sans MT"/>
              </a:rPr>
              <a:t> – tisdagar	NAK3 –Boo, Saltsjöbaden - torsdagar</a:t>
            </a:r>
          </a:p>
          <a:p>
            <a:pPr>
              <a:lnSpc>
                <a:spcPts val="4000"/>
              </a:lnSpc>
            </a:pPr>
            <a:r>
              <a:rPr lang="sv-SE" sz="2000" kern="0" dirty="0" smtClean="0">
                <a:latin typeface="Gill Sans MT"/>
              </a:rPr>
              <a:t>NAK2 – Älta - onsdagar</a:t>
            </a:r>
          </a:p>
          <a:p>
            <a:pPr>
              <a:lnSpc>
                <a:spcPts val="4000"/>
              </a:lnSpc>
            </a:pPr>
            <a:endParaRPr lang="sv-SE" sz="2000" kern="0" dirty="0" smtClean="0">
              <a:latin typeface="Gill Sans M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Statistik 2011</a:t>
            </a:r>
            <a:endParaRPr lang="sv-SE" dirty="0"/>
          </a:p>
        </p:txBody>
      </p:sp>
      <p:sp>
        <p:nvSpPr>
          <p:cNvPr id="3" name="Platshållare för innehåll 2"/>
          <p:cNvSpPr>
            <a:spLocks noGrp="1"/>
          </p:cNvSpPr>
          <p:nvPr>
            <p:ph idx="1"/>
          </p:nvPr>
        </p:nvSpPr>
        <p:spPr>
          <a:xfrm>
            <a:off x="428596" y="1428736"/>
            <a:ext cx="7929618" cy="1714512"/>
          </a:xfrm>
          <a:ln>
            <a:solidFill>
              <a:schemeClr val="tx1"/>
            </a:solidFill>
            <a:prstDash val="solid"/>
          </a:ln>
        </p:spPr>
        <p:txBody>
          <a:bodyPr/>
          <a:lstStyle/>
          <a:p>
            <a:pPr>
              <a:buNone/>
            </a:pPr>
            <a:r>
              <a:rPr lang="sv-SE" sz="2000" b="1" u="sng" dirty="0" smtClean="0"/>
              <a:t>Antal order 2011    			Totalt 2 855 </a:t>
            </a:r>
            <a:r>
              <a:rPr lang="sv-SE" sz="2000" b="1" u="sng" dirty="0" err="1" smtClean="0"/>
              <a:t>st</a:t>
            </a:r>
            <a:endParaRPr lang="sv-SE" sz="2000" b="1" dirty="0" smtClean="0"/>
          </a:p>
          <a:p>
            <a:pPr>
              <a:buNone/>
            </a:pPr>
            <a:r>
              <a:rPr lang="sv-SE" sz="2000" dirty="0" err="1" smtClean="0"/>
              <a:t>Lyreco</a:t>
            </a:r>
            <a:r>
              <a:rPr lang="sv-SE" sz="2000" dirty="0" smtClean="0"/>
              <a:t> – kopieringspapper				  178 </a:t>
            </a:r>
            <a:r>
              <a:rPr lang="sv-SE" sz="2000" dirty="0" err="1" smtClean="0"/>
              <a:t>st</a:t>
            </a:r>
            <a:r>
              <a:rPr lang="sv-SE" sz="2000" dirty="0" smtClean="0"/>
              <a:t> 		</a:t>
            </a:r>
          </a:p>
          <a:p>
            <a:pPr>
              <a:buNone/>
            </a:pPr>
            <a:r>
              <a:rPr lang="sv-SE" sz="2000" dirty="0" smtClean="0"/>
              <a:t>Papyrus – städ- och </a:t>
            </a:r>
            <a:r>
              <a:rPr lang="sv-SE" sz="2000" dirty="0" err="1" smtClean="0"/>
              <a:t>kem.tekniskt</a:t>
            </a:r>
            <a:r>
              <a:rPr lang="sv-SE" sz="2000" dirty="0" smtClean="0"/>
              <a:t> material		  799 </a:t>
            </a:r>
            <a:r>
              <a:rPr lang="sv-SE" sz="2000" dirty="0" err="1" smtClean="0"/>
              <a:t>st</a:t>
            </a:r>
            <a:r>
              <a:rPr lang="sv-SE" sz="2000" dirty="0" smtClean="0"/>
              <a:t>		</a:t>
            </a:r>
          </a:p>
          <a:p>
            <a:pPr>
              <a:buNone/>
            </a:pPr>
            <a:r>
              <a:rPr lang="sv-SE" sz="2000" dirty="0" smtClean="0"/>
              <a:t>Staples – kontorsmaterial. Lek- och idrottsmaterial   1 878 </a:t>
            </a:r>
            <a:r>
              <a:rPr lang="sv-SE" sz="2000" dirty="0" err="1" smtClean="0"/>
              <a:t>st</a:t>
            </a:r>
            <a:r>
              <a:rPr lang="sv-SE" sz="2000" dirty="0" smtClean="0"/>
              <a:t>	</a:t>
            </a:r>
          </a:p>
          <a:p>
            <a:pPr>
              <a:buNone/>
            </a:pPr>
            <a:endParaRPr lang="sv-SE" sz="2000" u="sng" dirty="0" smtClean="0"/>
          </a:p>
          <a:p>
            <a:pPr>
              <a:buNone/>
            </a:pPr>
            <a:endParaRPr lang="sv-SE" dirty="0" smtClean="0"/>
          </a:p>
          <a:p>
            <a:pPr>
              <a:buNone/>
            </a:pPr>
            <a:endParaRPr lang="sv-SE" dirty="0"/>
          </a:p>
        </p:txBody>
      </p:sp>
      <p:sp>
        <p:nvSpPr>
          <p:cNvPr id="5" name="textruta 4"/>
          <p:cNvSpPr txBox="1"/>
          <p:nvPr/>
        </p:nvSpPr>
        <p:spPr>
          <a:xfrm>
            <a:off x="500034" y="4000504"/>
            <a:ext cx="4929222" cy="1118255"/>
          </a:xfrm>
          <a:prstGeom prst="rect">
            <a:avLst/>
          </a:prstGeom>
          <a:solidFill>
            <a:schemeClr val="accent1">
              <a:lumMod val="60000"/>
              <a:lumOff val="40000"/>
            </a:schemeClr>
          </a:solidFill>
          <a:ln>
            <a:solidFill>
              <a:schemeClr val="tx1"/>
            </a:solidFill>
            <a:prstDash val="solid"/>
          </a:ln>
        </p:spPr>
        <p:txBody>
          <a:bodyPr wrap="square" rtlCol="0">
            <a:spAutoFit/>
          </a:bodyPr>
          <a:lstStyle/>
          <a:p>
            <a:pPr algn="ctr">
              <a:lnSpc>
                <a:spcPts val="4000"/>
              </a:lnSpc>
            </a:pPr>
            <a:r>
              <a:rPr lang="sv-SE" sz="2000" kern="0" dirty="0" smtClean="0">
                <a:latin typeface="Gill Sans MT"/>
              </a:rPr>
              <a:t>147 körningar från Bring under 2011</a:t>
            </a:r>
          </a:p>
          <a:p>
            <a:pPr>
              <a:lnSpc>
                <a:spcPts val="4000"/>
              </a:lnSpc>
            </a:pPr>
            <a:r>
              <a:rPr lang="sv-SE" sz="2000" kern="0" dirty="0" smtClean="0">
                <a:latin typeface="Gill Sans MT"/>
              </a:rPr>
              <a:t>       19,2 order per körning</a:t>
            </a:r>
            <a:endParaRPr lang="sv-SE" sz="2000" kern="0" dirty="0">
              <a:latin typeface="Gill Sans MT"/>
            </a:endParaRPr>
          </a:p>
        </p:txBody>
      </p:sp>
      <p:sp>
        <p:nvSpPr>
          <p:cNvPr id="6" name="textruta 5"/>
          <p:cNvSpPr txBox="1"/>
          <p:nvPr/>
        </p:nvSpPr>
        <p:spPr>
          <a:xfrm>
            <a:off x="857224" y="5643578"/>
            <a:ext cx="3786214" cy="605294"/>
          </a:xfrm>
          <a:prstGeom prst="rect">
            <a:avLst/>
          </a:prstGeom>
          <a:noFill/>
        </p:spPr>
        <p:txBody>
          <a:bodyPr wrap="square" rtlCol="0">
            <a:spAutoFit/>
          </a:bodyPr>
          <a:lstStyle/>
          <a:p>
            <a:pPr algn="ctr">
              <a:lnSpc>
                <a:spcPts val="4000"/>
              </a:lnSpc>
            </a:pPr>
            <a:endParaRPr lang="sv-SE" sz="2400" kern="0" dirty="0" err="1">
              <a:latin typeface="Gill Sans MT"/>
            </a:endParaRPr>
          </a:p>
        </p:txBody>
      </p:sp>
      <p:pic>
        <p:nvPicPr>
          <p:cNvPr id="1026" name="Picture 2" descr="C:\Users\erikar\AppData\Local\Microsoft\Windows\Temporary Internet Files\Content.IE5\UK0HGX9T\MC900413488[1].wmf"/>
          <p:cNvPicPr>
            <a:picLocks noChangeAspect="1" noChangeArrowheads="1"/>
          </p:cNvPicPr>
          <p:nvPr/>
        </p:nvPicPr>
        <p:blipFill>
          <a:blip r:embed="rId2" cstate="print"/>
          <a:srcRect/>
          <a:stretch>
            <a:fillRect/>
          </a:stretch>
        </p:blipFill>
        <p:spPr bwMode="auto">
          <a:xfrm>
            <a:off x="4500562" y="4572008"/>
            <a:ext cx="3313276" cy="1846869"/>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Aktiviteter för 2012</a:t>
            </a:r>
            <a:endParaRPr lang="sv-SE" dirty="0"/>
          </a:p>
        </p:txBody>
      </p:sp>
      <p:sp>
        <p:nvSpPr>
          <p:cNvPr id="3" name="Platshållare för innehåll 2"/>
          <p:cNvSpPr>
            <a:spLocks noGrp="1"/>
          </p:cNvSpPr>
          <p:nvPr>
            <p:ph idx="1"/>
          </p:nvPr>
        </p:nvSpPr>
        <p:spPr>
          <a:xfrm>
            <a:off x="1130400" y="1500174"/>
            <a:ext cx="7761600" cy="4625989"/>
          </a:xfrm>
        </p:spPr>
        <p:txBody>
          <a:bodyPr/>
          <a:lstStyle/>
          <a:p>
            <a:r>
              <a:rPr lang="sv-SE" sz="2400" dirty="0" smtClean="0"/>
              <a:t>Praktikant hos Bring räknar på miljöeffekterna</a:t>
            </a:r>
          </a:p>
          <a:p>
            <a:r>
              <a:rPr lang="sv-SE" sz="2400" dirty="0" smtClean="0"/>
              <a:t>Implementera två stora varuleverantörer till; sjukvårdsmaterial och läromedel</a:t>
            </a:r>
          </a:p>
          <a:p>
            <a:r>
              <a:rPr lang="sv-SE" sz="2400" dirty="0" smtClean="0"/>
              <a:t>Samordna livsmedel separat</a:t>
            </a:r>
          </a:p>
          <a:p>
            <a:r>
              <a:rPr lang="sv-SE" sz="2400" dirty="0" smtClean="0"/>
              <a:t>Standardisera uppföljningen</a:t>
            </a:r>
          </a:p>
          <a:p>
            <a:pPr>
              <a:buNone/>
            </a:pPr>
            <a:endParaRPr lang="sv-SE" dirty="0"/>
          </a:p>
        </p:txBody>
      </p:sp>
      <p:graphicFrame>
        <p:nvGraphicFramePr>
          <p:cNvPr id="5122" name="Object 2"/>
          <p:cNvGraphicFramePr>
            <a:graphicFrameLocks noChangeAspect="1"/>
          </p:cNvGraphicFramePr>
          <p:nvPr/>
        </p:nvGraphicFramePr>
        <p:xfrm>
          <a:off x="3001991" y="3973533"/>
          <a:ext cx="5641975" cy="2312987"/>
        </p:xfrm>
        <a:graphic>
          <a:graphicData uri="http://schemas.openxmlformats.org/presentationml/2006/ole">
            <p:oleObj spid="_x0000_s5122" name="Dokument" r:id="rId3" imgW="5642147" imgH="2313684" progId="Word.Document.12">
              <p:embed/>
            </p:oleObj>
          </a:graphicData>
        </a:graphic>
      </p:graphicFrame>
      <p:pic>
        <p:nvPicPr>
          <p:cNvPr id="5123" name="Picture 3" descr="C:\Users\erikar\AppData\Local\Microsoft\Windows\Temporary Internet Files\Content.IE5\46P09ZNK\MC900441458[1].png"/>
          <p:cNvPicPr>
            <a:picLocks noChangeAspect="1" noChangeArrowheads="1"/>
          </p:cNvPicPr>
          <p:nvPr/>
        </p:nvPicPr>
        <p:blipFill>
          <a:blip r:embed="rId4" cstate="print"/>
          <a:srcRect/>
          <a:stretch>
            <a:fillRect/>
          </a:stretch>
        </p:blipFill>
        <p:spPr bwMode="auto">
          <a:xfrm>
            <a:off x="642910" y="3929066"/>
            <a:ext cx="2000264" cy="200026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Dagordning</a:t>
            </a:r>
            <a:endParaRPr lang="sv-SE"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5906596" y="1571613"/>
            <a:ext cx="1707158" cy="1428760"/>
          </a:xfrm>
          <a:prstGeom prst="rect">
            <a:avLst/>
          </a:prstGeom>
          <a:noFill/>
          <a:ln w="9525">
            <a:noFill/>
            <a:miter lim="800000"/>
            <a:headEnd/>
            <a:tailEnd/>
          </a:ln>
          <a:effectLst/>
        </p:spPr>
      </p:pic>
      <p:sp>
        <p:nvSpPr>
          <p:cNvPr id="5" name="textruta 4"/>
          <p:cNvSpPr txBox="1"/>
          <p:nvPr/>
        </p:nvSpPr>
        <p:spPr>
          <a:xfrm>
            <a:off x="1285852" y="1714488"/>
            <a:ext cx="4643470" cy="2657138"/>
          </a:xfrm>
          <a:prstGeom prst="rect">
            <a:avLst/>
          </a:prstGeom>
          <a:noFill/>
        </p:spPr>
        <p:txBody>
          <a:bodyPr wrap="square" rtlCol="0">
            <a:spAutoFit/>
          </a:bodyPr>
          <a:lstStyle/>
          <a:p>
            <a:pPr>
              <a:lnSpc>
                <a:spcPts val="4000"/>
              </a:lnSpc>
            </a:pPr>
            <a:r>
              <a:rPr lang="sv-SE" sz="2400" kern="0" dirty="0" smtClean="0">
                <a:latin typeface="Gill Sans MT"/>
              </a:rPr>
              <a:t>Projekt Inköp 2.0</a:t>
            </a:r>
          </a:p>
          <a:p>
            <a:pPr>
              <a:lnSpc>
                <a:spcPts val="4000"/>
              </a:lnSpc>
            </a:pPr>
            <a:endParaRPr lang="sv-SE" sz="2400" kern="0" dirty="0" smtClean="0">
              <a:latin typeface="Gill Sans MT"/>
            </a:endParaRPr>
          </a:p>
          <a:p>
            <a:pPr>
              <a:lnSpc>
                <a:spcPts val="4000"/>
              </a:lnSpc>
            </a:pPr>
            <a:r>
              <a:rPr lang="sv-SE" sz="2400" kern="0" dirty="0" smtClean="0">
                <a:latin typeface="Gill Sans MT"/>
              </a:rPr>
              <a:t>Projekt Gröna Inköp</a:t>
            </a:r>
          </a:p>
          <a:p>
            <a:pPr>
              <a:lnSpc>
                <a:spcPts val="4000"/>
              </a:lnSpc>
            </a:pPr>
            <a:endParaRPr lang="sv-SE" sz="2400" kern="0" dirty="0" smtClean="0">
              <a:latin typeface="Gill Sans MT"/>
            </a:endParaRPr>
          </a:p>
          <a:p>
            <a:pPr>
              <a:lnSpc>
                <a:spcPts val="4000"/>
              </a:lnSpc>
            </a:pPr>
            <a:r>
              <a:rPr lang="sv-SE" sz="2400" kern="0" dirty="0" smtClean="0">
                <a:latin typeface="Gill Sans MT"/>
              </a:rPr>
              <a:t>Status samordnade transporter</a:t>
            </a:r>
            <a:endParaRPr lang="sv-SE" sz="2400" kern="0" dirty="0">
              <a:latin typeface="Gill Sans M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Projekt Inköp 2.0 - syfte</a:t>
            </a:r>
            <a:endParaRPr lang="sv-SE" dirty="0"/>
          </a:p>
        </p:txBody>
      </p:sp>
      <p:sp>
        <p:nvSpPr>
          <p:cNvPr id="3" name="Platshållare för innehåll 2"/>
          <p:cNvSpPr>
            <a:spLocks noGrp="1"/>
          </p:cNvSpPr>
          <p:nvPr>
            <p:ph idx="1"/>
          </p:nvPr>
        </p:nvSpPr>
        <p:spPr>
          <a:xfrm>
            <a:off x="2928926" y="1785926"/>
            <a:ext cx="5963074" cy="3143272"/>
          </a:xfrm>
        </p:spPr>
        <p:txBody>
          <a:bodyPr>
            <a:normAutofit/>
          </a:bodyPr>
          <a:lstStyle/>
          <a:p>
            <a:pPr marL="450850" lvl="1" indent="6350">
              <a:buNone/>
            </a:pPr>
            <a:r>
              <a:rPr lang="sv-SE" dirty="0" smtClean="0"/>
              <a:t>Kommunens inköpsverksamhet ska direkt eller indirekt bidra till bättre service och än mer effektiva tjänster till medborgarna. Väl genomförda upphandlingar och uppföljning av dessa, ett enkelt inköpssystem och samordnade transporter ger ökad avtalstrohet och bidrar till ett mer hållbart samhälle. </a:t>
            </a:r>
          </a:p>
          <a:p>
            <a:pPr lvl="1">
              <a:buNone/>
            </a:pPr>
            <a:endParaRPr lang="sv-SE" dirty="0" smtClean="0"/>
          </a:p>
          <a:p>
            <a:pPr>
              <a:buNone/>
            </a:pPr>
            <a:endParaRPr lang="sv-SE" dirty="0"/>
          </a:p>
        </p:txBody>
      </p:sp>
      <p:pic>
        <p:nvPicPr>
          <p:cNvPr id="6148" name="Picture 4" descr="C:\Users\erikar\AppData\Local\Microsoft\Windows\Temporary Internet Files\Content.IE5\232HCOHZ\MP900409015[1].jpg"/>
          <p:cNvPicPr>
            <a:picLocks noChangeAspect="1" noChangeArrowheads="1"/>
          </p:cNvPicPr>
          <p:nvPr/>
        </p:nvPicPr>
        <p:blipFill>
          <a:blip r:embed="rId2" cstate="print"/>
          <a:srcRect/>
          <a:stretch>
            <a:fillRect/>
          </a:stretch>
        </p:blipFill>
        <p:spPr bwMode="auto">
          <a:xfrm>
            <a:off x="500033" y="1857364"/>
            <a:ext cx="2701389" cy="271464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ubrik 1"/>
          <p:cNvSpPr>
            <a:spLocks noGrp="1"/>
          </p:cNvSpPr>
          <p:nvPr>
            <p:ph type="title"/>
          </p:nvPr>
        </p:nvSpPr>
        <p:spPr>
          <a:xfrm>
            <a:off x="1130300" y="274638"/>
            <a:ext cx="7762875" cy="1143000"/>
          </a:xfrm>
        </p:spPr>
        <p:txBody>
          <a:bodyPr/>
          <a:lstStyle/>
          <a:p>
            <a:r>
              <a:rPr lang="sv-SE" dirty="0" smtClean="0">
                <a:latin typeface="Gill Sans MT" pitchFamily="34" charset="0"/>
              </a:rPr>
              <a:t>Projekt Inköp 2.0 - mål</a:t>
            </a:r>
          </a:p>
        </p:txBody>
      </p:sp>
      <p:sp>
        <p:nvSpPr>
          <p:cNvPr id="20483" name="Platshållare för innehåll 2"/>
          <p:cNvSpPr>
            <a:spLocks noGrp="1"/>
          </p:cNvSpPr>
          <p:nvPr>
            <p:ph idx="1"/>
          </p:nvPr>
        </p:nvSpPr>
        <p:spPr>
          <a:xfrm>
            <a:off x="1130300" y="1600200"/>
            <a:ext cx="7762875" cy="4525963"/>
          </a:xfrm>
        </p:spPr>
        <p:txBody>
          <a:bodyPr/>
          <a:lstStyle/>
          <a:p>
            <a:r>
              <a:rPr sz="1600" dirty="0" err="1" smtClean="0">
                <a:latin typeface="Gill Sans MT" pitchFamily="34" charset="0"/>
              </a:rPr>
              <a:t>Inköpsenheten</a:t>
            </a:r>
            <a:r>
              <a:rPr sz="1600" dirty="0" smtClean="0">
                <a:latin typeface="Gill Sans MT" pitchFamily="34" charset="0"/>
              </a:rPr>
              <a:t> </a:t>
            </a:r>
            <a:r>
              <a:rPr sz="1600" dirty="0" err="1" smtClean="0">
                <a:latin typeface="Gill Sans MT" pitchFamily="34" charset="0"/>
              </a:rPr>
              <a:t>ska</a:t>
            </a:r>
            <a:r>
              <a:rPr sz="1600" dirty="0" smtClean="0">
                <a:latin typeface="Gill Sans MT" pitchFamily="34" charset="0"/>
              </a:rPr>
              <a:t> </a:t>
            </a:r>
            <a:r>
              <a:rPr sz="1600" dirty="0" err="1" smtClean="0">
                <a:solidFill>
                  <a:srgbClr val="FF0000"/>
                </a:solidFill>
                <a:latin typeface="Gill Sans MT" pitchFamily="34" charset="0"/>
              </a:rPr>
              <a:t>utveckla</a:t>
            </a:r>
            <a:r>
              <a:rPr sz="1600" dirty="0" smtClean="0">
                <a:solidFill>
                  <a:srgbClr val="FF0000"/>
                </a:solidFill>
                <a:latin typeface="Gill Sans MT" pitchFamily="34" charset="0"/>
              </a:rPr>
              <a:t> former </a:t>
            </a:r>
            <a:r>
              <a:rPr sz="1600" dirty="0" err="1" smtClean="0">
                <a:solidFill>
                  <a:srgbClr val="FF0000"/>
                </a:solidFill>
                <a:latin typeface="Gill Sans MT" pitchFamily="34" charset="0"/>
              </a:rPr>
              <a:t>för</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samspel</a:t>
            </a:r>
            <a:r>
              <a:rPr sz="1600" dirty="0" smtClean="0">
                <a:solidFill>
                  <a:srgbClr val="FF0000"/>
                </a:solidFill>
                <a:latin typeface="Gill Sans MT" pitchFamily="34" charset="0"/>
              </a:rPr>
              <a:t> </a:t>
            </a:r>
            <a:r>
              <a:rPr sz="1600" dirty="0" smtClean="0">
                <a:latin typeface="Gill Sans MT" pitchFamily="34" charset="0"/>
              </a:rPr>
              <a:t>med </a:t>
            </a:r>
            <a:r>
              <a:rPr sz="1600" dirty="0" err="1" smtClean="0">
                <a:latin typeface="Gill Sans MT" pitchFamily="34" charset="0"/>
              </a:rPr>
              <a:t>kommunens</a:t>
            </a:r>
            <a:r>
              <a:rPr sz="1600" dirty="0" smtClean="0">
                <a:latin typeface="Gill Sans MT" pitchFamily="34" charset="0"/>
              </a:rPr>
              <a:t> </a:t>
            </a:r>
            <a:r>
              <a:rPr sz="1600" dirty="0" err="1" smtClean="0">
                <a:latin typeface="Gill Sans MT" pitchFamily="34" charset="0"/>
              </a:rPr>
              <a:t>verksamheter</a:t>
            </a:r>
            <a:r>
              <a:rPr sz="1600" dirty="0" smtClean="0">
                <a:latin typeface="Gill Sans MT" pitchFamily="34" charset="0"/>
              </a:rPr>
              <a:t> </a:t>
            </a:r>
            <a:r>
              <a:rPr sz="1600" dirty="0" err="1" smtClean="0">
                <a:latin typeface="Gill Sans MT" pitchFamily="34" charset="0"/>
              </a:rPr>
              <a:t>och</a:t>
            </a:r>
            <a:r>
              <a:rPr sz="1600" dirty="0" smtClean="0">
                <a:latin typeface="Gill Sans MT" pitchFamily="34" charset="0"/>
              </a:rPr>
              <a:t> </a:t>
            </a:r>
            <a:r>
              <a:rPr sz="1600" dirty="0" err="1" smtClean="0">
                <a:latin typeface="Gill Sans MT" pitchFamily="34" charset="0"/>
              </a:rPr>
              <a:t>enheter</a:t>
            </a:r>
            <a:r>
              <a:rPr sz="1600" dirty="0" smtClean="0">
                <a:latin typeface="Gill Sans MT" pitchFamily="34" charset="0"/>
              </a:rPr>
              <a:t>, </a:t>
            </a:r>
            <a:r>
              <a:rPr sz="1600" dirty="0" err="1" smtClean="0">
                <a:latin typeface="Gill Sans MT" pitchFamily="34" charset="0"/>
              </a:rPr>
              <a:t>andra</a:t>
            </a:r>
            <a:r>
              <a:rPr sz="1600" dirty="0" smtClean="0">
                <a:latin typeface="Gill Sans MT" pitchFamily="34" charset="0"/>
              </a:rPr>
              <a:t> </a:t>
            </a:r>
            <a:r>
              <a:rPr sz="1600" dirty="0" err="1" smtClean="0">
                <a:latin typeface="Gill Sans MT" pitchFamily="34" charset="0"/>
              </a:rPr>
              <a:t>kommuner</a:t>
            </a:r>
            <a:r>
              <a:rPr sz="1600" dirty="0" smtClean="0">
                <a:latin typeface="Gill Sans MT" pitchFamily="34" charset="0"/>
              </a:rPr>
              <a:t> </a:t>
            </a:r>
            <a:r>
              <a:rPr sz="1600" dirty="0" err="1" smtClean="0">
                <a:latin typeface="Gill Sans MT" pitchFamily="34" charset="0"/>
              </a:rPr>
              <a:t>samt</a:t>
            </a:r>
            <a:r>
              <a:rPr sz="1600" dirty="0" smtClean="0">
                <a:latin typeface="Gill Sans MT" pitchFamily="34" charset="0"/>
              </a:rPr>
              <a:t> </a:t>
            </a:r>
            <a:r>
              <a:rPr sz="1600" dirty="0" err="1" smtClean="0">
                <a:latin typeface="Gill Sans MT" pitchFamily="34" charset="0"/>
              </a:rPr>
              <a:t>inköpscentraler</a:t>
            </a:r>
            <a:r>
              <a:rPr sz="1600" dirty="0" smtClean="0">
                <a:latin typeface="Gill Sans MT" pitchFamily="34" charset="0"/>
              </a:rPr>
              <a:t> </a:t>
            </a:r>
            <a:r>
              <a:rPr sz="1600" dirty="0" err="1" smtClean="0">
                <a:latin typeface="Gill Sans MT" pitchFamily="34" charset="0"/>
              </a:rPr>
              <a:t>så</a:t>
            </a:r>
            <a:r>
              <a:rPr sz="1600" dirty="0" smtClean="0">
                <a:latin typeface="Gill Sans MT" pitchFamily="34" charset="0"/>
              </a:rPr>
              <a:t> </a:t>
            </a:r>
            <a:r>
              <a:rPr sz="1600" dirty="0" err="1" smtClean="0">
                <a:latin typeface="Gill Sans MT" pitchFamily="34" charset="0"/>
              </a:rPr>
              <a:t>att</a:t>
            </a:r>
            <a:r>
              <a:rPr sz="1600" dirty="0" smtClean="0">
                <a:latin typeface="Gill Sans MT" pitchFamily="34" charset="0"/>
              </a:rPr>
              <a:t> </a:t>
            </a:r>
            <a:r>
              <a:rPr sz="1600" dirty="0" err="1" smtClean="0">
                <a:latin typeface="Gill Sans MT" pitchFamily="34" charset="0"/>
              </a:rPr>
              <a:t>verksamheterna</a:t>
            </a:r>
            <a:r>
              <a:rPr sz="1600" dirty="0" smtClean="0">
                <a:latin typeface="Gill Sans MT" pitchFamily="34" charset="0"/>
              </a:rPr>
              <a:t> </a:t>
            </a:r>
            <a:r>
              <a:rPr sz="1600" dirty="0" err="1" smtClean="0">
                <a:latin typeface="Gill Sans MT" pitchFamily="34" charset="0"/>
              </a:rPr>
              <a:t>kan</a:t>
            </a:r>
            <a:r>
              <a:rPr sz="1600" dirty="0" smtClean="0">
                <a:latin typeface="Gill Sans MT" pitchFamily="34" charset="0"/>
              </a:rPr>
              <a:t> </a:t>
            </a:r>
            <a:r>
              <a:rPr sz="1600" dirty="0" err="1" smtClean="0">
                <a:latin typeface="Gill Sans MT" pitchFamily="34" charset="0"/>
              </a:rPr>
              <a:t>inköpa</a:t>
            </a:r>
            <a:r>
              <a:rPr sz="1600" dirty="0" smtClean="0">
                <a:latin typeface="Gill Sans MT" pitchFamily="34" charset="0"/>
              </a:rPr>
              <a:t> </a:t>
            </a:r>
            <a:r>
              <a:rPr sz="1600" dirty="0" err="1" smtClean="0">
                <a:latin typeface="Gill Sans MT" pitchFamily="34" charset="0"/>
              </a:rPr>
              <a:t>varor</a:t>
            </a:r>
            <a:r>
              <a:rPr sz="1600" dirty="0" smtClean="0">
                <a:latin typeface="Gill Sans MT" pitchFamily="34" charset="0"/>
              </a:rPr>
              <a:t> </a:t>
            </a:r>
            <a:r>
              <a:rPr sz="1600" dirty="0" err="1" smtClean="0">
                <a:latin typeface="Gill Sans MT" pitchFamily="34" charset="0"/>
              </a:rPr>
              <a:t>och</a:t>
            </a:r>
            <a:r>
              <a:rPr sz="1600" dirty="0" smtClean="0">
                <a:latin typeface="Gill Sans MT" pitchFamily="34" charset="0"/>
              </a:rPr>
              <a:t> </a:t>
            </a:r>
            <a:r>
              <a:rPr sz="1600" dirty="0" err="1" smtClean="0">
                <a:latin typeface="Gill Sans MT" pitchFamily="34" charset="0"/>
              </a:rPr>
              <a:t>tjänster</a:t>
            </a:r>
            <a:r>
              <a:rPr sz="1600" dirty="0" smtClean="0">
                <a:latin typeface="Gill Sans MT" pitchFamily="34" charset="0"/>
              </a:rPr>
              <a:t> </a:t>
            </a:r>
            <a:r>
              <a:rPr sz="1600" dirty="0" err="1" smtClean="0">
                <a:latin typeface="Gill Sans MT" pitchFamily="34" charset="0"/>
              </a:rPr>
              <a:t>på</a:t>
            </a:r>
            <a:r>
              <a:rPr sz="1600" dirty="0" smtClean="0">
                <a:latin typeface="Gill Sans MT" pitchFamily="34" charset="0"/>
              </a:rPr>
              <a:t> </a:t>
            </a:r>
            <a:r>
              <a:rPr sz="1600" dirty="0" err="1" smtClean="0">
                <a:latin typeface="Gill Sans MT" pitchFamily="34" charset="0"/>
              </a:rPr>
              <a:t>bästa</a:t>
            </a:r>
            <a:r>
              <a:rPr sz="1600" dirty="0" smtClean="0">
                <a:latin typeface="Gill Sans MT" pitchFamily="34" charset="0"/>
              </a:rPr>
              <a:t> </a:t>
            </a:r>
            <a:r>
              <a:rPr sz="1600" dirty="0" err="1" smtClean="0">
                <a:latin typeface="Gill Sans MT" pitchFamily="34" charset="0"/>
              </a:rPr>
              <a:t>möjliga</a:t>
            </a:r>
            <a:r>
              <a:rPr sz="1600" dirty="0" smtClean="0">
                <a:latin typeface="Gill Sans MT" pitchFamily="34" charset="0"/>
              </a:rPr>
              <a:t> </a:t>
            </a:r>
            <a:r>
              <a:rPr sz="1600" dirty="0" err="1" smtClean="0">
                <a:latin typeface="Gill Sans MT" pitchFamily="34" charset="0"/>
              </a:rPr>
              <a:t>sätt</a:t>
            </a:r>
            <a:r>
              <a:rPr sz="1600" dirty="0" smtClean="0">
                <a:latin typeface="Gill Sans MT" pitchFamily="34" charset="0"/>
              </a:rPr>
              <a:t>.</a:t>
            </a:r>
          </a:p>
          <a:p>
            <a:r>
              <a:rPr sz="1600" dirty="0" err="1" smtClean="0">
                <a:solidFill>
                  <a:srgbClr val="FF0000"/>
                </a:solidFill>
                <a:latin typeface="Gill Sans MT" pitchFamily="34" charset="0"/>
              </a:rPr>
              <a:t>Kommunens</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upphandlingar</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ska</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vidareutvecklas</a:t>
            </a:r>
            <a:r>
              <a:rPr sz="1600" dirty="0" smtClean="0">
                <a:solidFill>
                  <a:srgbClr val="FF0000"/>
                </a:solidFill>
                <a:latin typeface="Gill Sans MT" pitchFamily="34" charset="0"/>
              </a:rPr>
              <a:t> </a:t>
            </a:r>
            <a:r>
              <a:rPr sz="1600" dirty="0" err="1" smtClean="0">
                <a:latin typeface="Gill Sans MT" pitchFamily="34" charset="0"/>
              </a:rPr>
              <a:t>så</a:t>
            </a:r>
            <a:r>
              <a:rPr sz="1600" dirty="0" smtClean="0">
                <a:latin typeface="Gill Sans MT" pitchFamily="34" charset="0"/>
              </a:rPr>
              <a:t> </a:t>
            </a:r>
            <a:r>
              <a:rPr sz="1600" dirty="0" err="1" smtClean="0">
                <a:latin typeface="Gill Sans MT" pitchFamily="34" charset="0"/>
              </a:rPr>
              <a:t>att</a:t>
            </a:r>
            <a:r>
              <a:rPr sz="1600" dirty="0" smtClean="0">
                <a:latin typeface="Gill Sans MT" pitchFamily="34" charset="0"/>
              </a:rPr>
              <a:t> innovation </a:t>
            </a:r>
            <a:r>
              <a:rPr sz="1600" dirty="0" err="1" smtClean="0">
                <a:latin typeface="Gill Sans MT" pitchFamily="34" charset="0"/>
              </a:rPr>
              <a:t>stimuleras</a:t>
            </a:r>
            <a:r>
              <a:rPr sz="1600" dirty="0" smtClean="0">
                <a:latin typeface="Gill Sans MT" pitchFamily="34" charset="0"/>
              </a:rPr>
              <a:t> </a:t>
            </a:r>
            <a:r>
              <a:rPr sz="1600" dirty="0" err="1" smtClean="0">
                <a:latin typeface="Gill Sans MT" pitchFamily="34" charset="0"/>
              </a:rPr>
              <a:t>samt</a:t>
            </a:r>
            <a:r>
              <a:rPr sz="1600" dirty="0" smtClean="0">
                <a:latin typeface="Gill Sans MT" pitchFamily="34" charset="0"/>
              </a:rPr>
              <a:t> </a:t>
            </a:r>
            <a:r>
              <a:rPr sz="1600" dirty="0" err="1" smtClean="0">
                <a:latin typeface="Gill Sans MT" pitchFamily="34" charset="0"/>
              </a:rPr>
              <a:t>att</a:t>
            </a:r>
            <a:r>
              <a:rPr sz="1600" dirty="0" smtClean="0">
                <a:latin typeface="Gill Sans MT" pitchFamily="34" charset="0"/>
              </a:rPr>
              <a:t> </a:t>
            </a:r>
            <a:r>
              <a:rPr sz="1600" dirty="0" err="1" smtClean="0">
                <a:latin typeface="Gill Sans MT" pitchFamily="34" charset="0"/>
              </a:rPr>
              <a:t>små</a:t>
            </a:r>
            <a:r>
              <a:rPr sz="1600" dirty="0" smtClean="0">
                <a:latin typeface="Gill Sans MT" pitchFamily="34" charset="0"/>
              </a:rPr>
              <a:t> </a:t>
            </a:r>
            <a:r>
              <a:rPr sz="1600" dirty="0" err="1" smtClean="0">
                <a:latin typeface="Gill Sans MT" pitchFamily="34" charset="0"/>
              </a:rPr>
              <a:t>och</a:t>
            </a:r>
            <a:r>
              <a:rPr sz="1600" dirty="0" smtClean="0">
                <a:latin typeface="Gill Sans MT" pitchFamily="34" charset="0"/>
              </a:rPr>
              <a:t> </a:t>
            </a:r>
            <a:r>
              <a:rPr sz="1600" dirty="0" err="1" smtClean="0">
                <a:latin typeface="Gill Sans MT" pitchFamily="34" charset="0"/>
              </a:rPr>
              <a:t>medelstora</a:t>
            </a:r>
            <a:r>
              <a:rPr sz="1600" dirty="0" smtClean="0">
                <a:latin typeface="Gill Sans MT" pitchFamily="34" charset="0"/>
              </a:rPr>
              <a:t> </a:t>
            </a:r>
            <a:r>
              <a:rPr sz="1600" dirty="0" err="1" smtClean="0">
                <a:latin typeface="Gill Sans MT" pitchFamily="34" charset="0"/>
              </a:rPr>
              <a:t>företag</a:t>
            </a:r>
            <a:r>
              <a:rPr sz="1600" dirty="0" smtClean="0">
                <a:latin typeface="Gill Sans MT" pitchFamily="34" charset="0"/>
              </a:rPr>
              <a:t> </a:t>
            </a:r>
            <a:r>
              <a:rPr sz="1600" dirty="0" err="1" smtClean="0">
                <a:latin typeface="Gill Sans MT" pitchFamily="34" charset="0"/>
              </a:rPr>
              <a:t>ges</a:t>
            </a:r>
            <a:r>
              <a:rPr sz="1600" dirty="0" smtClean="0">
                <a:latin typeface="Gill Sans MT" pitchFamily="34" charset="0"/>
              </a:rPr>
              <a:t> </a:t>
            </a:r>
            <a:r>
              <a:rPr sz="1600" dirty="0" err="1" smtClean="0">
                <a:latin typeface="Gill Sans MT" pitchFamily="34" charset="0"/>
              </a:rPr>
              <a:t>likvärdiga</a:t>
            </a:r>
            <a:r>
              <a:rPr sz="1600" dirty="0" smtClean="0">
                <a:latin typeface="Gill Sans MT" pitchFamily="34" charset="0"/>
              </a:rPr>
              <a:t> </a:t>
            </a:r>
            <a:r>
              <a:rPr sz="1600" dirty="0" err="1" smtClean="0">
                <a:latin typeface="Gill Sans MT" pitchFamily="34" charset="0"/>
              </a:rPr>
              <a:t>möjligheter</a:t>
            </a:r>
            <a:r>
              <a:rPr sz="1600" dirty="0" smtClean="0">
                <a:latin typeface="Gill Sans MT" pitchFamily="34" charset="0"/>
              </a:rPr>
              <a:t>. </a:t>
            </a:r>
            <a:r>
              <a:rPr sz="1600" dirty="0" err="1" smtClean="0">
                <a:latin typeface="Gill Sans MT" pitchFamily="34" charset="0"/>
              </a:rPr>
              <a:t>Även</a:t>
            </a:r>
            <a:r>
              <a:rPr sz="1600" dirty="0" smtClean="0">
                <a:latin typeface="Gill Sans MT" pitchFamily="34" charset="0"/>
              </a:rPr>
              <a:t> </a:t>
            </a:r>
            <a:r>
              <a:rPr sz="1600" dirty="0" err="1" smtClean="0">
                <a:latin typeface="Gill Sans MT" pitchFamily="34" charset="0"/>
              </a:rPr>
              <a:t>möjligheter</a:t>
            </a:r>
            <a:r>
              <a:rPr sz="1600" dirty="0" smtClean="0">
                <a:latin typeface="Gill Sans MT" pitchFamily="34" charset="0"/>
              </a:rPr>
              <a:t> </a:t>
            </a:r>
            <a:r>
              <a:rPr sz="1600" dirty="0" err="1" smtClean="0">
                <a:latin typeface="Gill Sans MT" pitchFamily="34" charset="0"/>
              </a:rPr>
              <a:t>att</a:t>
            </a:r>
            <a:r>
              <a:rPr sz="1600" dirty="0" smtClean="0">
                <a:latin typeface="Gill Sans MT" pitchFamily="34" charset="0"/>
              </a:rPr>
              <a:t> </a:t>
            </a:r>
            <a:r>
              <a:rPr sz="1600" dirty="0" err="1" smtClean="0">
                <a:latin typeface="Gill Sans MT" pitchFamily="34" charset="0"/>
              </a:rPr>
              <a:t>få</a:t>
            </a:r>
            <a:r>
              <a:rPr sz="1600" dirty="0" smtClean="0">
                <a:latin typeface="Gill Sans MT" pitchFamily="34" charset="0"/>
              </a:rPr>
              <a:t> med </a:t>
            </a:r>
            <a:r>
              <a:rPr sz="1600" dirty="0" err="1" smtClean="0">
                <a:latin typeface="Gill Sans MT" pitchFamily="34" charset="0"/>
              </a:rPr>
              <a:t>praktikplatser</a:t>
            </a:r>
            <a:r>
              <a:rPr sz="1600" dirty="0" smtClean="0">
                <a:latin typeface="Gill Sans MT" pitchFamily="34" charset="0"/>
              </a:rPr>
              <a:t> </a:t>
            </a:r>
            <a:r>
              <a:rPr sz="1600" dirty="0" err="1" smtClean="0">
                <a:latin typeface="Gill Sans MT" pitchFamily="34" charset="0"/>
              </a:rPr>
              <a:t>i</a:t>
            </a:r>
            <a:r>
              <a:rPr sz="1600" dirty="0" smtClean="0">
                <a:latin typeface="Gill Sans MT" pitchFamily="34" charset="0"/>
              </a:rPr>
              <a:t> </a:t>
            </a:r>
            <a:r>
              <a:rPr sz="1600" dirty="0" err="1" smtClean="0">
                <a:latin typeface="Gill Sans MT" pitchFamily="34" charset="0"/>
              </a:rPr>
              <a:t>upphandlingar</a:t>
            </a:r>
            <a:r>
              <a:rPr sz="1600" dirty="0" smtClean="0">
                <a:latin typeface="Gill Sans MT" pitchFamily="34" charset="0"/>
              </a:rPr>
              <a:t> </a:t>
            </a:r>
            <a:r>
              <a:rPr sz="1600" dirty="0" err="1" smtClean="0">
                <a:latin typeface="Gill Sans MT" pitchFamily="34" charset="0"/>
              </a:rPr>
              <a:t>ska</a:t>
            </a:r>
            <a:r>
              <a:rPr sz="1600" dirty="0" smtClean="0">
                <a:latin typeface="Gill Sans MT" pitchFamily="34" charset="0"/>
              </a:rPr>
              <a:t> </a:t>
            </a:r>
            <a:r>
              <a:rPr sz="1600" dirty="0" err="1" smtClean="0">
                <a:latin typeface="Gill Sans MT" pitchFamily="34" charset="0"/>
              </a:rPr>
              <a:t>prövas</a:t>
            </a:r>
            <a:r>
              <a:rPr sz="1600" dirty="0" smtClean="0">
                <a:latin typeface="Gill Sans MT" pitchFamily="34" charset="0"/>
              </a:rPr>
              <a:t>.</a:t>
            </a:r>
          </a:p>
          <a:p>
            <a:r>
              <a:rPr sz="1600" dirty="0" err="1" smtClean="0">
                <a:latin typeface="Gill Sans MT" pitchFamily="34" charset="0"/>
              </a:rPr>
              <a:t>Enheten</a:t>
            </a:r>
            <a:r>
              <a:rPr sz="1600" dirty="0" smtClean="0">
                <a:latin typeface="Gill Sans MT" pitchFamily="34" charset="0"/>
              </a:rPr>
              <a:t> </a:t>
            </a:r>
            <a:r>
              <a:rPr sz="1600" dirty="0" err="1" smtClean="0">
                <a:latin typeface="Gill Sans MT" pitchFamily="34" charset="0"/>
              </a:rPr>
              <a:t>ska</a:t>
            </a:r>
            <a:r>
              <a:rPr sz="1600" dirty="0" smtClean="0">
                <a:latin typeface="Gill Sans MT" pitchFamily="34" charset="0"/>
              </a:rPr>
              <a:t> </a:t>
            </a:r>
            <a:r>
              <a:rPr sz="1600" dirty="0" err="1" smtClean="0">
                <a:latin typeface="Gill Sans MT" pitchFamily="34" charset="0"/>
              </a:rPr>
              <a:t>i</a:t>
            </a:r>
            <a:r>
              <a:rPr sz="1600" dirty="0" smtClean="0">
                <a:latin typeface="Gill Sans MT" pitchFamily="34" charset="0"/>
              </a:rPr>
              <a:t> </a:t>
            </a:r>
            <a:r>
              <a:rPr sz="1600" dirty="0" err="1" smtClean="0">
                <a:latin typeface="Gill Sans MT" pitchFamily="34" charset="0"/>
              </a:rPr>
              <a:t>samspel</a:t>
            </a:r>
            <a:r>
              <a:rPr sz="1600" dirty="0" smtClean="0">
                <a:latin typeface="Gill Sans MT" pitchFamily="34" charset="0"/>
              </a:rPr>
              <a:t> med </a:t>
            </a:r>
            <a:r>
              <a:rPr sz="1600" dirty="0" err="1" smtClean="0">
                <a:latin typeface="Gill Sans MT" pitchFamily="34" charset="0"/>
              </a:rPr>
              <a:t>enheter</a:t>
            </a:r>
            <a:r>
              <a:rPr sz="1600" dirty="0" smtClean="0">
                <a:latin typeface="Gill Sans MT" pitchFamily="34" charset="0"/>
              </a:rPr>
              <a:t> </a:t>
            </a:r>
            <a:r>
              <a:rPr sz="1600" dirty="0" err="1" smtClean="0">
                <a:latin typeface="Gill Sans MT" pitchFamily="34" charset="0"/>
              </a:rPr>
              <a:t>och</a:t>
            </a:r>
            <a:r>
              <a:rPr sz="1600" dirty="0" smtClean="0">
                <a:latin typeface="Gill Sans MT" pitchFamily="34" charset="0"/>
              </a:rPr>
              <a:t> </a:t>
            </a:r>
            <a:r>
              <a:rPr sz="1600" dirty="0" err="1" smtClean="0">
                <a:latin typeface="Gill Sans MT" pitchFamily="34" charset="0"/>
              </a:rPr>
              <a:t>verksamheter</a:t>
            </a:r>
            <a:r>
              <a:rPr sz="1600" dirty="0" smtClean="0">
                <a:latin typeface="Gill Sans MT" pitchFamily="34" charset="0"/>
              </a:rPr>
              <a:t> </a:t>
            </a:r>
            <a:r>
              <a:rPr sz="1600" dirty="0" err="1" smtClean="0">
                <a:solidFill>
                  <a:srgbClr val="FF0000"/>
                </a:solidFill>
                <a:latin typeface="Gill Sans MT" pitchFamily="34" charset="0"/>
              </a:rPr>
              <a:t>utveckla</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metoder</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för</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att</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följa</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utvecklingen</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på</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marknaden</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och</a:t>
            </a:r>
            <a:r>
              <a:rPr sz="1600" dirty="0" smtClean="0">
                <a:solidFill>
                  <a:srgbClr val="FF0000"/>
                </a:solidFill>
                <a:latin typeface="Gill Sans MT" pitchFamily="34" charset="0"/>
              </a:rPr>
              <a:t> dialog med </a:t>
            </a:r>
            <a:r>
              <a:rPr sz="1600" dirty="0" err="1" smtClean="0">
                <a:solidFill>
                  <a:srgbClr val="FF0000"/>
                </a:solidFill>
                <a:latin typeface="Gill Sans MT" pitchFamily="34" charset="0"/>
              </a:rPr>
              <a:t>leverantörer</a:t>
            </a:r>
            <a:r>
              <a:rPr sz="1600" dirty="0" smtClean="0">
                <a:latin typeface="Gill Sans MT" pitchFamily="34" charset="0"/>
              </a:rPr>
              <a:t>.</a:t>
            </a:r>
          </a:p>
          <a:p>
            <a:r>
              <a:rPr sz="1600" dirty="0" err="1" smtClean="0">
                <a:latin typeface="Gill Sans MT" pitchFamily="34" charset="0"/>
              </a:rPr>
              <a:t>Inköpsenheten</a:t>
            </a:r>
            <a:r>
              <a:rPr sz="1600" dirty="0" smtClean="0">
                <a:latin typeface="Gill Sans MT" pitchFamily="34" charset="0"/>
              </a:rPr>
              <a:t> </a:t>
            </a:r>
            <a:r>
              <a:rPr sz="1600" dirty="0" err="1" smtClean="0">
                <a:latin typeface="Gill Sans MT" pitchFamily="34" charset="0"/>
              </a:rPr>
              <a:t>ska</a:t>
            </a:r>
            <a:r>
              <a:rPr sz="1600" dirty="0" smtClean="0">
                <a:latin typeface="Gill Sans MT" pitchFamily="34" charset="0"/>
              </a:rPr>
              <a:t> </a:t>
            </a:r>
            <a:r>
              <a:rPr sz="1600" dirty="0" err="1" smtClean="0">
                <a:latin typeface="Gill Sans MT" pitchFamily="34" charset="0"/>
              </a:rPr>
              <a:t>verka</a:t>
            </a:r>
            <a:r>
              <a:rPr sz="1600" dirty="0" smtClean="0">
                <a:latin typeface="Gill Sans MT" pitchFamily="34" charset="0"/>
              </a:rPr>
              <a:t> </a:t>
            </a:r>
            <a:r>
              <a:rPr sz="1600" dirty="0" err="1" smtClean="0">
                <a:latin typeface="Gill Sans MT" pitchFamily="34" charset="0"/>
              </a:rPr>
              <a:t>för</a:t>
            </a:r>
            <a:r>
              <a:rPr sz="1600" dirty="0" smtClean="0">
                <a:latin typeface="Gill Sans MT" pitchFamily="34" charset="0"/>
              </a:rPr>
              <a:t> </a:t>
            </a:r>
            <a:r>
              <a:rPr sz="1600" dirty="0" err="1" smtClean="0">
                <a:latin typeface="Gill Sans MT" pitchFamily="34" charset="0"/>
              </a:rPr>
              <a:t>än</a:t>
            </a:r>
            <a:r>
              <a:rPr sz="1600" dirty="0" smtClean="0">
                <a:latin typeface="Gill Sans MT" pitchFamily="34" charset="0"/>
              </a:rPr>
              <a:t> </a:t>
            </a:r>
            <a:r>
              <a:rPr sz="1600" dirty="0" err="1" smtClean="0">
                <a:latin typeface="Gill Sans MT" pitchFamily="34" charset="0"/>
              </a:rPr>
              <a:t>bättre</a:t>
            </a:r>
            <a:r>
              <a:rPr sz="1600" dirty="0" smtClean="0">
                <a:latin typeface="Gill Sans MT" pitchFamily="34" charset="0"/>
              </a:rPr>
              <a:t> </a:t>
            </a:r>
            <a:r>
              <a:rPr sz="1600" dirty="0" err="1" smtClean="0">
                <a:latin typeface="Gill Sans MT" pitchFamily="34" charset="0"/>
              </a:rPr>
              <a:t>genomförande</a:t>
            </a:r>
            <a:r>
              <a:rPr sz="1600" dirty="0" smtClean="0">
                <a:latin typeface="Gill Sans MT" pitchFamily="34" charset="0"/>
              </a:rPr>
              <a:t> </a:t>
            </a:r>
            <a:r>
              <a:rPr sz="1600" dirty="0" err="1" smtClean="0">
                <a:latin typeface="Gill Sans MT" pitchFamily="34" charset="0"/>
              </a:rPr>
              <a:t>av</a:t>
            </a:r>
            <a:r>
              <a:rPr sz="1600" dirty="0" smtClean="0">
                <a:latin typeface="Gill Sans MT" pitchFamily="34" charset="0"/>
              </a:rPr>
              <a:t> </a:t>
            </a:r>
            <a:r>
              <a:rPr sz="1600" dirty="0" err="1" smtClean="0">
                <a:latin typeface="Gill Sans MT" pitchFamily="34" charset="0"/>
              </a:rPr>
              <a:t>upphandlingar</a:t>
            </a:r>
            <a:r>
              <a:rPr sz="1600" dirty="0" smtClean="0">
                <a:latin typeface="Gill Sans MT" pitchFamily="34" charset="0"/>
              </a:rPr>
              <a:t> </a:t>
            </a:r>
            <a:r>
              <a:rPr sz="1600" dirty="0" err="1" smtClean="0">
                <a:latin typeface="Gill Sans MT" pitchFamily="34" charset="0"/>
              </a:rPr>
              <a:t>samt</a:t>
            </a:r>
            <a:r>
              <a:rPr sz="1600" dirty="0" smtClean="0">
                <a:latin typeface="Gill Sans MT" pitchFamily="34" charset="0"/>
              </a:rPr>
              <a:t> </a:t>
            </a:r>
            <a:r>
              <a:rPr sz="1600" dirty="0" err="1" smtClean="0">
                <a:latin typeface="Gill Sans MT" pitchFamily="34" charset="0"/>
              </a:rPr>
              <a:t>uppföljning</a:t>
            </a:r>
            <a:r>
              <a:rPr sz="1600" dirty="0" smtClean="0">
                <a:latin typeface="Gill Sans MT" pitchFamily="34" charset="0"/>
              </a:rPr>
              <a:t> </a:t>
            </a:r>
            <a:r>
              <a:rPr sz="1600" dirty="0" err="1" smtClean="0">
                <a:latin typeface="Gill Sans MT" pitchFamily="34" charset="0"/>
              </a:rPr>
              <a:t>av</a:t>
            </a:r>
            <a:r>
              <a:rPr sz="1600" dirty="0" smtClean="0">
                <a:latin typeface="Gill Sans MT" pitchFamily="34" charset="0"/>
              </a:rPr>
              <a:t> </a:t>
            </a:r>
            <a:r>
              <a:rPr sz="1600" dirty="0" err="1" smtClean="0">
                <a:latin typeface="Gill Sans MT" pitchFamily="34" charset="0"/>
              </a:rPr>
              <a:t>att</a:t>
            </a:r>
            <a:r>
              <a:rPr sz="1600" dirty="0" smtClean="0">
                <a:latin typeface="Gill Sans MT" pitchFamily="34" charset="0"/>
              </a:rPr>
              <a:t> </a:t>
            </a:r>
            <a:r>
              <a:rPr sz="1600" dirty="0" err="1" smtClean="0">
                <a:latin typeface="Gill Sans MT" pitchFamily="34" charset="0"/>
              </a:rPr>
              <a:t>avtalen</a:t>
            </a:r>
            <a:r>
              <a:rPr sz="1600" dirty="0" smtClean="0">
                <a:latin typeface="Gill Sans MT" pitchFamily="34" charset="0"/>
              </a:rPr>
              <a:t> </a:t>
            </a:r>
            <a:r>
              <a:rPr sz="1600" dirty="0" err="1" smtClean="0">
                <a:latin typeface="Gill Sans MT" pitchFamily="34" charset="0"/>
              </a:rPr>
              <a:t>används</a:t>
            </a:r>
            <a:r>
              <a:rPr sz="1600" dirty="0" smtClean="0">
                <a:latin typeface="Gill Sans MT" pitchFamily="34" charset="0"/>
              </a:rPr>
              <a:t> </a:t>
            </a:r>
            <a:r>
              <a:rPr sz="1600" dirty="0" err="1" smtClean="0">
                <a:latin typeface="Gill Sans MT" pitchFamily="34" charset="0"/>
              </a:rPr>
              <a:t>och</a:t>
            </a:r>
            <a:r>
              <a:rPr sz="1600" dirty="0" smtClean="0">
                <a:latin typeface="Gill Sans MT" pitchFamily="34" charset="0"/>
              </a:rPr>
              <a:t> </a:t>
            </a:r>
            <a:r>
              <a:rPr sz="1600" dirty="0" err="1" smtClean="0">
                <a:latin typeface="Gill Sans MT" pitchFamily="34" charset="0"/>
              </a:rPr>
              <a:t>bidrar</a:t>
            </a:r>
            <a:r>
              <a:rPr sz="1600" dirty="0" smtClean="0">
                <a:latin typeface="Gill Sans MT" pitchFamily="34" charset="0"/>
              </a:rPr>
              <a:t> till bra </a:t>
            </a:r>
            <a:r>
              <a:rPr sz="1600" dirty="0" err="1" smtClean="0">
                <a:latin typeface="Gill Sans MT" pitchFamily="34" charset="0"/>
              </a:rPr>
              <a:t>tjänster</a:t>
            </a:r>
            <a:r>
              <a:rPr sz="1600" dirty="0" smtClean="0">
                <a:latin typeface="Gill Sans MT" pitchFamily="34" charset="0"/>
              </a:rPr>
              <a:t> </a:t>
            </a:r>
            <a:r>
              <a:rPr sz="1600" dirty="0" err="1" smtClean="0">
                <a:latin typeface="Gill Sans MT" pitchFamily="34" charset="0"/>
              </a:rPr>
              <a:t>och</a:t>
            </a:r>
            <a:r>
              <a:rPr sz="1600" dirty="0" smtClean="0">
                <a:latin typeface="Gill Sans MT" pitchFamily="34" charset="0"/>
              </a:rPr>
              <a:t> service till </a:t>
            </a:r>
            <a:r>
              <a:rPr sz="1600" dirty="0" err="1" smtClean="0">
                <a:latin typeface="Gill Sans MT" pitchFamily="34" charset="0"/>
              </a:rPr>
              <a:t>medborgarna</a:t>
            </a:r>
            <a:r>
              <a:rPr sz="1600" dirty="0" smtClean="0">
                <a:latin typeface="Gill Sans MT" pitchFamily="34" charset="0"/>
              </a:rPr>
              <a:t>. </a:t>
            </a:r>
            <a:r>
              <a:rPr sz="1600" dirty="0" smtClean="0">
                <a:solidFill>
                  <a:srgbClr val="FF0000"/>
                </a:solidFill>
                <a:latin typeface="Gill Sans MT" pitchFamily="34" charset="0"/>
              </a:rPr>
              <a:t>80 % </a:t>
            </a:r>
            <a:r>
              <a:rPr sz="1600" dirty="0" err="1" smtClean="0">
                <a:solidFill>
                  <a:srgbClr val="FF0000"/>
                </a:solidFill>
                <a:latin typeface="Gill Sans MT" pitchFamily="34" charset="0"/>
              </a:rPr>
              <a:t>avtalstrohet</a:t>
            </a:r>
            <a:r>
              <a:rPr sz="1600" dirty="0" smtClean="0">
                <a:latin typeface="Gill Sans MT" pitchFamily="34" charset="0"/>
              </a:rPr>
              <a:t> </a:t>
            </a:r>
            <a:r>
              <a:rPr sz="1600" dirty="0" err="1" smtClean="0">
                <a:latin typeface="Gill Sans MT" pitchFamily="34" charset="0"/>
              </a:rPr>
              <a:t>vad</a:t>
            </a:r>
            <a:r>
              <a:rPr sz="1600" dirty="0" smtClean="0">
                <a:latin typeface="Gill Sans MT" pitchFamily="34" charset="0"/>
              </a:rPr>
              <a:t> </a:t>
            </a:r>
            <a:r>
              <a:rPr sz="1600" dirty="0" err="1" smtClean="0">
                <a:latin typeface="Gill Sans MT" pitchFamily="34" charset="0"/>
              </a:rPr>
              <a:t>gäller</a:t>
            </a:r>
            <a:r>
              <a:rPr sz="1600" dirty="0" smtClean="0">
                <a:latin typeface="Gill Sans MT" pitchFamily="34" charset="0"/>
              </a:rPr>
              <a:t> </a:t>
            </a:r>
            <a:r>
              <a:rPr sz="1600" dirty="0" err="1" smtClean="0">
                <a:latin typeface="Gill Sans MT" pitchFamily="34" charset="0"/>
              </a:rPr>
              <a:t>inköp</a:t>
            </a:r>
            <a:r>
              <a:rPr sz="1600" dirty="0" smtClean="0">
                <a:latin typeface="Gill Sans MT" pitchFamily="34" charset="0"/>
              </a:rPr>
              <a:t> </a:t>
            </a:r>
            <a:r>
              <a:rPr sz="1600" dirty="0" err="1" smtClean="0">
                <a:latin typeface="Gill Sans MT" pitchFamily="34" charset="0"/>
              </a:rPr>
              <a:t>av</a:t>
            </a:r>
            <a:r>
              <a:rPr sz="1600" dirty="0" smtClean="0">
                <a:latin typeface="Gill Sans MT" pitchFamily="34" charset="0"/>
              </a:rPr>
              <a:t> </a:t>
            </a:r>
            <a:r>
              <a:rPr sz="1600" dirty="0" err="1" smtClean="0">
                <a:latin typeface="Gill Sans MT" pitchFamily="34" charset="0"/>
              </a:rPr>
              <a:t>varor</a:t>
            </a:r>
            <a:r>
              <a:rPr sz="1600" dirty="0" smtClean="0">
                <a:latin typeface="Gill Sans MT" pitchFamily="34" charset="0"/>
              </a:rPr>
              <a:t> </a:t>
            </a:r>
            <a:r>
              <a:rPr sz="1600" dirty="0" err="1" smtClean="0">
                <a:latin typeface="Gill Sans MT" pitchFamily="34" charset="0"/>
              </a:rPr>
              <a:t>och</a:t>
            </a:r>
            <a:r>
              <a:rPr sz="1600" dirty="0" smtClean="0">
                <a:latin typeface="Gill Sans MT" pitchFamily="34" charset="0"/>
              </a:rPr>
              <a:t> </a:t>
            </a:r>
            <a:r>
              <a:rPr sz="1600" dirty="0" err="1" smtClean="0">
                <a:latin typeface="Gill Sans MT" pitchFamily="34" charset="0"/>
              </a:rPr>
              <a:t>tjänster</a:t>
            </a:r>
            <a:r>
              <a:rPr sz="1600" dirty="0" smtClean="0">
                <a:latin typeface="Gill Sans MT" pitchFamily="34" charset="0"/>
              </a:rPr>
              <a:t> </a:t>
            </a:r>
            <a:r>
              <a:rPr sz="1600" dirty="0" err="1" smtClean="0">
                <a:latin typeface="Gill Sans MT" pitchFamily="34" charset="0"/>
              </a:rPr>
              <a:t>uppnås</a:t>
            </a:r>
            <a:r>
              <a:rPr sz="1600" dirty="0" smtClean="0">
                <a:latin typeface="Gill Sans MT" pitchFamily="34" charset="0"/>
              </a:rPr>
              <a:t> 2012.</a:t>
            </a:r>
          </a:p>
          <a:p>
            <a:r>
              <a:rPr sz="1600" dirty="0" err="1" smtClean="0">
                <a:latin typeface="Gill Sans MT" pitchFamily="34" charset="0"/>
              </a:rPr>
              <a:t>Det</a:t>
            </a:r>
            <a:r>
              <a:rPr sz="1600" dirty="0" smtClean="0">
                <a:latin typeface="Gill Sans MT" pitchFamily="34" charset="0"/>
              </a:rPr>
              <a:t> </a:t>
            </a:r>
            <a:r>
              <a:rPr sz="1600" dirty="0" err="1" smtClean="0">
                <a:latin typeface="Gill Sans MT" pitchFamily="34" charset="0"/>
              </a:rPr>
              <a:t>ska</a:t>
            </a:r>
            <a:r>
              <a:rPr sz="1600" dirty="0" smtClean="0">
                <a:latin typeface="Gill Sans MT" pitchFamily="34" charset="0"/>
              </a:rPr>
              <a:t> </a:t>
            </a:r>
            <a:r>
              <a:rPr sz="1600" dirty="0" err="1" smtClean="0">
                <a:latin typeface="Gill Sans MT" pitchFamily="34" charset="0"/>
              </a:rPr>
              <a:t>vara</a:t>
            </a:r>
            <a:r>
              <a:rPr sz="1600" dirty="0" smtClean="0">
                <a:latin typeface="Gill Sans MT" pitchFamily="34" charset="0"/>
              </a:rPr>
              <a:t> </a:t>
            </a:r>
            <a:r>
              <a:rPr sz="1600" dirty="0" err="1" smtClean="0">
                <a:latin typeface="Gill Sans MT" pitchFamily="34" charset="0"/>
              </a:rPr>
              <a:t>lätt</a:t>
            </a:r>
            <a:r>
              <a:rPr sz="1600" dirty="0" smtClean="0">
                <a:latin typeface="Gill Sans MT" pitchFamily="34" charset="0"/>
              </a:rPr>
              <a:t> </a:t>
            </a:r>
            <a:r>
              <a:rPr sz="1600" dirty="0" err="1" smtClean="0">
                <a:latin typeface="Gill Sans MT" pitchFamily="34" charset="0"/>
              </a:rPr>
              <a:t>att</a:t>
            </a:r>
            <a:r>
              <a:rPr sz="1600" dirty="0" smtClean="0">
                <a:latin typeface="Gill Sans MT" pitchFamily="34" charset="0"/>
              </a:rPr>
              <a:t> </a:t>
            </a:r>
            <a:r>
              <a:rPr sz="1600" dirty="0" err="1" smtClean="0">
                <a:latin typeface="Gill Sans MT" pitchFamily="34" charset="0"/>
              </a:rPr>
              <a:t>använda</a:t>
            </a:r>
            <a:r>
              <a:rPr sz="1600" dirty="0" smtClean="0">
                <a:latin typeface="Gill Sans MT" pitchFamily="34" charset="0"/>
              </a:rPr>
              <a:t> </a:t>
            </a:r>
            <a:r>
              <a:rPr sz="1600" dirty="0" err="1" smtClean="0">
                <a:latin typeface="Gill Sans MT" pitchFamily="34" charset="0"/>
              </a:rPr>
              <a:t>avtal</a:t>
            </a:r>
            <a:r>
              <a:rPr sz="1600" dirty="0" smtClean="0">
                <a:latin typeface="Gill Sans MT" pitchFamily="34" charset="0"/>
              </a:rPr>
              <a:t> </a:t>
            </a:r>
            <a:r>
              <a:rPr sz="1600" dirty="0" err="1" smtClean="0">
                <a:latin typeface="Gill Sans MT" pitchFamily="34" charset="0"/>
              </a:rPr>
              <a:t>genom</a:t>
            </a:r>
            <a:r>
              <a:rPr sz="1600" dirty="0" smtClean="0">
                <a:latin typeface="Gill Sans MT" pitchFamily="34" charset="0"/>
              </a:rPr>
              <a:t> </a:t>
            </a:r>
            <a:r>
              <a:rPr sz="1600" dirty="0" err="1" smtClean="0">
                <a:latin typeface="Gill Sans MT" pitchFamily="34" charset="0"/>
              </a:rPr>
              <a:t>att</a:t>
            </a:r>
            <a:r>
              <a:rPr sz="1600" dirty="0" smtClean="0">
                <a:latin typeface="Gill Sans MT" pitchFamily="34" charset="0"/>
              </a:rPr>
              <a:t> </a:t>
            </a:r>
            <a:r>
              <a:rPr sz="1600" dirty="0" err="1" smtClean="0">
                <a:latin typeface="Gill Sans MT" pitchFamily="34" charset="0"/>
              </a:rPr>
              <a:t>göra</a:t>
            </a:r>
            <a:r>
              <a:rPr sz="1600" dirty="0" smtClean="0">
                <a:latin typeface="Gill Sans MT" pitchFamily="34" charset="0"/>
              </a:rPr>
              <a:t> </a:t>
            </a:r>
            <a:r>
              <a:rPr sz="1600" dirty="0" err="1" smtClean="0">
                <a:latin typeface="Gill Sans MT" pitchFamily="34" charset="0"/>
              </a:rPr>
              <a:t>inköp</a:t>
            </a:r>
            <a:r>
              <a:rPr sz="1600" dirty="0" smtClean="0">
                <a:latin typeface="Gill Sans MT" pitchFamily="34" charset="0"/>
              </a:rPr>
              <a:t> via </a:t>
            </a:r>
            <a:r>
              <a:rPr sz="1600" dirty="0" err="1" smtClean="0">
                <a:latin typeface="Gill Sans MT" pitchFamily="34" charset="0"/>
              </a:rPr>
              <a:t>inköpssystemet</a:t>
            </a:r>
            <a:r>
              <a:rPr sz="1600" dirty="0" smtClean="0">
                <a:latin typeface="Gill Sans MT" pitchFamily="34" charset="0"/>
              </a:rPr>
              <a:t>. </a:t>
            </a:r>
            <a:r>
              <a:rPr sz="1600" dirty="0" err="1" smtClean="0">
                <a:latin typeface="Gill Sans MT" pitchFamily="34" charset="0"/>
              </a:rPr>
              <a:t>Antal</a:t>
            </a:r>
            <a:r>
              <a:rPr sz="1600" dirty="0" smtClean="0">
                <a:latin typeface="Gill Sans MT" pitchFamily="34" charset="0"/>
              </a:rPr>
              <a:t> </a:t>
            </a:r>
            <a:r>
              <a:rPr sz="1600" dirty="0" err="1" smtClean="0">
                <a:latin typeface="Gill Sans MT" pitchFamily="34" charset="0"/>
              </a:rPr>
              <a:t>anslutna</a:t>
            </a:r>
            <a:r>
              <a:rPr sz="1600" dirty="0" smtClean="0">
                <a:latin typeface="Gill Sans MT" pitchFamily="34" charset="0"/>
              </a:rPr>
              <a:t> </a:t>
            </a:r>
            <a:r>
              <a:rPr sz="1600" dirty="0" err="1" smtClean="0">
                <a:latin typeface="Gill Sans MT" pitchFamily="34" charset="0"/>
              </a:rPr>
              <a:t>leverantörer</a:t>
            </a:r>
            <a:r>
              <a:rPr sz="1600" dirty="0" smtClean="0">
                <a:latin typeface="Gill Sans MT" pitchFamily="34" charset="0"/>
              </a:rPr>
              <a:t> till </a:t>
            </a:r>
            <a:r>
              <a:rPr sz="1600" dirty="0" err="1" smtClean="0">
                <a:latin typeface="Gill Sans MT" pitchFamily="34" charset="0"/>
              </a:rPr>
              <a:t>systemet</a:t>
            </a:r>
            <a:r>
              <a:rPr sz="1600" dirty="0" smtClean="0">
                <a:latin typeface="Gill Sans MT" pitchFamily="34" charset="0"/>
              </a:rPr>
              <a:t> </a:t>
            </a:r>
            <a:r>
              <a:rPr sz="1600" dirty="0" err="1" smtClean="0">
                <a:latin typeface="Gill Sans MT" pitchFamily="34" charset="0"/>
              </a:rPr>
              <a:t>ska</a:t>
            </a:r>
            <a:r>
              <a:rPr sz="1600" dirty="0" smtClean="0">
                <a:latin typeface="Gill Sans MT" pitchFamily="34" charset="0"/>
              </a:rPr>
              <a:t> </a:t>
            </a:r>
            <a:r>
              <a:rPr sz="1600" dirty="0" err="1" smtClean="0">
                <a:latin typeface="Gill Sans MT" pitchFamily="34" charset="0"/>
              </a:rPr>
              <a:t>öka</a:t>
            </a:r>
            <a:r>
              <a:rPr sz="1600" dirty="0" smtClean="0">
                <a:solidFill>
                  <a:srgbClr val="FF0000"/>
                </a:solidFill>
                <a:latin typeface="Gill Sans MT" pitchFamily="34" charset="0"/>
              </a:rPr>
              <a:t>. 50 % </a:t>
            </a:r>
            <a:r>
              <a:rPr sz="1600" dirty="0" err="1" smtClean="0">
                <a:solidFill>
                  <a:srgbClr val="FF0000"/>
                </a:solidFill>
                <a:latin typeface="Gill Sans MT" pitchFamily="34" charset="0"/>
              </a:rPr>
              <a:t>av</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alla</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inköp</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görs</a:t>
            </a:r>
            <a:r>
              <a:rPr sz="1600" dirty="0" smtClean="0">
                <a:solidFill>
                  <a:srgbClr val="FF0000"/>
                </a:solidFill>
                <a:latin typeface="Gill Sans MT" pitchFamily="34" charset="0"/>
              </a:rPr>
              <a:t> via </a:t>
            </a:r>
            <a:r>
              <a:rPr sz="1600" dirty="0" err="1" smtClean="0">
                <a:solidFill>
                  <a:srgbClr val="FF0000"/>
                </a:solidFill>
                <a:latin typeface="Gill Sans MT" pitchFamily="34" charset="0"/>
              </a:rPr>
              <a:t>kommunens</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inköpssystem</a:t>
            </a:r>
            <a:r>
              <a:rPr sz="1600" dirty="0" smtClean="0">
                <a:solidFill>
                  <a:srgbClr val="FF0000"/>
                </a:solidFill>
                <a:latin typeface="Gill Sans MT" pitchFamily="34" charset="0"/>
              </a:rPr>
              <a:t> 2013.</a:t>
            </a:r>
          </a:p>
          <a:p>
            <a:r>
              <a:rPr sz="1600" dirty="0" err="1" smtClean="0">
                <a:latin typeface="Gill Sans MT" pitchFamily="34" charset="0"/>
              </a:rPr>
              <a:t>Kommunens</a:t>
            </a:r>
            <a:r>
              <a:rPr sz="1600" dirty="0" smtClean="0">
                <a:latin typeface="Gill Sans MT" pitchFamily="34" charset="0"/>
              </a:rPr>
              <a:t> </a:t>
            </a:r>
            <a:r>
              <a:rPr sz="1600" dirty="0" err="1" smtClean="0">
                <a:latin typeface="Gill Sans MT" pitchFamily="34" charset="0"/>
              </a:rPr>
              <a:t>inköp</a:t>
            </a:r>
            <a:r>
              <a:rPr sz="1600" dirty="0" smtClean="0">
                <a:latin typeface="Gill Sans MT" pitchFamily="34" charset="0"/>
              </a:rPr>
              <a:t> </a:t>
            </a:r>
            <a:r>
              <a:rPr sz="1600" dirty="0" err="1" smtClean="0">
                <a:latin typeface="Gill Sans MT" pitchFamily="34" charset="0"/>
              </a:rPr>
              <a:t>ska</a:t>
            </a:r>
            <a:r>
              <a:rPr sz="1600" dirty="0" smtClean="0">
                <a:latin typeface="Gill Sans MT" pitchFamily="34" charset="0"/>
              </a:rPr>
              <a:t> </a:t>
            </a:r>
            <a:r>
              <a:rPr sz="1600" dirty="0" err="1" smtClean="0">
                <a:latin typeface="Gill Sans MT" pitchFamily="34" charset="0"/>
              </a:rPr>
              <a:t>bidra</a:t>
            </a:r>
            <a:r>
              <a:rPr sz="1600" dirty="0" smtClean="0">
                <a:latin typeface="Gill Sans MT" pitchFamily="34" charset="0"/>
              </a:rPr>
              <a:t> till </a:t>
            </a:r>
            <a:r>
              <a:rPr sz="1600" dirty="0" err="1" smtClean="0">
                <a:latin typeface="Gill Sans MT" pitchFamily="34" charset="0"/>
              </a:rPr>
              <a:t>ett</a:t>
            </a:r>
            <a:r>
              <a:rPr sz="1600" dirty="0" smtClean="0">
                <a:latin typeface="Gill Sans MT" pitchFamily="34" charset="0"/>
              </a:rPr>
              <a:t> </a:t>
            </a:r>
            <a:r>
              <a:rPr sz="1600" dirty="0" err="1" smtClean="0">
                <a:latin typeface="Gill Sans MT" pitchFamily="34" charset="0"/>
              </a:rPr>
              <a:t>hållbart</a:t>
            </a:r>
            <a:r>
              <a:rPr sz="1600" dirty="0" smtClean="0">
                <a:latin typeface="Gill Sans MT" pitchFamily="34" charset="0"/>
              </a:rPr>
              <a:t> </a:t>
            </a:r>
            <a:r>
              <a:rPr sz="1600" dirty="0" err="1" smtClean="0">
                <a:latin typeface="Gill Sans MT" pitchFamily="34" charset="0"/>
              </a:rPr>
              <a:t>samhälle</a:t>
            </a:r>
            <a:r>
              <a:rPr sz="1600" dirty="0" smtClean="0">
                <a:latin typeface="Gill Sans MT" pitchFamily="34" charset="0"/>
              </a:rPr>
              <a:t>. </a:t>
            </a:r>
            <a:r>
              <a:rPr sz="1600" dirty="0" smtClean="0">
                <a:solidFill>
                  <a:srgbClr val="FF0000"/>
                </a:solidFill>
                <a:latin typeface="Gill Sans MT" pitchFamily="34" charset="0"/>
              </a:rPr>
              <a:t>50 % </a:t>
            </a:r>
            <a:r>
              <a:rPr sz="1600" dirty="0" err="1" smtClean="0">
                <a:solidFill>
                  <a:srgbClr val="FF0000"/>
                </a:solidFill>
                <a:latin typeface="Gill Sans MT" pitchFamily="34" charset="0"/>
              </a:rPr>
              <a:t>av</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alla</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varor</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levereras</a:t>
            </a:r>
            <a:r>
              <a:rPr sz="1600" dirty="0" smtClean="0">
                <a:solidFill>
                  <a:srgbClr val="FF0000"/>
                </a:solidFill>
                <a:latin typeface="Gill Sans MT" pitchFamily="34" charset="0"/>
              </a:rPr>
              <a:t> med </a:t>
            </a:r>
            <a:r>
              <a:rPr sz="1600" dirty="0" err="1" smtClean="0">
                <a:solidFill>
                  <a:srgbClr val="FF0000"/>
                </a:solidFill>
                <a:latin typeface="Gill Sans MT" pitchFamily="34" charset="0"/>
              </a:rPr>
              <a:t>samordnade</a:t>
            </a:r>
            <a:r>
              <a:rPr sz="1600" dirty="0" smtClean="0">
                <a:solidFill>
                  <a:srgbClr val="FF0000"/>
                </a:solidFill>
                <a:latin typeface="Gill Sans MT" pitchFamily="34" charset="0"/>
              </a:rPr>
              <a:t> transporter 2014. 50 % </a:t>
            </a:r>
            <a:r>
              <a:rPr sz="1600" dirty="0" err="1" smtClean="0">
                <a:solidFill>
                  <a:srgbClr val="FF0000"/>
                </a:solidFill>
                <a:latin typeface="Gill Sans MT" pitchFamily="34" charset="0"/>
              </a:rPr>
              <a:t>av</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inköpta</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varor</a:t>
            </a:r>
            <a:r>
              <a:rPr sz="1600" dirty="0" smtClean="0">
                <a:solidFill>
                  <a:srgbClr val="FF0000"/>
                </a:solidFill>
                <a:latin typeface="Gill Sans MT" pitchFamily="34" charset="0"/>
              </a:rPr>
              <a:t> 2014 </a:t>
            </a:r>
            <a:r>
              <a:rPr sz="1600" dirty="0" err="1" smtClean="0">
                <a:solidFill>
                  <a:srgbClr val="FF0000"/>
                </a:solidFill>
                <a:latin typeface="Gill Sans MT" pitchFamily="34" charset="0"/>
              </a:rPr>
              <a:t>är</a:t>
            </a:r>
            <a:r>
              <a:rPr sz="1600" dirty="0" smtClean="0">
                <a:solidFill>
                  <a:srgbClr val="FF0000"/>
                </a:solidFill>
                <a:latin typeface="Gill Sans MT" pitchFamily="34" charset="0"/>
              </a:rPr>
              <a:t> </a:t>
            </a:r>
            <a:r>
              <a:rPr sz="1600" dirty="0" err="1" smtClean="0">
                <a:solidFill>
                  <a:srgbClr val="FF0000"/>
                </a:solidFill>
                <a:latin typeface="Gill Sans MT" pitchFamily="34" charset="0"/>
              </a:rPr>
              <a:t>miljöklassade</a:t>
            </a:r>
            <a:r>
              <a:rPr sz="1600" dirty="0" smtClean="0">
                <a:solidFill>
                  <a:srgbClr val="FF0000"/>
                </a:solidFill>
                <a:latin typeface="Gill Sans MT"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483">
                                            <p:txEl>
                                              <p:pRg st="4" end="4"/>
                                            </p:txEl>
                                          </p:spTgt>
                                        </p:tgtEl>
                                        <p:attrNameLst>
                                          <p:attrName>style.visibility</p:attrName>
                                        </p:attrNameLst>
                                      </p:cBhvr>
                                      <p:to>
                                        <p:strVal val="visible"/>
                                      </p:to>
                                    </p:set>
                                    <p:anim calcmode="lin" valueType="num">
                                      <p:cBhvr additive="base">
                                        <p:cTn id="31" dur="500" fill="hold"/>
                                        <p:tgtEl>
                                          <p:spTgt spid="2048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4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0483">
                                            <p:txEl>
                                              <p:pRg st="5" end="5"/>
                                            </p:txEl>
                                          </p:spTgt>
                                        </p:tgtEl>
                                        <p:attrNameLst>
                                          <p:attrName>style.visibility</p:attrName>
                                        </p:attrNameLst>
                                      </p:cBhvr>
                                      <p:to>
                                        <p:strVal val="visible"/>
                                      </p:to>
                                    </p:set>
                                    <p:anim calcmode="lin" valueType="num">
                                      <p:cBhvr additive="base">
                                        <p:cTn id="37" dur="500" fill="hold"/>
                                        <p:tgtEl>
                                          <p:spTgt spid="2048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048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Förväntat resultat</a:t>
            </a:r>
            <a:endParaRPr lang="sv-SE" dirty="0"/>
          </a:p>
        </p:txBody>
      </p:sp>
      <p:sp>
        <p:nvSpPr>
          <p:cNvPr id="3" name="Platshållare för innehåll 2"/>
          <p:cNvSpPr>
            <a:spLocks noGrp="1"/>
          </p:cNvSpPr>
          <p:nvPr>
            <p:ph idx="1"/>
          </p:nvPr>
        </p:nvSpPr>
        <p:spPr>
          <a:xfrm>
            <a:off x="1130400" y="1600201"/>
            <a:ext cx="7761600" cy="2471741"/>
          </a:xfrm>
        </p:spPr>
        <p:txBody>
          <a:bodyPr/>
          <a:lstStyle/>
          <a:p>
            <a:pPr indent="12700">
              <a:buNone/>
            </a:pPr>
            <a:r>
              <a:rPr lang="sv-SE" dirty="0" smtClean="0"/>
              <a:t>Nacka kommuns inköpsverksamhet ska under projekttiden förflyttas högre upp i värdekedjan, från ett tekniskt område till ett affärsstrategiskt stöd för verksamheten. Denna utveckling är en förutsättning för att projektmålen ska uppnås.</a:t>
            </a:r>
          </a:p>
          <a:p>
            <a:pPr>
              <a:buNone/>
            </a:pPr>
            <a:endParaRPr lang="sv-SE" dirty="0"/>
          </a:p>
        </p:txBody>
      </p:sp>
      <p:pic>
        <p:nvPicPr>
          <p:cNvPr id="7170" name="Picture 2" descr="C:\Users\erikar\AppData\Local\Microsoft\Windows\Temporary Internet Files\Content.IE5\QWUUQE8J\MC900351873[1].wmf"/>
          <p:cNvPicPr>
            <a:picLocks noChangeAspect="1" noChangeArrowheads="1"/>
          </p:cNvPicPr>
          <p:nvPr/>
        </p:nvPicPr>
        <p:blipFill>
          <a:blip r:embed="rId2" cstate="print"/>
          <a:srcRect/>
          <a:stretch>
            <a:fillRect/>
          </a:stretch>
        </p:blipFill>
        <p:spPr bwMode="auto">
          <a:xfrm>
            <a:off x="1785918" y="4143380"/>
            <a:ext cx="2928958" cy="244161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57224" y="274638"/>
            <a:ext cx="8034776" cy="1143000"/>
          </a:xfrm>
        </p:spPr>
        <p:txBody>
          <a:bodyPr/>
          <a:lstStyle/>
          <a:p>
            <a:r>
              <a:rPr lang="sv-SE" dirty="0" smtClean="0"/>
              <a:t>Projekt Gröna Inköp</a:t>
            </a:r>
            <a:br>
              <a:rPr lang="sv-SE" dirty="0" smtClean="0"/>
            </a:br>
            <a:r>
              <a:rPr lang="sv-SE" dirty="0" smtClean="0"/>
              <a:t>Syfte och mål</a:t>
            </a:r>
            <a:endParaRPr lang="sv-SE" dirty="0"/>
          </a:p>
        </p:txBody>
      </p:sp>
      <p:sp>
        <p:nvSpPr>
          <p:cNvPr id="3" name="Platshållare för innehåll 2"/>
          <p:cNvSpPr>
            <a:spLocks noGrp="1"/>
          </p:cNvSpPr>
          <p:nvPr>
            <p:ph idx="1"/>
          </p:nvPr>
        </p:nvSpPr>
        <p:spPr>
          <a:xfrm>
            <a:off x="785786" y="1600201"/>
            <a:ext cx="8106214" cy="3900502"/>
          </a:xfrm>
        </p:spPr>
        <p:txBody>
          <a:bodyPr>
            <a:normAutofit/>
          </a:bodyPr>
          <a:lstStyle/>
          <a:p>
            <a:pPr>
              <a:buNone/>
            </a:pPr>
            <a:r>
              <a:rPr lang="sv-SE" sz="2000" b="1" dirty="0" smtClean="0"/>
              <a:t>Syfte:</a:t>
            </a:r>
          </a:p>
          <a:p>
            <a:pPr marL="0" indent="0">
              <a:buNone/>
            </a:pPr>
            <a:r>
              <a:rPr lang="sv-SE" sz="1800" dirty="0" smtClean="0"/>
              <a:t>Syftet med projektet är att ta fram metoder och rutiner för miljökravställning i upphandlingar samt metoder och rutiner för uppföljning av dessa krav under kontraktstiden. </a:t>
            </a:r>
          </a:p>
          <a:p>
            <a:pPr>
              <a:buNone/>
            </a:pPr>
            <a:r>
              <a:rPr lang="sv-SE" sz="2000" b="1" dirty="0" smtClean="0"/>
              <a:t>Mål:</a:t>
            </a:r>
          </a:p>
          <a:p>
            <a:pPr marL="0" indent="0">
              <a:buNone/>
            </a:pPr>
            <a:r>
              <a:rPr lang="sv-SE" sz="1800" dirty="0" smtClean="0"/>
              <a:t>Utifrån kommunens övergripande mål för effektivt resursutnyttjande, god livsmiljö och långsiktigt hållbar utveckling är målen med projektet att:</a:t>
            </a:r>
          </a:p>
          <a:p>
            <a:pPr lvl="0"/>
            <a:r>
              <a:rPr lang="sv-SE" sz="1800" dirty="0" smtClean="0"/>
              <a:t>Ta fram en metod för miljökravställning i upphandlingar</a:t>
            </a:r>
          </a:p>
          <a:p>
            <a:pPr lvl="0"/>
            <a:r>
              <a:rPr lang="sv-SE" sz="1800" dirty="0" smtClean="0"/>
              <a:t>Ta fram en metod för uppföljning av miljökraven hos kontrakterade leverantörer</a:t>
            </a:r>
          </a:p>
          <a:p>
            <a:pPr lvl="0"/>
            <a:r>
              <a:rPr lang="sv-SE" sz="1800" dirty="0" smtClean="0"/>
              <a:t>Ta fram en metod för att mäta andelen gröna inköp i förhållande till total inköpsvolym</a:t>
            </a:r>
            <a:r>
              <a:rPr lang="sv-SE" sz="2000" dirty="0" smtClean="0"/>
              <a:t> </a:t>
            </a:r>
          </a:p>
        </p:txBody>
      </p:sp>
      <p:pic>
        <p:nvPicPr>
          <p:cNvPr id="6147" name="Picture 3" descr="C:\Users\erikar\AppData\Local\Microsoft\Windows\Temporary Internet Files\Content.IE5\N13NO0Q2\MC900078772[1].wmf"/>
          <p:cNvPicPr>
            <a:picLocks noChangeAspect="1" noChangeArrowheads="1"/>
          </p:cNvPicPr>
          <p:nvPr/>
        </p:nvPicPr>
        <p:blipFill>
          <a:blip r:embed="rId2" cstate="print"/>
          <a:srcRect/>
          <a:stretch>
            <a:fillRect/>
          </a:stretch>
        </p:blipFill>
        <p:spPr bwMode="auto">
          <a:xfrm>
            <a:off x="1071538" y="5429264"/>
            <a:ext cx="1643074" cy="1091578"/>
          </a:xfrm>
          <a:prstGeom prst="rect">
            <a:avLst/>
          </a:prstGeom>
          <a:noFill/>
        </p:spPr>
      </p:pic>
      <p:pic>
        <p:nvPicPr>
          <p:cNvPr id="6148" name="Picture 4" descr="C:\Users\erikar\AppData\Local\Microsoft\Windows\Temporary Internet Files\Content.IE5\N13NO0Q2\MP900398869[1].jpg"/>
          <p:cNvPicPr>
            <a:picLocks noChangeAspect="1" noChangeArrowheads="1"/>
          </p:cNvPicPr>
          <p:nvPr/>
        </p:nvPicPr>
        <p:blipFill>
          <a:blip r:embed="rId3" cstate="print"/>
          <a:srcRect/>
          <a:stretch>
            <a:fillRect/>
          </a:stretch>
        </p:blipFill>
        <p:spPr bwMode="auto">
          <a:xfrm>
            <a:off x="6357950" y="785794"/>
            <a:ext cx="1428760" cy="1020543"/>
          </a:xfrm>
          <a:prstGeom prst="rect">
            <a:avLst/>
          </a:prstGeom>
          <a:noFill/>
        </p:spPr>
      </p:pic>
      <p:sp>
        <p:nvSpPr>
          <p:cNvPr id="6" name="textruta 5"/>
          <p:cNvSpPr txBox="1"/>
          <p:nvPr/>
        </p:nvSpPr>
        <p:spPr>
          <a:xfrm>
            <a:off x="3214678" y="5572140"/>
            <a:ext cx="2286016" cy="605294"/>
          </a:xfrm>
          <a:prstGeom prst="rect">
            <a:avLst/>
          </a:prstGeom>
          <a:noFill/>
        </p:spPr>
        <p:txBody>
          <a:bodyPr wrap="square" rtlCol="0">
            <a:spAutoFit/>
          </a:bodyPr>
          <a:lstStyle/>
          <a:p>
            <a:pPr algn="ctr">
              <a:lnSpc>
                <a:spcPts val="4000"/>
              </a:lnSpc>
            </a:pPr>
            <a:r>
              <a:rPr lang="sv-SE" sz="2000" b="1" kern="0" dirty="0" smtClean="0">
                <a:latin typeface="Gill Sans MT"/>
              </a:rPr>
              <a:t>Tidplan: </a:t>
            </a:r>
            <a:r>
              <a:rPr lang="sv-SE" sz="2000" dirty="0" smtClean="0"/>
              <a:t>v.25</a:t>
            </a:r>
            <a:endParaRPr lang="sv-SE" sz="2400" kern="0" dirty="0">
              <a:latin typeface="Gill Sans MT"/>
            </a:endParaRPr>
          </a:p>
        </p:txBody>
      </p:sp>
      <p:pic>
        <p:nvPicPr>
          <p:cNvPr id="2050" name="Picture 2"/>
          <p:cNvPicPr>
            <a:picLocks noChangeAspect="1" noChangeArrowheads="1"/>
          </p:cNvPicPr>
          <p:nvPr/>
        </p:nvPicPr>
        <p:blipFill>
          <a:blip r:embed="rId4" cstate="print"/>
          <a:srcRect/>
          <a:stretch>
            <a:fillRect/>
          </a:stretch>
        </p:blipFill>
        <p:spPr bwMode="auto">
          <a:xfrm>
            <a:off x="5786446" y="5357826"/>
            <a:ext cx="1323975" cy="1295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4 </a:t>
            </a:r>
            <a:r>
              <a:rPr lang="sv-SE" dirty="0" err="1" smtClean="0"/>
              <a:t>st</a:t>
            </a:r>
            <a:r>
              <a:rPr lang="sv-SE" dirty="0" smtClean="0"/>
              <a:t> pilotupphandlingar</a:t>
            </a:r>
            <a:endParaRPr lang="sv-SE" dirty="0"/>
          </a:p>
        </p:txBody>
      </p:sp>
      <p:sp>
        <p:nvSpPr>
          <p:cNvPr id="3" name="textruta 2"/>
          <p:cNvSpPr txBox="1"/>
          <p:nvPr/>
        </p:nvSpPr>
        <p:spPr>
          <a:xfrm>
            <a:off x="714348" y="1643050"/>
            <a:ext cx="3786214" cy="1045094"/>
          </a:xfrm>
          <a:prstGeom prst="rect">
            <a:avLst/>
          </a:prstGeom>
          <a:noFill/>
        </p:spPr>
        <p:txBody>
          <a:bodyPr wrap="square" rtlCol="0">
            <a:spAutoFit/>
          </a:bodyPr>
          <a:lstStyle/>
          <a:p>
            <a:pPr>
              <a:lnSpc>
                <a:spcPts val="4000"/>
              </a:lnSpc>
            </a:pPr>
            <a:r>
              <a:rPr lang="sv-SE" b="1" kern="0" dirty="0" smtClean="0">
                <a:latin typeface="Gill Sans MT"/>
              </a:rPr>
              <a:t>Inomhusbelysning </a:t>
            </a:r>
          </a:p>
          <a:p>
            <a:pPr>
              <a:lnSpc>
                <a:spcPts val="4000"/>
              </a:lnSpc>
            </a:pPr>
            <a:r>
              <a:rPr lang="sv-SE" b="1" kern="0" dirty="0" smtClean="0">
                <a:latin typeface="Gill Sans MT"/>
              </a:rPr>
              <a:t>- produkter</a:t>
            </a:r>
            <a:endParaRPr lang="sv-SE" b="1" kern="0" dirty="0">
              <a:latin typeface="Gill Sans MT"/>
            </a:endParaRPr>
          </a:p>
        </p:txBody>
      </p:sp>
      <p:pic>
        <p:nvPicPr>
          <p:cNvPr id="4" name="Picture 6" descr="C:\Users\erikar\AppData\Local\Microsoft\Windows\Temporary Internet Files\Content.IE5\N13NO0Q2\MP900437264[1].jpg"/>
          <p:cNvPicPr>
            <a:picLocks noChangeAspect="1" noChangeArrowheads="1"/>
          </p:cNvPicPr>
          <p:nvPr/>
        </p:nvPicPr>
        <p:blipFill>
          <a:blip r:embed="rId2" cstate="print"/>
          <a:srcRect/>
          <a:stretch>
            <a:fillRect/>
          </a:stretch>
        </p:blipFill>
        <p:spPr bwMode="auto">
          <a:xfrm>
            <a:off x="2857488" y="1714488"/>
            <a:ext cx="1768611" cy="1214446"/>
          </a:xfrm>
          <a:prstGeom prst="rect">
            <a:avLst/>
          </a:prstGeom>
          <a:noFill/>
        </p:spPr>
      </p:pic>
      <p:sp>
        <p:nvSpPr>
          <p:cNvPr id="5" name="textruta 4"/>
          <p:cNvSpPr txBox="1"/>
          <p:nvPr/>
        </p:nvSpPr>
        <p:spPr>
          <a:xfrm>
            <a:off x="2071670" y="3929066"/>
            <a:ext cx="2643206" cy="1118255"/>
          </a:xfrm>
          <a:prstGeom prst="rect">
            <a:avLst/>
          </a:prstGeom>
          <a:noFill/>
        </p:spPr>
        <p:txBody>
          <a:bodyPr wrap="square" rtlCol="0">
            <a:spAutoFit/>
          </a:bodyPr>
          <a:lstStyle/>
          <a:p>
            <a:pPr>
              <a:lnSpc>
                <a:spcPts val="4000"/>
              </a:lnSpc>
            </a:pPr>
            <a:r>
              <a:rPr lang="sv-SE" b="1" kern="0" dirty="0" smtClean="0">
                <a:latin typeface="Gill Sans MT"/>
              </a:rPr>
              <a:t>Utomhusbelysning - driftentreprenad</a:t>
            </a:r>
            <a:endParaRPr lang="sv-SE" b="1" kern="0" dirty="0">
              <a:latin typeface="Gill Sans MT"/>
            </a:endParaRPr>
          </a:p>
        </p:txBody>
      </p:sp>
      <p:sp>
        <p:nvSpPr>
          <p:cNvPr id="6" name="textruta 5"/>
          <p:cNvSpPr txBox="1"/>
          <p:nvPr/>
        </p:nvSpPr>
        <p:spPr>
          <a:xfrm>
            <a:off x="5214942" y="1500174"/>
            <a:ext cx="3429024" cy="1045094"/>
          </a:xfrm>
          <a:prstGeom prst="rect">
            <a:avLst/>
          </a:prstGeom>
          <a:noFill/>
        </p:spPr>
        <p:txBody>
          <a:bodyPr wrap="square" rtlCol="0">
            <a:spAutoFit/>
          </a:bodyPr>
          <a:lstStyle/>
          <a:p>
            <a:pPr>
              <a:lnSpc>
                <a:spcPts val="4000"/>
              </a:lnSpc>
            </a:pPr>
            <a:r>
              <a:rPr lang="sv-SE" b="1" kern="0" dirty="0" smtClean="0">
                <a:latin typeface="Gill Sans MT"/>
              </a:rPr>
              <a:t>Park- och driftentreprenad Velamsund</a:t>
            </a:r>
            <a:endParaRPr lang="sv-SE" b="1" kern="0" dirty="0">
              <a:latin typeface="Gill Sans MT"/>
            </a:endParaRPr>
          </a:p>
        </p:txBody>
      </p:sp>
      <p:sp>
        <p:nvSpPr>
          <p:cNvPr id="7" name="textruta 6"/>
          <p:cNvSpPr txBox="1"/>
          <p:nvPr/>
        </p:nvSpPr>
        <p:spPr>
          <a:xfrm>
            <a:off x="5214942" y="3929066"/>
            <a:ext cx="3214710" cy="1045094"/>
          </a:xfrm>
          <a:prstGeom prst="rect">
            <a:avLst/>
          </a:prstGeom>
          <a:noFill/>
        </p:spPr>
        <p:txBody>
          <a:bodyPr wrap="square" rtlCol="0">
            <a:spAutoFit/>
          </a:bodyPr>
          <a:lstStyle/>
          <a:p>
            <a:pPr>
              <a:lnSpc>
                <a:spcPts val="4000"/>
              </a:lnSpc>
            </a:pPr>
            <a:r>
              <a:rPr lang="sv-SE" b="1" kern="0" dirty="0" smtClean="0">
                <a:latin typeface="Gill Sans MT"/>
              </a:rPr>
              <a:t>Byggentreprenader – </a:t>
            </a:r>
          </a:p>
          <a:p>
            <a:pPr>
              <a:lnSpc>
                <a:spcPts val="4000"/>
              </a:lnSpc>
            </a:pPr>
            <a:r>
              <a:rPr lang="sv-SE" b="1" kern="0" dirty="0" smtClean="0">
                <a:latin typeface="Gill Sans MT"/>
              </a:rPr>
              <a:t>ROT 300 tkr – 10 Mkr </a:t>
            </a:r>
            <a:endParaRPr lang="sv-SE" b="1" kern="0" dirty="0">
              <a:latin typeface="Gill Sans MT"/>
            </a:endParaRPr>
          </a:p>
        </p:txBody>
      </p:sp>
      <p:pic>
        <p:nvPicPr>
          <p:cNvPr id="9" name="Picture 2" descr="C:\Users\erikar\AppData\Local\Microsoft\Windows\Temporary Internet Files\Content.IE5\0LX016W7\MC900441288[1].png"/>
          <p:cNvPicPr>
            <a:picLocks noChangeAspect="1" noChangeArrowheads="1"/>
          </p:cNvPicPr>
          <p:nvPr/>
        </p:nvPicPr>
        <p:blipFill>
          <a:blip r:embed="rId3" cstate="print"/>
          <a:srcRect/>
          <a:stretch>
            <a:fillRect/>
          </a:stretch>
        </p:blipFill>
        <p:spPr bwMode="auto">
          <a:xfrm>
            <a:off x="6500826" y="4714884"/>
            <a:ext cx="1657352" cy="1657352"/>
          </a:xfrm>
          <a:prstGeom prst="rect">
            <a:avLst/>
          </a:prstGeom>
          <a:noFill/>
        </p:spPr>
      </p:pic>
      <p:pic>
        <p:nvPicPr>
          <p:cNvPr id="10" name="Picture 3" descr="C:\Users\erikar\AppData\Local\Microsoft\Windows\Temporary Internet Files\Content.IE5\XL7NAF2Q\MC900441284[1].png"/>
          <p:cNvPicPr>
            <a:picLocks noChangeAspect="1" noChangeArrowheads="1"/>
          </p:cNvPicPr>
          <p:nvPr/>
        </p:nvPicPr>
        <p:blipFill>
          <a:blip r:embed="rId4" cstate="print"/>
          <a:srcRect/>
          <a:stretch>
            <a:fillRect/>
          </a:stretch>
        </p:blipFill>
        <p:spPr bwMode="auto">
          <a:xfrm>
            <a:off x="5929322" y="5214950"/>
            <a:ext cx="1214446" cy="1214446"/>
          </a:xfrm>
          <a:prstGeom prst="rect">
            <a:avLst/>
          </a:prstGeom>
          <a:noFill/>
        </p:spPr>
      </p:pic>
      <p:pic>
        <p:nvPicPr>
          <p:cNvPr id="11" name="Picture 8" descr="C:\Users\erikar\AppData\Local\Microsoft\Windows\Temporary Internet Files\Content.IE5\N13NO0Q2\MP900406455[1].jpg"/>
          <p:cNvPicPr>
            <a:picLocks noChangeAspect="1" noChangeArrowheads="1"/>
          </p:cNvPicPr>
          <p:nvPr/>
        </p:nvPicPr>
        <p:blipFill>
          <a:blip r:embed="rId5" cstate="print"/>
          <a:srcRect/>
          <a:stretch>
            <a:fillRect/>
          </a:stretch>
        </p:blipFill>
        <p:spPr bwMode="auto">
          <a:xfrm>
            <a:off x="6786578" y="2143116"/>
            <a:ext cx="1753780" cy="1403024"/>
          </a:xfrm>
          <a:prstGeom prst="rect">
            <a:avLst/>
          </a:prstGeom>
          <a:noFill/>
        </p:spPr>
      </p:pic>
      <p:pic>
        <p:nvPicPr>
          <p:cNvPr id="1039" name="Picture 15"/>
          <p:cNvPicPr>
            <a:picLocks noChangeAspect="1" noChangeArrowheads="1"/>
          </p:cNvPicPr>
          <p:nvPr/>
        </p:nvPicPr>
        <p:blipFill>
          <a:blip r:embed="rId6" cstate="print"/>
          <a:srcRect/>
          <a:stretch>
            <a:fillRect/>
          </a:stretch>
        </p:blipFill>
        <p:spPr bwMode="auto">
          <a:xfrm>
            <a:off x="571472" y="3929066"/>
            <a:ext cx="1500198" cy="210246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28662" y="274638"/>
            <a:ext cx="7963338" cy="1143000"/>
          </a:xfrm>
        </p:spPr>
        <p:txBody>
          <a:bodyPr/>
          <a:lstStyle/>
          <a:p>
            <a:r>
              <a:rPr lang="sv-SE" sz="2400" dirty="0" err="1" smtClean="0"/>
              <a:t>QlikView</a:t>
            </a:r>
            <a:r>
              <a:rPr lang="sv-SE" sz="2400" dirty="0" smtClean="0"/>
              <a:t>, Nacka kommun </a:t>
            </a:r>
            <a:r>
              <a:rPr lang="sv-SE" sz="2400" dirty="0" err="1" smtClean="0"/>
              <a:t>jan-apr</a:t>
            </a:r>
            <a:r>
              <a:rPr lang="sv-SE" sz="2400" dirty="0" smtClean="0"/>
              <a:t> 2012</a:t>
            </a:r>
            <a:r>
              <a:rPr lang="sv-SE" sz="2800" dirty="0" smtClean="0"/>
              <a:t/>
            </a:r>
            <a:br>
              <a:rPr lang="sv-SE" sz="2800" dirty="0" smtClean="0"/>
            </a:br>
            <a:r>
              <a:rPr lang="sv-SE" sz="2400" dirty="0" smtClean="0"/>
              <a:t>Inköpsvolym: 620 Mkr</a:t>
            </a:r>
            <a:endParaRPr lang="sv-SE" dirty="0"/>
          </a:p>
        </p:txBody>
      </p:sp>
      <p:pic>
        <p:nvPicPr>
          <p:cNvPr id="3075" name="Picture 3"/>
          <p:cNvPicPr>
            <a:picLocks noGrp="1" noChangeAspect="1" noChangeArrowheads="1"/>
          </p:cNvPicPr>
          <p:nvPr>
            <p:ph idx="1"/>
          </p:nvPr>
        </p:nvPicPr>
        <p:blipFill>
          <a:blip r:embed="rId2" cstate="print"/>
          <a:srcRect/>
          <a:stretch>
            <a:fillRect/>
          </a:stretch>
        </p:blipFill>
        <p:spPr bwMode="auto">
          <a:xfrm>
            <a:off x="857224" y="1571612"/>
            <a:ext cx="7737053" cy="46988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Samordnade transporter</a:t>
            </a:r>
            <a:endParaRPr lang="sv-SE" dirty="0"/>
          </a:p>
        </p:txBody>
      </p:sp>
      <p:sp>
        <p:nvSpPr>
          <p:cNvPr id="3" name="Underrubrik 2"/>
          <p:cNvSpPr>
            <a:spLocks noGrp="1"/>
          </p:cNvSpPr>
          <p:nvPr>
            <p:ph type="subTitle" idx="1"/>
          </p:nvPr>
        </p:nvSpPr>
        <p:spPr>
          <a:xfrm>
            <a:off x="683568" y="3933056"/>
            <a:ext cx="5245754" cy="1752600"/>
          </a:xfrm>
        </p:spPr>
        <p:txBody>
          <a:bodyPr/>
          <a:lstStyle/>
          <a:p>
            <a:r>
              <a:rPr lang="sv-SE" dirty="0" smtClean="0"/>
              <a:t>Sedan 2009 sköter Bring Express våra samordnade transporter</a:t>
            </a:r>
            <a:endParaRPr lang="sv-S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acka PP mall, grönt kvarnhjul och blå logotyp">
  <a:themeElements>
    <a:clrScheme name="Nacka, ny version">
      <a:dk1>
        <a:sysClr val="windowText" lastClr="000000"/>
      </a:dk1>
      <a:lt1>
        <a:sysClr val="window" lastClr="FFFFFF"/>
      </a:lt1>
      <a:dk2>
        <a:srgbClr val="0F65B8"/>
      </a:dk2>
      <a:lt2>
        <a:srgbClr val="EEECE1"/>
      </a:lt2>
      <a:accent1>
        <a:srgbClr val="97AC1E"/>
      </a:accent1>
      <a:accent2>
        <a:srgbClr val="83449D"/>
      </a:accent2>
      <a:accent3>
        <a:srgbClr val="F07717"/>
      </a:accent3>
      <a:accent4>
        <a:srgbClr val="0F65B8"/>
      </a:accent4>
      <a:accent5>
        <a:srgbClr val="C0DE3D"/>
      </a:accent5>
      <a:accent6>
        <a:srgbClr val="BD0012"/>
      </a:accent6>
      <a:hlink>
        <a:srgbClr val="0F65B8"/>
      </a:hlink>
      <a:folHlink>
        <a:srgbClr val="BD001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lnSpc>
            <a:spcPts val="4000"/>
          </a:lnSpc>
          <a:defRPr sz="2400" kern="0" dirty="0" err="1">
            <a:latin typeface="Gill Sans MT"/>
          </a:defRPr>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04BC53504542D744AB6A4A378A4BFA1B" ma:contentTypeVersion="0" ma:contentTypeDescription="Skapa ett nytt dokument." ma:contentTypeScope="" ma:versionID="8d80e6c266473a9213cb2fbc28a4b197">
  <xsd:schema xmlns:xsd="http://www.w3.org/2001/XMLSchema" xmlns:p="http://schemas.microsoft.com/office/2006/metadata/properties" targetNamespace="http://schemas.microsoft.com/office/2006/metadata/properties" ma:root="true" ma:fieldsID="1a62542f518660ec7284acb874cd96c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D3D473FF-4473-4A6A-B3A9-4C43D76105F0}">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4F188B86-9FC7-4C45-AA24-A6856A51BA17}">
  <ds:schemaRefs>
    <ds:schemaRef ds:uri="http://schemas.microsoft.com/sharepoint/v3/contenttype/forms"/>
  </ds:schemaRefs>
</ds:datastoreItem>
</file>

<file path=customXml/itemProps3.xml><?xml version="1.0" encoding="utf-8"?>
<ds:datastoreItem xmlns:ds="http://schemas.openxmlformats.org/officeDocument/2006/customXml" ds:itemID="{E887F6ED-DC67-4874-965A-2933F8A151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Nacka PP mall, grönt kvarnhjul och blå logotyp</Template>
  <TotalTime>274</TotalTime>
  <Words>461</Words>
  <Application>Microsoft Office PowerPoint</Application>
  <PresentationFormat>Bildspel på skärmen (4:3)</PresentationFormat>
  <Paragraphs>55</Paragraphs>
  <Slides>12</Slides>
  <Notes>0</Notes>
  <HiddenSlides>0</HiddenSlides>
  <MMClips>0</MMClips>
  <ScaleCrop>false</ScaleCrop>
  <HeadingPairs>
    <vt:vector size="6" baseType="variant">
      <vt:variant>
        <vt:lpstr>Tema</vt:lpstr>
      </vt:variant>
      <vt:variant>
        <vt:i4>1</vt:i4>
      </vt:variant>
      <vt:variant>
        <vt:lpstr>Serverprogram för OLE-inbäddning</vt:lpstr>
      </vt:variant>
      <vt:variant>
        <vt:i4>1</vt:i4>
      </vt:variant>
      <vt:variant>
        <vt:lpstr>Bildrubriker</vt:lpstr>
      </vt:variant>
      <vt:variant>
        <vt:i4>12</vt:i4>
      </vt:variant>
    </vt:vector>
  </HeadingPairs>
  <TitlesOfParts>
    <vt:vector size="14" baseType="lpstr">
      <vt:lpstr>Nacka PP mall, grönt kvarnhjul och blå logotyp</vt:lpstr>
      <vt:lpstr>Dokument</vt:lpstr>
      <vt:lpstr>Nackas arbete med hållbara upphandlingar</vt:lpstr>
      <vt:lpstr>Dagordning</vt:lpstr>
      <vt:lpstr>Projekt Inköp 2.0 - syfte</vt:lpstr>
      <vt:lpstr>Projekt Inköp 2.0 - mål</vt:lpstr>
      <vt:lpstr>Förväntat resultat</vt:lpstr>
      <vt:lpstr>Projekt Gröna Inköp Syfte och mål</vt:lpstr>
      <vt:lpstr>4 st pilotupphandlingar</vt:lpstr>
      <vt:lpstr>QlikView, Nacka kommun jan-apr 2012 Inköpsvolym: 620 Mkr</vt:lpstr>
      <vt:lpstr>Samordnade transporter</vt:lpstr>
      <vt:lpstr>Bild 10</vt:lpstr>
      <vt:lpstr>Statistik 2011</vt:lpstr>
      <vt:lpstr>Aktiviteter för 2012</vt:lpstr>
    </vt:vector>
  </TitlesOfParts>
  <Company>Nacka kommun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Nackas arbete med hållbara upphandlingar</dc:title>
  <dc:creator>Erika Karlsson</dc:creator>
  <cp:lastModifiedBy>Erika Karlsson</cp:lastModifiedBy>
  <cp:revision>20</cp:revision>
  <dcterms:created xsi:type="dcterms:W3CDTF">2012-05-08T09:08:28Z</dcterms:created>
  <dcterms:modified xsi:type="dcterms:W3CDTF">2012-05-11T11:56:17Z</dcterms:modified>
  <cp:contentType>Dokument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0x01010004BC53504542D744AB6A4A378A4BFA1B</vt:lpwstr>
  </property>
</Properties>
</file>