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5663" autoAdjust="0"/>
  </p:normalViewPr>
  <p:slideViewPr>
    <p:cSldViewPr>
      <p:cViewPr>
        <p:scale>
          <a:sx n="70" d="100"/>
          <a:sy n="70" d="100"/>
        </p:scale>
        <p:origin x="-474" y="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E51E55-D8AC-480B-8273-C4EFE9693A3F}" type="datetimeFigureOut">
              <a:rPr lang="en-US" smtClean="0"/>
              <a:pPr/>
              <a:t>4/9/2014</a:t>
            </a:fld>
            <a:endParaRPr lang="en-US" dirty="0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C4190D-61C8-49E5-A1E7-0EC313CC358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C4190D-61C8-49E5-A1E7-0EC313CC3585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C4190D-61C8-49E5-A1E7-0EC313CC3585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C4190D-61C8-49E5-A1E7-0EC313CC3585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baseline="0" dirty="0" smtClean="0"/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C4190D-61C8-49E5-A1E7-0EC313CC3585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C4190D-61C8-49E5-A1E7-0EC313CC3585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C4190D-61C8-49E5-A1E7-0EC313CC3585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C4190D-61C8-49E5-A1E7-0EC313CC3585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med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objekt 8" descr="Bla_va_ovr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52000" y="116632"/>
            <a:ext cx="1908000" cy="794743"/>
          </a:xfrm>
          <a:prstGeom prst="rect">
            <a:avLst/>
          </a:prstGeom>
        </p:spPr>
      </p:pic>
      <p:pic>
        <p:nvPicPr>
          <p:cNvPr id="10" name="Bildobjekt 9" descr="Gron_horna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5526017" y="3240017"/>
            <a:ext cx="3617983" cy="3617983"/>
          </a:xfrm>
          <a:prstGeom prst="rect">
            <a:avLst/>
          </a:prstGeom>
        </p:spPr>
      </p:pic>
      <p:sp>
        <p:nvSpPr>
          <p:cNvPr id="8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2014-04-09</a:t>
            </a:fld>
            <a:endParaRPr lang="sv-SE" dirty="0"/>
          </a:p>
        </p:txBody>
      </p:sp>
      <p:sp>
        <p:nvSpPr>
          <p:cNvPr id="7" name="Rubrik 1"/>
          <p:cNvSpPr>
            <a:spLocks noGrp="1"/>
          </p:cNvSpPr>
          <p:nvPr>
            <p:ph type="title"/>
          </p:nvPr>
        </p:nvSpPr>
        <p:spPr>
          <a:xfrm>
            <a:off x="726964" y="1925960"/>
            <a:ext cx="7690072" cy="1143000"/>
          </a:xfrm>
        </p:spPr>
        <p:txBody>
          <a:bodyPr>
            <a:normAutofit/>
          </a:bodyPr>
          <a:lstStyle>
            <a:lvl1pPr algn="ctr">
              <a:defRPr sz="3600" baseline="0"/>
            </a:lvl1pPr>
          </a:lstStyle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 utan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8229600" cy="1143000"/>
          </a:xfrm>
        </p:spPr>
        <p:txBody>
          <a:bodyPr/>
          <a:lstStyle/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pic>
        <p:nvPicPr>
          <p:cNvPr id="8" name="Bildobjekt 7" descr="Bla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000" y="6237312"/>
            <a:ext cx="1260000" cy="524233"/>
          </a:xfrm>
          <a:prstGeom prst="rect">
            <a:avLst/>
          </a:prstGeom>
        </p:spPr>
      </p:pic>
      <p:sp>
        <p:nvSpPr>
          <p:cNvPr id="9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0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2014-04-09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 med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250" b="1" cap="all"/>
            </a:lvl1pPr>
          </a:lstStyle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</p:txBody>
      </p:sp>
      <p:pic>
        <p:nvPicPr>
          <p:cNvPr id="10" name="Bildobjekt 9" descr="Bla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000" y="6237312"/>
            <a:ext cx="1260000" cy="524233"/>
          </a:xfrm>
          <a:prstGeom prst="rect">
            <a:avLst/>
          </a:prstGeom>
        </p:spPr>
      </p:pic>
      <p:sp>
        <p:nvSpPr>
          <p:cNvPr id="9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2014-04-09</a:t>
            </a:fld>
            <a:endParaRPr lang="sv-SE" dirty="0"/>
          </a:p>
        </p:txBody>
      </p:sp>
      <p:pic>
        <p:nvPicPr>
          <p:cNvPr id="7" name="Bildobjekt 6" descr="Gra_horna_svag_gra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617983" cy="361798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7761600" cy="11430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130400" y="1535113"/>
            <a:ext cx="3744000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1130400" y="2174875"/>
            <a:ext cx="3744000" cy="3951288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5148000" y="1535113"/>
            <a:ext cx="3744000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5148000" y="2174875"/>
            <a:ext cx="3744000" cy="3951288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pic>
        <p:nvPicPr>
          <p:cNvPr id="12" name="Bildobjekt 11" descr="Bla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000" y="6237312"/>
            <a:ext cx="1260000" cy="524233"/>
          </a:xfrm>
          <a:prstGeom prst="rect">
            <a:avLst/>
          </a:prstGeom>
        </p:spPr>
      </p:pic>
      <p:sp>
        <p:nvSpPr>
          <p:cNvPr id="13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2014-04-09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30400" y="273050"/>
            <a:ext cx="3081600" cy="1162050"/>
          </a:xfrm>
        </p:spPr>
        <p:txBody>
          <a:bodyPr anchor="b"/>
          <a:lstStyle>
            <a:lvl1pPr algn="l">
              <a:defRPr sz="2000" b="1" baseline="0"/>
            </a:lvl1pPr>
          </a:lstStyle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00000" y="273050"/>
            <a:ext cx="4392000" cy="5853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130400" y="1435100"/>
            <a:ext cx="308160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</p:txBody>
      </p:sp>
      <p:pic>
        <p:nvPicPr>
          <p:cNvPr id="10" name="Bildobjekt 9" descr="Bla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000" y="6237312"/>
            <a:ext cx="1260000" cy="524233"/>
          </a:xfrm>
          <a:prstGeom prst="rect">
            <a:avLst/>
          </a:prstGeom>
        </p:spPr>
      </p:pic>
      <p:sp>
        <p:nvSpPr>
          <p:cNvPr id="11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2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2014-04-09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835696" y="4797152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835696" y="620688"/>
            <a:ext cx="5442992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noProof="0" smtClean="0"/>
              <a:t>Klicka på ikonen för att lägga till en bild</a:t>
            </a:r>
            <a:endParaRPr lang="sv-SE" noProof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835696" y="5373216"/>
            <a:ext cx="5486400" cy="804862"/>
          </a:xfrm>
        </p:spPr>
        <p:txBody>
          <a:bodyPr/>
          <a:lstStyle>
            <a:lvl1pPr marL="0" indent="0">
              <a:buNone/>
              <a:defRPr sz="1400" spc="0" baseline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</p:txBody>
      </p:sp>
      <p:pic>
        <p:nvPicPr>
          <p:cNvPr id="11" name="Bildobjekt 10" descr="Bla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000" y="6237312"/>
            <a:ext cx="1260000" cy="524233"/>
          </a:xfrm>
          <a:prstGeom prst="rect">
            <a:avLst/>
          </a:prstGeom>
        </p:spPr>
      </p:pic>
      <p:sp>
        <p:nvSpPr>
          <p:cNvPr id="10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2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2014-04-09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7761600" cy="1143000"/>
          </a:xfrm>
        </p:spPr>
        <p:txBody>
          <a:bodyPr/>
          <a:lstStyle/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1130400" y="1600200"/>
            <a:ext cx="7761600" cy="4525963"/>
          </a:xfrm>
        </p:spPr>
        <p:txBody>
          <a:bodyPr vert="eaVert"/>
          <a:lstStyle/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pic>
        <p:nvPicPr>
          <p:cNvPr id="9" name="Bildobjekt 8" descr="Bla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000" y="6237312"/>
            <a:ext cx="1260000" cy="524233"/>
          </a:xfrm>
          <a:prstGeom prst="rect">
            <a:avLst/>
          </a:prstGeom>
        </p:spPr>
      </p:pic>
      <p:sp>
        <p:nvSpPr>
          <p:cNvPr id="10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2014-04-09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pic>
        <p:nvPicPr>
          <p:cNvPr id="10" name="Bildobjekt 9" descr="Bla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000" y="6237312"/>
            <a:ext cx="1260000" cy="524233"/>
          </a:xfrm>
          <a:prstGeom prst="rect">
            <a:avLst/>
          </a:prstGeom>
        </p:spPr>
      </p:pic>
      <p:sp>
        <p:nvSpPr>
          <p:cNvPr id="9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2014-04-09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 med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7761600" cy="1143000"/>
          </a:xfrm>
        </p:spPr>
        <p:txBody>
          <a:bodyPr/>
          <a:lstStyle/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130400" y="1600200"/>
            <a:ext cx="7761600" cy="4525963"/>
          </a:xfrm>
        </p:spPr>
        <p:txBody>
          <a:bodyPr/>
          <a:lstStyle>
            <a:lvl1pPr>
              <a:defRPr baseline="0"/>
            </a:lvl1pPr>
            <a:lvl2pPr>
              <a:defRPr baseline="0"/>
            </a:lvl2pPr>
            <a:lvl3pPr>
              <a:defRPr baseline="0"/>
            </a:lvl3pPr>
            <a:lvl4pPr>
              <a:defRPr baseline="0"/>
            </a:lvl4pPr>
            <a:lvl5pPr>
              <a:defRPr baseline="0"/>
            </a:lvl5pPr>
          </a:lstStyle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pic>
        <p:nvPicPr>
          <p:cNvPr id="11" name="Bildobjekt 10" descr="Bla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000" y="6237312"/>
            <a:ext cx="1260000" cy="524233"/>
          </a:xfrm>
          <a:prstGeom prst="rect">
            <a:avLst/>
          </a:prstGeom>
        </p:spPr>
      </p:pic>
      <p:pic>
        <p:nvPicPr>
          <p:cNvPr id="9" name="Bildobjekt 8" descr="Gra_horna_svag_gra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617983" cy="3617983"/>
          </a:xfrm>
          <a:prstGeom prst="rect">
            <a:avLst/>
          </a:prstGeom>
        </p:spPr>
      </p:pic>
      <p:sp>
        <p:nvSpPr>
          <p:cNvPr id="10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3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2014-04-09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 utan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7761600" cy="11430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130400" y="1600200"/>
            <a:ext cx="7761600" cy="4525963"/>
          </a:xfrm>
        </p:spPr>
        <p:txBody>
          <a:bodyPr/>
          <a:lstStyle>
            <a:lvl1pPr>
              <a:defRPr baseline="0"/>
            </a:lvl1pPr>
            <a:lvl2pPr>
              <a:defRPr baseline="0"/>
            </a:lvl2pPr>
            <a:lvl3pPr>
              <a:defRPr baseline="0"/>
            </a:lvl3pPr>
            <a:lvl4pPr>
              <a:defRPr baseline="0"/>
            </a:lvl4pPr>
            <a:lvl5pPr>
              <a:defRPr baseline="0"/>
            </a:lvl5pPr>
          </a:lstStyle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pic>
        <p:nvPicPr>
          <p:cNvPr id="10" name="Bildobjekt 9" descr="Bla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000" y="6237312"/>
            <a:ext cx="1260000" cy="524233"/>
          </a:xfrm>
          <a:prstGeom prst="rect">
            <a:avLst/>
          </a:prstGeom>
        </p:spPr>
      </p:pic>
      <p:sp>
        <p:nvSpPr>
          <p:cNvPr id="9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2014-04-09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 med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7768800" cy="1143000"/>
          </a:xfrm>
        </p:spPr>
        <p:txBody>
          <a:bodyPr/>
          <a:lstStyle/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1130400" y="1600200"/>
            <a:ext cx="3744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5148000" y="1600200"/>
            <a:ext cx="3744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pic>
        <p:nvPicPr>
          <p:cNvPr id="11" name="Bildobjekt 10" descr="Bla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000" y="6237312"/>
            <a:ext cx="1260000" cy="524233"/>
          </a:xfrm>
          <a:prstGeom prst="rect">
            <a:avLst/>
          </a:prstGeom>
        </p:spPr>
      </p:pic>
      <p:pic>
        <p:nvPicPr>
          <p:cNvPr id="10" name="Bildobjekt 9" descr="Gra_horna_svag_gra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617983" cy="3617983"/>
          </a:xfrm>
          <a:prstGeom prst="rect">
            <a:avLst/>
          </a:prstGeom>
        </p:spPr>
      </p:pic>
      <p:sp>
        <p:nvSpPr>
          <p:cNvPr id="13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2014-04-09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 utan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7768800" cy="11430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1130400" y="1600200"/>
            <a:ext cx="3744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5148000" y="1600200"/>
            <a:ext cx="3744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pic>
        <p:nvPicPr>
          <p:cNvPr id="11" name="Bildobjekt 10" descr="Bla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000" y="6237312"/>
            <a:ext cx="1260000" cy="524233"/>
          </a:xfrm>
          <a:prstGeom prst="rect">
            <a:avLst/>
          </a:prstGeom>
        </p:spPr>
      </p:pic>
      <p:sp>
        <p:nvSpPr>
          <p:cNvPr id="10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2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2014-04-09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 med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 descr="Bla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000" y="6237312"/>
            <a:ext cx="1260000" cy="524233"/>
          </a:xfrm>
          <a:prstGeom prst="rect">
            <a:avLst/>
          </a:prstGeom>
        </p:spPr>
      </p:pic>
      <p:pic>
        <p:nvPicPr>
          <p:cNvPr id="10" name="Bildobjekt 9" descr="Gra_horna_svag_gra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617983" cy="3617983"/>
          </a:xfrm>
          <a:prstGeom prst="rect">
            <a:avLst/>
          </a:prstGeom>
        </p:spPr>
      </p:pic>
      <p:sp>
        <p:nvSpPr>
          <p:cNvPr id="11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2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noProof="0" smtClean="0"/>
              <a:pPr/>
              <a:t>2014-04-09</a:t>
            </a:fld>
            <a:endParaRPr lang="sv-SE" noProof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 utan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 descr="Bla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000" y="6237312"/>
            <a:ext cx="1260000" cy="524233"/>
          </a:xfrm>
          <a:prstGeom prst="rect">
            <a:avLst/>
          </a:prstGeom>
        </p:spPr>
      </p:pic>
      <p:sp>
        <p:nvSpPr>
          <p:cNvPr id="10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noProof="0" smtClean="0"/>
              <a:pPr/>
              <a:t>2014-04-09</a:t>
            </a:fld>
            <a:endParaRPr lang="sv-SE" noProof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och underrubrik med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objekt 8" descr="Bla_va_ovr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52000" y="116632"/>
            <a:ext cx="1908000" cy="794743"/>
          </a:xfrm>
          <a:prstGeom prst="rect">
            <a:avLst/>
          </a:prstGeom>
        </p:spPr>
      </p:pic>
      <p:pic>
        <p:nvPicPr>
          <p:cNvPr id="10" name="Bildobjekt 9" descr="Gron_horna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5526017" y="3240017"/>
            <a:ext cx="3617983" cy="3617983"/>
          </a:xfrm>
          <a:prstGeom prst="rect">
            <a:avLst/>
          </a:prstGeom>
        </p:spPr>
      </p:pic>
      <p:sp>
        <p:nvSpPr>
          <p:cNvPr id="8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2014-04-09</a:t>
            </a:fld>
            <a:endParaRPr lang="sv-SE" dirty="0"/>
          </a:p>
        </p:txBody>
      </p:sp>
      <p:sp>
        <p:nvSpPr>
          <p:cNvPr id="12" name="Rubrik 1"/>
          <p:cNvSpPr>
            <a:spLocks noGrp="1"/>
          </p:cNvSpPr>
          <p:nvPr>
            <p:ph type="ctrTitle"/>
          </p:nvPr>
        </p:nvSpPr>
        <p:spPr>
          <a:xfrm>
            <a:off x="685800" y="2160000"/>
            <a:ext cx="7772400" cy="1470025"/>
          </a:xfrm>
        </p:spPr>
        <p:txBody>
          <a:bodyPr>
            <a:normAutofit/>
          </a:bodyPr>
          <a:lstStyle>
            <a:lvl1pPr marL="0" algn="l" defTabSz="914400" rtl="0" eaLnBrk="1" latinLnBrk="0" hangingPunct="1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defRPr lang="en-US" sz="3600" b="1" kern="0" spc="0" baseline="0" dirty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13" name="Underrubrik 2"/>
          <p:cNvSpPr>
            <a:spLocks noGrp="1"/>
          </p:cNvSpPr>
          <p:nvPr>
            <p:ph type="subTitle" idx="1"/>
          </p:nvPr>
        </p:nvSpPr>
        <p:spPr>
          <a:xfrm>
            <a:off x="683568" y="3933056"/>
            <a:ext cx="4136504" cy="1752600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None/>
              <a:defRPr lang="en-US" sz="2400" b="0" kern="0" spc="0" baseline="0" dirty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noProof="0" smtClean="0"/>
              <a:t>Klicka här för att ändra format på underrubrik i bakgrunden</a:t>
            </a:r>
            <a:endParaRPr lang="sv-SE" noProof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 med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8229600" cy="1143000"/>
          </a:xfrm>
        </p:spPr>
        <p:txBody>
          <a:bodyPr/>
          <a:lstStyle/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pic>
        <p:nvPicPr>
          <p:cNvPr id="8" name="Bildobjekt 7" descr="Bla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000" y="6237312"/>
            <a:ext cx="1260000" cy="524233"/>
          </a:xfrm>
          <a:prstGeom prst="rect">
            <a:avLst/>
          </a:prstGeom>
        </p:spPr>
      </p:pic>
      <p:sp>
        <p:nvSpPr>
          <p:cNvPr id="9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0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2014-04-09</a:t>
            </a:fld>
            <a:endParaRPr lang="sv-SE" dirty="0"/>
          </a:p>
        </p:txBody>
      </p:sp>
      <p:pic>
        <p:nvPicPr>
          <p:cNvPr id="6" name="Bildobjekt 5" descr="Gra_horna_svag_gra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617983" cy="3617983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sp>
        <p:nvSpPr>
          <p:cNvPr id="8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-10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7D52571D-F6E9-4E55-9072-6039233C3AA6}" type="datetime1">
              <a:rPr lang="sv-SE" smtClean="0"/>
              <a:pPr/>
              <a:t>2014-04-09</a:t>
            </a:fld>
            <a:endParaRPr lang="sv-SE" dirty="0"/>
          </a:p>
        </p:txBody>
      </p:sp>
      <p:sp>
        <p:nvSpPr>
          <p:cNvPr id="9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403648" y="6356350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0" r:id="rId2"/>
    <p:sldLayoutId id="2147483673" r:id="rId3"/>
    <p:sldLayoutId id="2147483652" r:id="rId4"/>
    <p:sldLayoutId id="2147483674" r:id="rId5"/>
    <p:sldLayoutId id="2147483655" r:id="rId6"/>
    <p:sldLayoutId id="2147483675" r:id="rId7"/>
    <p:sldLayoutId id="2147483649" r:id="rId8"/>
    <p:sldLayoutId id="2147483654" r:id="rId9"/>
    <p:sldLayoutId id="2147483676" r:id="rId10"/>
    <p:sldLayoutId id="2147483651" r:id="rId11"/>
    <p:sldLayoutId id="2147483653" r:id="rId12"/>
    <p:sldLayoutId id="2147483656" r:id="rId13"/>
    <p:sldLayoutId id="2147483657" r:id="rId14"/>
    <p:sldLayoutId id="2147483658" r:id="rId15"/>
    <p:sldLayoutId id="2147483659" r:id="rId16"/>
  </p:sldLayoutIdLst>
  <p:hf sldNum="0" hdr="0" ftr="0" dt="0"/>
  <p:txStyles>
    <p:titleStyle>
      <a:lvl1pPr marL="0" algn="l" defTabSz="914400" rtl="0" eaLnBrk="1" latinLnBrk="0" hangingPunct="1">
        <a:lnSpc>
          <a:spcPts val="4000"/>
        </a:lnSpc>
        <a:spcBef>
          <a:spcPts val="0"/>
        </a:spcBef>
        <a:spcAft>
          <a:spcPts val="0"/>
        </a:spcAft>
        <a:buNone/>
        <a:defRPr lang="en-US" sz="3000" b="1" kern="0" spc="0" baseline="0" dirty="0" smtClean="0">
          <a:solidFill>
            <a:schemeClr val="tx1"/>
          </a:solidFill>
          <a:latin typeface="Gill Sans MT"/>
          <a:ea typeface="+mn-ea"/>
          <a:cs typeface="+mn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lang="sv-SE" sz="2800" b="0" kern="0" spc="0" baseline="0" dirty="0" smtClean="0">
          <a:solidFill>
            <a:schemeClr val="tx1"/>
          </a:solidFill>
          <a:latin typeface="Gill Sans M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lang="sv-SE" sz="2400" b="0" kern="0" spc="0" baseline="0" dirty="0" smtClean="0">
          <a:solidFill>
            <a:schemeClr val="tx1"/>
          </a:solidFill>
          <a:latin typeface="Gill Sans M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sv-SE" sz="2200" b="0" kern="0" spc="0" baseline="0" dirty="0" smtClean="0">
          <a:solidFill>
            <a:schemeClr val="tx1"/>
          </a:solidFill>
          <a:latin typeface="Gill Sans M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lang="sv-SE" sz="1800" b="0" kern="0" spc="0" baseline="0" dirty="0" smtClean="0">
          <a:solidFill>
            <a:schemeClr val="tx1"/>
          </a:solidFill>
          <a:latin typeface="Gill Sans M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lang="en-US" sz="1800" b="0" kern="0" spc="0" baseline="0" dirty="0" smtClean="0">
          <a:solidFill>
            <a:schemeClr val="tx1"/>
          </a:solidFill>
          <a:latin typeface="Gill Sans M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jessica.rook@nacka.se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acka.se/web/politik_organisation/organisation/hallbar_utveckling/hallbarhetsbokslut/Sidor/default.aspx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Hållbarhetsbokslut Nacka 2011</a:t>
            </a:r>
            <a:endParaRPr lang="sv-SE" dirty="0"/>
          </a:p>
        </p:txBody>
      </p:sp>
      <p:sp>
        <p:nvSpPr>
          <p:cNvPr id="3" name="textruta 2"/>
          <p:cNvSpPr txBox="1"/>
          <p:nvPr/>
        </p:nvSpPr>
        <p:spPr>
          <a:xfrm>
            <a:off x="857224" y="4143380"/>
            <a:ext cx="4572032" cy="5198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4000"/>
              </a:lnSpc>
            </a:pPr>
            <a:r>
              <a:rPr lang="sv-SE" sz="1400" kern="0" dirty="0" smtClean="0">
                <a:latin typeface="Gill Sans MT"/>
              </a:rPr>
              <a:t>Jessica </a:t>
            </a:r>
            <a:r>
              <a:rPr lang="sv-SE" sz="1400" kern="0" dirty="0" err="1" smtClean="0">
                <a:latin typeface="Gill Sans MT"/>
              </a:rPr>
              <a:t>Röök</a:t>
            </a:r>
            <a:r>
              <a:rPr lang="sv-SE" sz="1400" kern="0" dirty="0" smtClean="0">
                <a:latin typeface="Gill Sans MT"/>
              </a:rPr>
              <a:t>, Samordnings- och utvecklingsenheten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Världens bästa skola</a:t>
            </a:r>
            <a:br>
              <a:rPr lang="sv-SE" dirty="0" smtClean="0"/>
            </a:br>
            <a:r>
              <a:rPr lang="sv-SE" sz="2800" b="0" dirty="0" smtClean="0"/>
              <a:t>Gymnasiebetyg</a:t>
            </a:r>
            <a:endParaRPr lang="sv-SE" sz="2800" b="0" dirty="0"/>
          </a:p>
        </p:txBody>
      </p:sp>
      <p:graphicFrame>
        <p:nvGraphicFramePr>
          <p:cNvPr id="4" name="Platshållare för innehåll 3"/>
          <p:cNvGraphicFramePr>
            <a:graphicFrameLocks noGrp="1"/>
          </p:cNvGraphicFramePr>
          <p:nvPr>
            <p:ph idx="1"/>
          </p:nvPr>
        </p:nvGraphicFramePr>
        <p:xfrm>
          <a:off x="1130300" y="1714487"/>
          <a:ext cx="7761288" cy="3383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0322"/>
                <a:gridCol w="1940322"/>
                <a:gridCol w="1940322"/>
                <a:gridCol w="1940322"/>
              </a:tblGrid>
              <a:tr h="525792">
                <a:tc>
                  <a:txBody>
                    <a:bodyPr/>
                    <a:lstStyle/>
                    <a:p>
                      <a:r>
                        <a:rPr lang="sv-SE" dirty="0" smtClean="0"/>
                        <a:t>Ämne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År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Andel elever med betyg </a:t>
                      </a:r>
                      <a:r>
                        <a:rPr lang="sv-SE" baseline="0" dirty="0" smtClean="0"/>
                        <a:t> G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Andel elever med betyg  MVG</a:t>
                      </a:r>
                      <a:endParaRPr lang="sv-S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Matematik A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2009</a:t>
                      </a:r>
                    </a:p>
                    <a:p>
                      <a:r>
                        <a:rPr lang="sv-SE" dirty="0" smtClean="0"/>
                        <a:t>2010</a:t>
                      </a:r>
                    </a:p>
                    <a:p>
                      <a:r>
                        <a:rPr lang="sv-SE" dirty="0" smtClean="0"/>
                        <a:t>2011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93</a:t>
                      </a:r>
                    </a:p>
                    <a:p>
                      <a:r>
                        <a:rPr lang="sv-SE" dirty="0" smtClean="0"/>
                        <a:t>83</a:t>
                      </a:r>
                    </a:p>
                    <a:p>
                      <a:r>
                        <a:rPr lang="sv-SE" dirty="0" smtClean="0"/>
                        <a:t>90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20</a:t>
                      </a:r>
                    </a:p>
                    <a:p>
                      <a:r>
                        <a:rPr lang="sv-SE" dirty="0" smtClean="0"/>
                        <a:t>11</a:t>
                      </a:r>
                    </a:p>
                    <a:p>
                      <a:r>
                        <a:rPr lang="sv-SE" dirty="0" smtClean="0"/>
                        <a:t>14</a:t>
                      </a:r>
                      <a:endParaRPr lang="sv-S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Svenska A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2009</a:t>
                      </a:r>
                    </a:p>
                    <a:p>
                      <a:r>
                        <a:rPr lang="sv-SE" dirty="0" smtClean="0"/>
                        <a:t>2010</a:t>
                      </a:r>
                    </a:p>
                    <a:p>
                      <a:r>
                        <a:rPr lang="sv-SE" dirty="0" smtClean="0"/>
                        <a:t>2011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96</a:t>
                      </a:r>
                    </a:p>
                    <a:p>
                      <a:r>
                        <a:rPr lang="sv-SE" dirty="0" smtClean="0"/>
                        <a:t>93</a:t>
                      </a:r>
                    </a:p>
                    <a:p>
                      <a:r>
                        <a:rPr lang="sv-SE" dirty="0" smtClean="0"/>
                        <a:t>-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20</a:t>
                      </a:r>
                    </a:p>
                    <a:p>
                      <a:r>
                        <a:rPr lang="sv-SE" dirty="0" smtClean="0"/>
                        <a:t>16</a:t>
                      </a:r>
                    </a:p>
                    <a:p>
                      <a:r>
                        <a:rPr lang="sv-SE" dirty="0" smtClean="0"/>
                        <a:t>-</a:t>
                      </a:r>
                      <a:endParaRPr lang="sv-S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Engelska</a:t>
                      </a:r>
                      <a:r>
                        <a:rPr lang="sv-SE" baseline="0" dirty="0" smtClean="0"/>
                        <a:t> A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2009</a:t>
                      </a:r>
                    </a:p>
                    <a:p>
                      <a:r>
                        <a:rPr lang="sv-SE" dirty="0" smtClean="0"/>
                        <a:t>2010</a:t>
                      </a:r>
                    </a:p>
                    <a:p>
                      <a:r>
                        <a:rPr lang="sv-SE" dirty="0" smtClean="0"/>
                        <a:t>2011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98</a:t>
                      </a:r>
                    </a:p>
                    <a:p>
                      <a:r>
                        <a:rPr lang="sv-SE" dirty="0" smtClean="0"/>
                        <a:t>99</a:t>
                      </a:r>
                    </a:p>
                    <a:p>
                      <a:r>
                        <a:rPr lang="sv-SE" dirty="0" smtClean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21</a:t>
                      </a:r>
                    </a:p>
                    <a:p>
                      <a:r>
                        <a:rPr lang="sv-SE" dirty="0" smtClean="0"/>
                        <a:t>26</a:t>
                      </a:r>
                    </a:p>
                    <a:p>
                      <a:r>
                        <a:rPr lang="sv-SE" dirty="0" smtClean="0"/>
                        <a:t>26</a:t>
                      </a:r>
                      <a:endParaRPr lang="sv-SE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Ekonomisk hållbarhet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Jämfört med riksgenomsnittet har antalet företag i Nacka vuxit dubbelt så snabbt – årets tillväxtkommun 2011</a:t>
            </a:r>
          </a:p>
          <a:p>
            <a:endParaRPr lang="sv-SE" dirty="0"/>
          </a:p>
        </p:txBody>
      </p:sp>
      <p:graphicFrame>
        <p:nvGraphicFramePr>
          <p:cNvPr id="4" name="Tabell 3"/>
          <p:cNvGraphicFramePr>
            <a:graphicFrameLocks noGrp="1"/>
          </p:cNvGraphicFramePr>
          <p:nvPr/>
        </p:nvGraphicFramePr>
        <p:xfrm>
          <a:off x="1571604" y="3500438"/>
          <a:ext cx="7000924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5778"/>
                <a:gridCol w="838866"/>
                <a:gridCol w="857256"/>
                <a:gridCol w="785818"/>
                <a:gridCol w="785818"/>
                <a:gridCol w="857256"/>
                <a:gridCol w="1000132"/>
              </a:tblGrid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Arbetslöshet (%)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2006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2007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2008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2009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2010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2011</a:t>
                      </a:r>
                      <a:endParaRPr lang="sv-S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Personer</a:t>
                      </a:r>
                      <a:r>
                        <a:rPr lang="sv-SE" baseline="0" dirty="0" smtClean="0"/>
                        <a:t> 16-64 år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3,3</a:t>
                      </a:r>
                      <a:endParaRPr lang="sv-SE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2,3</a:t>
                      </a:r>
                      <a:endParaRPr lang="sv-SE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2,2</a:t>
                      </a:r>
                      <a:endParaRPr lang="sv-SE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3,6</a:t>
                      </a:r>
                      <a:endParaRPr lang="sv-SE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3,7</a:t>
                      </a:r>
                      <a:endParaRPr lang="sv-SE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3,5</a:t>
                      </a:r>
                      <a:endParaRPr lang="sv-SE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Personer 18-24 år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4,7</a:t>
                      </a:r>
                      <a:endParaRPr lang="sv-SE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2,1</a:t>
                      </a:r>
                      <a:endParaRPr lang="sv-SE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2,5</a:t>
                      </a:r>
                      <a:endParaRPr lang="sv-SE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4,5</a:t>
                      </a:r>
                      <a:endParaRPr lang="sv-SE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4,3</a:t>
                      </a:r>
                      <a:endParaRPr lang="sv-SE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4,1</a:t>
                      </a:r>
                      <a:endParaRPr lang="sv-SE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2643174" y="1500174"/>
            <a:ext cx="6248826" cy="4525963"/>
          </a:xfrm>
        </p:spPr>
        <p:txBody>
          <a:bodyPr/>
          <a:lstStyle/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pPr>
              <a:buNone/>
            </a:pPr>
            <a:r>
              <a:rPr lang="sv-SE" dirty="0" smtClean="0"/>
              <a:t>Jessica </a:t>
            </a:r>
            <a:r>
              <a:rPr lang="sv-SE" dirty="0" err="1" smtClean="0"/>
              <a:t>Röök</a:t>
            </a:r>
            <a:endParaRPr lang="sv-SE" dirty="0" smtClean="0"/>
          </a:p>
          <a:p>
            <a:pPr>
              <a:buNone/>
            </a:pPr>
            <a:r>
              <a:rPr lang="sv-SE" dirty="0" err="1" smtClean="0">
                <a:hlinkClick r:id="rId3"/>
              </a:rPr>
              <a:t>jessica.rook@nacka.se</a:t>
            </a:r>
            <a:endParaRPr lang="sv-SE" dirty="0" smtClean="0"/>
          </a:p>
          <a:p>
            <a:pPr>
              <a:buNone/>
            </a:pPr>
            <a:r>
              <a:rPr lang="sv-SE" dirty="0" smtClean="0"/>
              <a:t>Samordnings- och utvecklingsenheten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130400" y="2214554"/>
            <a:ext cx="7761600" cy="3911609"/>
          </a:xfrm>
        </p:spPr>
        <p:txBody>
          <a:bodyPr/>
          <a:lstStyle/>
          <a:p>
            <a:pPr>
              <a:buNone/>
            </a:pPr>
            <a:r>
              <a:rPr lang="sv-SE" dirty="0" smtClean="0"/>
              <a:t>	”Syftet med hållbarhetsbokslutet är att ge en balanserad bild av det pågående arbetet och planerade insatser i regionens utveckling mot att bli en mer långsiktigt hållbar kommun.”</a:t>
            </a: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sv-SE" dirty="0" smtClean="0">
                <a:hlinkClick r:id="rId2"/>
              </a:rPr>
              <a:t>hållbarhetsbokslut 2011 </a:t>
            </a: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Miljömässig hållbarhet </a:t>
            </a:r>
            <a:endParaRPr lang="sv-SE" dirty="0"/>
          </a:p>
        </p:txBody>
      </p:sp>
      <p:sp>
        <p:nvSpPr>
          <p:cNvPr id="5" name="Platshållare för innehåll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Energiförbrukning</a:t>
            </a:r>
          </a:p>
          <a:p>
            <a:r>
              <a:rPr lang="sv-SE" dirty="0" smtClean="0"/>
              <a:t>Klimatpåverkan</a:t>
            </a:r>
          </a:p>
          <a:p>
            <a:r>
              <a:rPr lang="sv-SE" dirty="0" smtClean="0"/>
              <a:t>Trafik</a:t>
            </a:r>
          </a:p>
          <a:p>
            <a:r>
              <a:rPr lang="sv-SE" dirty="0" smtClean="0"/>
              <a:t>Avfall och återvinning</a:t>
            </a:r>
          </a:p>
          <a:p>
            <a:r>
              <a:rPr lang="sv-SE" dirty="0" smtClean="0"/>
              <a:t>Dricksvatten</a:t>
            </a:r>
          </a:p>
          <a:p>
            <a:r>
              <a:rPr lang="sv-SE" dirty="0" smtClean="0"/>
              <a:t>Nackas sjöar</a:t>
            </a:r>
          </a:p>
          <a:p>
            <a:r>
              <a:rPr lang="sv-SE" dirty="0" smtClean="0"/>
              <a:t>Naturskydd</a:t>
            </a:r>
          </a:p>
          <a:p>
            <a:r>
              <a:rPr lang="sv-SE" dirty="0" smtClean="0"/>
              <a:t>Kommunens miljöarbete</a:t>
            </a: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Energiförbrukning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sv-SE" dirty="0" smtClean="0"/>
          </a:p>
          <a:p>
            <a:pPr>
              <a:buNone/>
            </a:pPr>
            <a:endParaRPr lang="sv-SE" dirty="0"/>
          </a:p>
        </p:txBody>
      </p:sp>
      <p:pic>
        <p:nvPicPr>
          <p:cNvPr id="4" name="Picture 2" descr="\\file01\usersJL\jesroo\Skrivbord\Energiforbru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57356" y="2285992"/>
            <a:ext cx="5238750" cy="3543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Kommunens fastigheter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071538" y="1643050"/>
            <a:ext cx="7761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v-SE" dirty="0" smtClean="0"/>
              <a:t>Hårda absoluta krav på minskad energiförbrukning:</a:t>
            </a:r>
          </a:p>
          <a:p>
            <a:pPr>
              <a:buNone/>
            </a:pPr>
            <a:endParaRPr lang="sv-SE" dirty="0" smtClean="0"/>
          </a:p>
          <a:p>
            <a:r>
              <a:rPr lang="sv-SE" dirty="0" smtClean="0"/>
              <a:t>Minska med 10 % mellan 2009 och 2014</a:t>
            </a:r>
          </a:p>
          <a:p>
            <a:r>
              <a:rPr lang="sv-SE" dirty="0" smtClean="0"/>
              <a:t>Minska med 20 % mellan 2009 och 2020</a:t>
            </a:r>
          </a:p>
          <a:p>
            <a:pPr>
              <a:buNone/>
            </a:pPr>
            <a:endParaRPr lang="sv-SE" dirty="0" smtClean="0"/>
          </a:p>
          <a:p>
            <a:pPr>
              <a:buNone/>
            </a:pPr>
            <a:endParaRPr lang="sv-SE" dirty="0" smtClean="0"/>
          </a:p>
          <a:p>
            <a:pPr>
              <a:buNone/>
            </a:pPr>
            <a:endParaRPr lang="sv-SE" dirty="0" smtClean="0"/>
          </a:p>
          <a:p>
            <a:pPr>
              <a:buNone/>
            </a:pPr>
            <a:endParaRPr lang="sv-SE" dirty="0" smtClean="0"/>
          </a:p>
          <a:p>
            <a:pPr>
              <a:buNone/>
            </a:pPr>
            <a:endParaRPr lang="sv-SE" dirty="0" smtClean="0"/>
          </a:p>
          <a:p>
            <a:pPr>
              <a:buNone/>
            </a:pPr>
            <a:endParaRPr lang="sv-SE" dirty="0" smtClean="0"/>
          </a:p>
          <a:p>
            <a:pPr>
              <a:buNone/>
            </a:pPr>
            <a:endParaRPr lang="sv-SE" dirty="0" smtClean="0"/>
          </a:p>
          <a:p>
            <a:pPr>
              <a:buNone/>
            </a:pPr>
            <a:endParaRPr lang="sv-SE" dirty="0" smtClean="0"/>
          </a:p>
          <a:p>
            <a:pPr>
              <a:buNone/>
            </a:pPr>
            <a:endParaRPr lang="sv-SE" dirty="0" smtClean="0"/>
          </a:p>
        </p:txBody>
      </p:sp>
      <p:graphicFrame>
        <p:nvGraphicFramePr>
          <p:cNvPr id="4" name="Tabell 3"/>
          <p:cNvGraphicFramePr>
            <a:graphicFrameLocks noGrp="1"/>
          </p:cNvGraphicFramePr>
          <p:nvPr/>
        </p:nvGraphicFramePr>
        <p:xfrm>
          <a:off x="1214414" y="4214818"/>
          <a:ext cx="6096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år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MWh/år</a:t>
                      </a:r>
                      <a:endParaRPr lang="sv-S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2009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67 000</a:t>
                      </a:r>
                      <a:endParaRPr lang="sv-S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2020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54 000</a:t>
                      </a:r>
                      <a:endParaRPr lang="sv-SE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Klimatpåverkan</a:t>
            </a:r>
            <a:endParaRPr lang="sv-SE" dirty="0"/>
          </a:p>
        </p:txBody>
      </p:sp>
      <p:pic>
        <p:nvPicPr>
          <p:cNvPr id="2050" name="Picture 2" descr="\\file01\usersJL\jesroo\Skrivbord\Vaxthusg_sektor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91569" y="2086769"/>
            <a:ext cx="5238750" cy="35528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Social hållbarhet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Folkhälsa</a:t>
            </a:r>
          </a:p>
          <a:p>
            <a:r>
              <a:rPr lang="sv-SE" dirty="0" smtClean="0"/>
              <a:t>Världens bästa skola</a:t>
            </a:r>
          </a:p>
          <a:p>
            <a:r>
              <a:rPr lang="sv-SE" dirty="0" smtClean="0"/>
              <a:t>Äldrevård</a:t>
            </a: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Fyra folkhälsoutmaningar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God hälsa åt alla – stärkt hälsa i utsatta grupper</a:t>
            </a:r>
          </a:p>
          <a:p>
            <a:r>
              <a:rPr lang="sv-SE" dirty="0" smtClean="0"/>
              <a:t>Ökad psykisk hälsa bland unga</a:t>
            </a:r>
          </a:p>
          <a:p>
            <a:r>
              <a:rPr lang="sv-SE" dirty="0" smtClean="0"/>
              <a:t>Ökad fysisk aktivitet och bättre matvanor</a:t>
            </a:r>
          </a:p>
          <a:p>
            <a:r>
              <a:rPr lang="sv-SE" dirty="0" smtClean="0"/>
              <a:t>Minskat användande av ANT</a:t>
            </a: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acka PP mall, grönt kvarnhjul och blå logotyp">
  <a:themeElements>
    <a:clrScheme name="Nacka, ny version">
      <a:dk1>
        <a:sysClr val="windowText" lastClr="000000"/>
      </a:dk1>
      <a:lt1>
        <a:sysClr val="window" lastClr="FFFFFF"/>
      </a:lt1>
      <a:dk2>
        <a:srgbClr val="0F65B8"/>
      </a:dk2>
      <a:lt2>
        <a:srgbClr val="EEECE1"/>
      </a:lt2>
      <a:accent1>
        <a:srgbClr val="97AC1E"/>
      </a:accent1>
      <a:accent2>
        <a:srgbClr val="83449D"/>
      </a:accent2>
      <a:accent3>
        <a:srgbClr val="F07717"/>
      </a:accent3>
      <a:accent4>
        <a:srgbClr val="0F65B8"/>
      </a:accent4>
      <a:accent5>
        <a:srgbClr val="C0DE3D"/>
      </a:accent5>
      <a:accent6>
        <a:srgbClr val="BD0012"/>
      </a:accent6>
      <a:hlink>
        <a:srgbClr val="0F65B8"/>
      </a:hlink>
      <a:folHlink>
        <a:srgbClr val="BD001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ctr">
          <a:lnSpc>
            <a:spcPts val="4000"/>
          </a:lnSpc>
          <a:defRPr sz="2400" kern="0" dirty="0" err="1">
            <a:latin typeface="Gill Sans M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Nacka PP mall, grönt kvarnhjul och blå logotyp</Template>
  <TotalTime>173</TotalTime>
  <Words>199</Words>
  <Application>Microsoft Office PowerPoint</Application>
  <PresentationFormat>Bildspel på skärmen (4:3)</PresentationFormat>
  <Paragraphs>113</Paragraphs>
  <Slides>12</Slides>
  <Notes>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12</vt:i4>
      </vt:variant>
    </vt:vector>
  </HeadingPairs>
  <TitlesOfParts>
    <vt:vector size="13" baseType="lpstr">
      <vt:lpstr>Nacka PP mall, grönt kvarnhjul och blå logotyp</vt:lpstr>
      <vt:lpstr>Hållbarhetsbokslut Nacka 2011</vt:lpstr>
      <vt:lpstr>Bild 2</vt:lpstr>
      <vt:lpstr>Bild 3</vt:lpstr>
      <vt:lpstr>Miljömässig hållbarhet </vt:lpstr>
      <vt:lpstr>Energiförbrukning</vt:lpstr>
      <vt:lpstr>Kommunens fastigheter</vt:lpstr>
      <vt:lpstr>Klimatpåverkan</vt:lpstr>
      <vt:lpstr>Social hållbarhet</vt:lpstr>
      <vt:lpstr>Fyra folkhälsoutmaningar</vt:lpstr>
      <vt:lpstr>Världens bästa skola Gymnasiebetyg</vt:lpstr>
      <vt:lpstr>Ekonomisk hållbarhet</vt:lpstr>
      <vt:lpstr>Bild 12</vt:lpstr>
    </vt:vector>
  </TitlesOfParts>
  <Company>Nacka kommun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Hållbarhetsbokslut Nacka 2011</dc:title>
  <dc:creator>jesroo</dc:creator>
  <cp:lastModifiedBy>bos</cp:lastModifiedBy>
  <cp:revision>19</cp:revision>
  <dcterms:created xsi:type="dcterms:W3CDTF">2012-09-04T15:33:34Z</dcterms:created>
  <dcterms:modified xsi:type="dcterms:W3CDTF">2014-04-09T11:41:13Z</dcterms:modified>
</cp:coreProperties>
</file>