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5"/>
  </p:notesMasterIdLst>
  <p:sldIdLst>
    <p:sldId id="256" r:id="rId2"/>
    <p:sldId id="289" r:id="rId3"/>
    <p:sldId id="268" r:id="rId4"/>
    <p:sldId id="318" r:id="rId5"/>
    <p:sldId id="325" r:id="rId6"/>
    <p:sldId id="347" r:id="rId7"/>
    <p:sldId id="348" r:id="rId8"/>
    <p:sldId id="349" r:id="rId9"/>
    <p:sldId id="350" r:id="rId10"/>
    <p:sldId id="313" r:id="rId11"/>
    <p:sldId id="323" r:id="rId12"/>
    <p:sldId id="326" r:id="rId13"/>
    <p:sldId id="355" r:id="rId14"/>
    <p:sldId id="316" r:id="rId15"/>
    <p:sldId id="351" r:id="rId16"/>
    <p:sldId id="352" r:id="rId17"/>
    <p:sldId id="354" r:id="rId18"/>
    <p:sldId id="308" r:id="rId19"/>
    <p:sldId id="333" r:id="rId20"/>
    <p:sldId id="336" r:id="rId21"/>
    <p:sldId id="337" r:id="rId22"/>
    <p:sldId id="339" r:id="rId23"/>
    <p:sldId id="314" r:id="rId2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sson Stefan" initials="P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697" autoAdjust="0"/>
  </p:normalViewPr>
  <p:slideViewPr>
    <p:cSldViewPr>
      <p:cViewPr>
        <p:scale>
          <a:sx n="100" d="100"/>
          <a:sy n="100" d="100"/>
        </p:scale>
        <p:origin x="-2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CAB37-5E0A-45B3-8E64-20EEFFEB26CC}" type="datetimeFigureOut">
              <a:rPr lang="sv-SE" smtClean="0"/>
              <a:t>2012-11-22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37984-EA49-4EB3-94BA-56AE3A71A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05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46AFB-C2CD-472D-941F-BB00879A665C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A8B81-2ED6-4757-AA6E-31C421A36008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A8B81-2ED6-4757-AA6E-31C421A36008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A8B81-2ED6-4757-AA6E-31C421A36008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A8B81-2ED6-4757-AA6E-31C421A36008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46AFB-C2CD-472D-941F-BB00879A665C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46AFB-C2CD-472D-941F-BB00879A665C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46AFB-C2CD-472D-941F-BB00879A665C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46AFB-C2CD-472D-941F-BB00879A665C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FAC9FC-E488-4EBC-B736-6DD125AA271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A8B81-2ED6-4757-AA6E-31C421A36008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A8B81-2ED6-4757-AA6E-31C421A36008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A8B81-2ED6-4757-AA6E-31C421A36008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"/>
            <a:ext cx="9140825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12000" y="476672"/>
            <a:ext cx="7776000" cy="722511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sv-SE" dirty="0" smtClean="0"/>
              <a:t>Försättsblad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80928"/>
            <a:ext cx="7776000" cy="93610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Mera text</a:t>
            </a:r>
            <a:endParaRPr lang="sv-SE" dirty="0"/>
          </a:p>
        </p:txBody>
      </p:sp>
      <p:sp>
        <p:nvSpPr>
          <p:cNvPr id="1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1412875"/>
            <a:ext cx="7776000" cy="115252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smtClean="0"/>
              <a:t>Ta bort om det ej behövs</a:t>
            </a:r>
          </a:p>
        </p:txBody>
      </p:sp>
    </p:spTree>
    <p:extLst>
      <p:ext uri="{BB962C8B-B14F-4D97-AF65-F5344CB8AC3E}">
        <p14:creationId xmlns:p14="http://schemas.microsoft.com/office/powerpoint/2010/main" val="20694704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ED8-9128-449D-83D8-49588F0CE0F0}" type="datetime1">
              <a:rPr lang="sv-SE" smtClean="0"/>
              <a:t>2012-11-22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63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52432" y="273051"/>
            <a:ext cx="4535992" cy="5532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2000" y="1435100"/>
            <a:ext cx="3008313" cy="4370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643C-6124-4361-848B-33821325E226}" type="datetime1">
              <a:rPr lang="sv-SE" smtClean="0"/>
              <a:t>2012-11-22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63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1478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6F81-A8FD-4E81-8BDA-7CDD6D615F40}" type="datetime1">
              <a:rPr lang="sv-SE" smtClean="0"/>
              <a:t>2012-11-22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1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ättsbla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ropbox\Learningpoint Gemensam\Kunder\S\SL\Projekt 3 -  Uppgradering av mallar till 2010\Omgjorda bilder av oss\PPBlå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12000" y="476672"/>
            <a:ext cx="7776000" cy="722511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Försättsblad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80928"/>
            <a:ext cx="7776000" cy="93610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Mera text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1412875"/>
            <a:ext cx="7776000" cy="115252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Ta bort om det ej behövs</a:t>
            </a:r>
          </a:p>
        </p:txBody>
      </p:sp>
    </p:spTree>
    <p:extLst>
      <p:ext uri="{BB962C8B-B14F-4D97-AF65-F5344CB8AC3E}">
        <p14:creationId xmlns:p14="http://schemas.microsoft.com/office/powerpoint/2010/main" val="13513634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" y="-3900"/>
            <a:ext cx="9140825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2000" y="2130425"/>
            <a:ext cx="7776000" cy="1470025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F55966-B90F-4798-83DF-FBECC05AD14D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54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ropbox\Learningpoint Gemensam\Kunder\S\SL\Projekt 3 -  Uppgradering av mallar till 2010\Omgjorda bilder av oss\PPBlå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2000" y="2130425"/>
            <a:ext cx="7776000" cy="1470025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794E0-6AFC-4A9F-863D-9C7972214450}" type="datetime1">
              <a:rPr lang="sv-SE" smtClean="0"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21DE5-B488-4DA7-984B-6ADC117F66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78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74638"/>
            <a:ext cx="7776424" cy="1143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000" y="1600201"/>
            <a:ext cx="7776000" cy="4133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ECB-D1EC-4C46-B259-0E7E5A45B2E7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94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4406900"/>
            <a:ext cx="7776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76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5589-980B-441B-9870-95DAC9C722E3}" type="datetime1">
              <a:rPr lang="sv-SE" smtClean="0"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78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74638"/>
            <a:ext cx="7776000" cy="1143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2000" y="1600201"/>
            <a:ext cx="3744000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0" y="1600201"/>
            <a:ext cx="3744000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8FBE-1416-4C2C-8964-1BC88C3B4DF5}" type="datetime1">
              <a:rPr lang="sv-SE" smtClean="0"/>
              <a:t>2012-11-22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2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74638"/>
            <a:ext cx="77760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2000" y="1535113"/>
            <a:ext cx="3744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2000" y="2174875"/>
            <a:ext cx="3744000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424" y="1535113"/>
            <a:ext cx="3744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4000" y="2174875"/>
            <a:ext cx="3744000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746-E8CB-4D6B-8F33-47D101A84C6D}" type="datetime1">
              <a:rPr lang="sv-SE" smtClean="0"/>
              <a:t>2012-11-22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0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274638"/>
            <a:ext cx="7776000" cy="1143000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C583-86D3-4D95-8F9D-8C2873C6DC4E}" type="datetime1">
              <a:rPr lang="sv-SE" smtClean="0"/>
              <a:t>2012-11-22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38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12000" y="274638"/>
            <a:ext cx="77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 på bakgrundsrubriken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2000" y="1600201"/>
            <a:ext cx="7776000" cy="4133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91880" y="6168452"/>
            <a:ext cx="2133600" cy="4406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5ED7C1-E21E-4017-BC53-17C258961452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11560" y="6168452"/>
            <a:ext cx="2664296" cy="4406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769224" y="6168452"/>
            <a:ext cx="1187152" cy="4406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E21DE5-B488-4DA7-984B-6ADC117F66E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14362" y="6166878"/>
            <a:ext cx="73420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14362" y="6166878"/>
            <a:ext cx="73420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14362" y="6166878"/>
            <a:ext cx="73420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14" name="Picture 2" descr="C:\Users\Administrator\Dropbox\Learningpoint Gemensam\Kunder\S\SL\Projekt 3 -  Uppgradering av mallar till 2010\Omgjorda bilder av oss\PP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00" y="5965200"/>
            <a:ext cx="684000" cy="5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6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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è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612000" y="476672"/>
            <a:ext cx="6768312" cy="722511"/>
          </a:xfrm>
        </p:spPr>
        <p:txBody>
          <a:bodyPr/>
          <a:lstStyle/>
          <a:p>
            <a:r>
              <a:rPr lang="sv-SE" dirty="0" smtClean="0"/>
              <a:t>Förstudie tunnelbana till Nacka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22 november 2012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Möte med politisk styrgrupp</a:t>
            </a:r>
          </a:p>
        </p:txBody>
      </p:sp>
    </p:spTree>
    <p:extLst>
      <p:ext uri="{BB962C8B-B14F-4D97-AF65-F5344CB8AC3E}">
        <p14:creationId xmlns:p14="http://schemas.microsoft.com/office/powerpoint/2010/main" val="37369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221088"/>
            <a:ext cx="7776000" cy="136207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sv-SE" dirty="0"/>
              <a:t>3</a:t>
            </a:r>
            <a:r>
              <a:rPr lang="sv-SE" dirty="0" smtClean="0"/>
              <a:t>. </a:t>
            </a:r>
            <a:r>
              <a:rPr lang="sv-SE" dirty="0"/>
              <a:t>Lägesredovisning </a:t>
            </a:r>
            <a:r>
              <a:rPr lang="sv-SE" dirty="0" smtClean="0"/>
              <a:t>delprojekten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ECB-D1EC-4C46-B259-0E7E5A45B2E7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6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C5E07-AF8E-428F-BD42-9E9C943AD163}" type="slidenum">
              <a:rPr lang="sv-S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54" y="191939"/>
            <a:ext cx="3651960" cy="667829"/>
          </a:xfrm>
        </p:spPr>
        <p:txBody>
          <a:bodyPr>
            <a:noAutofit/>
          </a:bodyPr>
          <a:lstStyle/>
          <a:p>
            <a:r>
              <a:rPr lang="sv-SE" dirty="0" smtClean="0">
                <a:latin typeface="Arial" charset="0"/>
                <a:cs typeface="Arial" charset="0"/>
              </a:rPr>
              <a:t>Status i del-projekten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689601" y="2894308"/>
            <a:ext cx="105280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Trafik-analyser </a:t>
            </a:r>
            <a:r>
              <a:rPr lang="sv-SE" sz="1600" dirty="0"/>
              <a:t>och </a:t>
            </a:r>
            <a:r>
              <a:rPr lang="sv-SE" sz="1600" dirty="0" smtClean="0"/>
              <a:t>samhälls-ekonomi </a:t>
            </a:r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3851920" y="2894381"/>
            <a:ext cx="98683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Riktlinjer T-bana</a:t>
            </a:r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4965935" y="2884066"/>
            <a:ext cx="129406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Planlägg-</a:t>
            </a:r>
            <a:r>
              <a:rPr lang="sv-SE" sz="1600" dirty="0" err="1" smtClean="0"/>
              <a:t>ning</a:t>
            </a:r>
            <a:r>
              <a:rPr lang="sv-SE" sz="1600" dirty="0" smtClean="0"/>
              <a:t> och Alternativ-jämförande MKB</a:t>
            </a:r>
            <a:endParaRPr lang="sv-SE" sz="1600" dirty="0"/>
          </a:p>
        </p:txBody>
      </p:sp>
      <p:sp>
        <p:nvSpPr>
          <p:cNvPr id="11" name="textruta 10"/>
          <p:cNvSpPr txBox="1"/>
          <p:nvPr/>
        </p:nvSpPr>
        <p:spPr>
          <a:xfrm>
            <a:off x="6426723" y="2890700"/>
            <a:ext cx="125605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Depå och fordon: Funktions-krav </a:t>
            </a:r>
            <a:r>
              <a:rPr lang="sv-SE" sz="1600" dirty="0"/>
              <a:t>och </a:t>
            </a:r>
            <a:r>
              <a:rPr lang="sv-SE" sz="1600" dirty="0" smtClean="0"/>
              <a:t>lokalisering</a:t>
            </a:r>
            <a:endParaRPr lang="sv-SE" sz="1600" dirty="0"/>
          </a:p>
        </p:txBody>
      </p:sp>
      <p:sp>
        <p:nvSpPr>
          <p:cNvPr id="12" name="textruta 11"/>
          <p:cNvSpPr txBox="1"/>
          <p:nvPr/>
        </p:nvSpPr>
        <p:spPr>
          <a:xfrm>
            <a:off x="7770837" y="2902998"/>
            <a:ext cx="112164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Finansie</a:t>
            </a:r>
            <a:r>
              <a:rPr lang="sv-SE" sz="1600" dirty="0" smtClean="0"/>
              <a:t>-rings-alternativ</a:t>
            </a:r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13" name="textruta 12"/>
          <p:cNvSpPr txBox="1"/>
          <p:nvPr/>
        </p:nvSpPr>
        <p:spPr>
          <a:xfrm>
            <a:off x="1402703" y="2887639"/>
            <a:ext cx="109999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Projekte</a:t>
            </a:r>
            <a:r>
              <a:rPr lang="sv-SE" sz="1600" dirty="0" smtClean="0"/>
              <a:t>-ring och tekniska under-sökningar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7604" y="2890700"/>
            <a:ext cx="11538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Åtgärdsval</a:t>
            </a:r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3491880" y="1490948"/>
            <a:ext cx="16375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Projektledare</a:t>
            </a:r>
          </a:p>
          <a:p>
            <a:r>
              <a:rPr lang="sv-SE" sz="1600" dirty="0" smtClean="0"/>
              <a:t>Stefan Persson</a:t>
            </a:r>
          </a:p>
        </p:txBody>
      </p:sp>
      <p:cxnSp>
        <p:nvCxnSpPr>
          <p:cNvPr id="16" name="Rak 15"/>
          <p:cNvCxnSpPr/>
          <p:nvPr/>
        </p:nvCxnSpPr>
        <p:spPr>
          <a:xfrm>
            <a:off x="724494" y="2499060"/>
            <a:ext cx="7690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3391666" y="443332"/>
            <a:ext cx="17377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Projektsponsor</a:t>
            </a:r>
          </a:p>
          <a:p>
            <a:r>
              <a:rPr lang="sv-SE" sz="1600" dirty="0" smtClean="0"/>
              <a:t>Gunilla Glantz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493136" y="1492214"/>
            <a:ext cx="16169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Biträdande Projektledare</a:t>
            </a:r>
          </a:p>
        </p:txBody>
      </p:sp>
      <p:cxnSp>
        <p:nvCxnSpPr>
          <p:cNvPr id="24" name="Rak 23"/>
          <p:cNvCxnSpPr/>
          <p:nvPr/>
        </p:nvCxnSpPr>
        <p:spPr>
          <a:xfrm>
            <a:off x="8414997" y="2499060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3199448" y="2499060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4430199" y="2499060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7068184" y="2515642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728916" y="2499060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1922688" y="2506117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3126120" y="1783334"/>
            <a:ext cx="36149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/>
        </p:nvCxnSpPr>
        <p:spPr>
          <a:xfrm>
            <a:off x="4263909" y="1052736"/>
            <a:ext cx="0" cy="43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>
            <a:off x="5669458" y="2522276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40"/>
          <p:cNvSpPr txBox="1"/>
          <p:nvPr/>
        </p:nvSpPr>
        <p:spPr>
          <a:xfrm>
            <a:off x="5508365" y="1844486"/>
            <a:ext cx="223853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Projektadministratör</a:t>
            </a:r>
          </a:p>
        </p:txBody>
      </p:sp>
      <p:cxnSp>
        <p:nvCxnSpPr>
          <p:cNvPr id="42" name="Rak 41"/>
          <p:cNvCxnSpPr/>
          <p:nvPr/>
        </p:nvCxnSpPr>
        <p:spPr>
          <a:xfrm>
            <a:off x="5129624" y="1907339"/>
            <a:ext cx="36149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5518413" y="1166187"/>
            <a:ext cx="22285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Kommunikation och samråd</a:t>
            </a:r>
          </a:p>
        </p:txBody>
      </p:sp>
      <p:cxnSp>
        <p:nvCxnSpPr>
          <p:cNvPr id="39" name="Rak 38"/>
          <p:cNvCxnSpPr/>
          <p:nvPr/>
        </p:nvCxnSpPr>
        <p:spPr>
          <a:xfrm>
            <a:off x="5136873" y="1601576"/>
            <a:ext cx="36149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>
            <a:off x="4260528" y="2060848"/>
            <a:ext cx="0" cy="43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76135" y="4316611"/>
            <a:ext cx="106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Rapport klar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1367195" y="4315082"/>
            <a:ext cx="1110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Arbete </a:t>
            </a:r>
            <a:r>
              <a:rPr lang="sv-SE" sz="1400" dirty="0" smtClean="0">
                <a:solidFill>
                  <a:srgbClr val="FF0000"/>
                </a:solidFill>
              </a:rPr>
              <a:t>påbörjat.</a:t>
            </a:r>
            <a:endParaRPr lang="sv-SE" sz="1400" dirty="0">
              <a:solidFill>
                <a:srgbClr val="FF0000"/>
              </a:solidFill>
            </a:endParaRPr>
          </a:p>
          <a:p>
            <a:r>
              <a:rPr lang="sv-SE" sz="1400" dirty="0" smtClean="0">
                <a:solidFill>
                  <a:srgbClr val="FF0000"/>
                </a:solidFill>
              </a:rPr>
              <a:t>Konsult anlitad. 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2660511" y="4295329"/>
            <a:ext cx="1110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Arbete pågår enl. plan</a:t>
            </a:r>
          </a:p>
          <a:p>
            <a:r>
              <a:rPr lang="sv-SE" sz="1400" dirty="0" smtClean="0">
                <a:solidFill>
                  <a:srgbClr val="FF0000"/>
                </a:solidFill>
              </a:rPr>
              <a:t>Konsult anlitad. 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4" name="textruta 43"/>
          <p:cNvSpPr txBox="1"/>
          <p:nvPr/>
        </p:nvSpPr>
        <p:spPr>
          <a:xfrm>
            <a:off x="3796014" y="4308977"/>
            <a:ext cx="1110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Arbete pågår enl. plan. Konsult anlitad.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9" name="textruta 48"/>
          <p:cNvSpPr txBox="1"/>
          <p:nvPr/>
        </p:nvSpPr>
        <p:spPr>
          <a:xfrm>
            <a:off x="7746898" y="748107"/>
            <a:ext cx="1526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 smtClean="0">
                <a:solidFill>
                  <a:srgbClr val="FF0000"/>
                </a:solidFill>
              </a:rPr>
              <a:t>Framtagen </a:t>
            </a:r>
            <a:r>
              <a:rPr lang="sv-SE" sz="1400" dirty="0" err="1" smtClean="0">
                <a:solidFill>
                  <a:srgbClr val="FF0000"/>
                </a:solidFill>
              </a:rPr>
              <a:t>kommuni</a:t>
            </a:r>
            <a:r>
              <a:rPr lang="sv-SE" sz="1400" dirty="0" smtClean="0">
                <a:solidFill>
                  <a:srgbClr val="FF0000"/>
                </a:solidFill>
              </a:rPr>
              <a:t>-</a:t>
            </a:r>
            <a:r>
              <a:rPr lang="sv-SE" sz="1400" dirty="0" err="1" smtClean="0">
                <a:solidFill>
                  <a:srgbClr val="FF0000"/>
                </a:solidFill>
              </a:rPr>
              <a:t>kationsplatt</a:t>
            </a:r>
            <a:r>
              <a:rPr lang="sv-SE" sz="1400" dirty="0" smtClean="0">
                <a:solidFill>
                  <a:srgbClr val="FF0000"/>
                </a:solidFill>
              </a:rPr>
              <a:t>-form</a:t>
            </a:r>
          </a:p>
          <a:p>
            <a:pPr marL="285750" indent="-285750">
              <a:buFontTx/>
              <a:buChar char="-"/>
            </a:pPr>
            <a:r>
              <a:rPr lang="sv-SE" sz="1400" dirty="0" smtClean="0">
                <a:solidFill>
                  <a:srgbClr val="FF0000"/>
                </a:solidFill>
              </a:rPr>
              <a:t>Förslag till upplägg av samråd</a:t>
            </a:r>
          </a:p>
          <a:p>
            <a:pPr marL="285750" indent="-285750">
              <a:buFontTx/>
              <a:buChar char="-"/>
            </a:pP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5057475" y="4321621"/>
            <a:ext cx="11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Arbete påbörjat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6499256" y="4336253"/>
            <a:ext cx="1110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Uppdrags-specifika-</a:t>
            </a:r>
            <a:r>
              <a:rPr lang="sv-SE" sz="1400" dirty="0" err="1" smtClean="0">
                <a:solidFill>
                  <a:srgbClr val="FF0000"/>
                </a:solidFill>
              </a:rPr>
              <a:t>tion</a:t>
            </a:r>
            <a:r>
              <a:rPr lang="sv-SE" sz="1400" dirty="0" smtClean="0">
                <a:solidFill>
                  <a:srgbClr val="FF0000"/>
                </a:solidFill>
              </a:rPr>
              <a:t> framtagen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50" name="textruta 49"/>
          <p:cNvSpPr txBox="1"/>
          <p:nvPr/>
        </p:nvSpPr>
        <p:spPr>
          <a:xfrm>
            <a:off x="7859504" y="4373706"/>
            <a:ext cx="1110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Uppdrags-specifika-</a:t>
            </a:r>
            <a:r>
              <a:rPr lang="sv-SE" sz="1400" dirty="0" err="1" smtClean="0">
                <a:solidFill>
                  <a:srgbClr val="FF0000"/>
                </a:solidFill>
              </a:rPr>
              <a:t>tion</a:t>
            </a:r>
            <a:r>
              <a:rPr lang="sv-SE" sz="1400" dirty="0" smtClean="0">
                <a:solidFill>
                  <a:srgbClr val="FF0000"/>
                </a:solidFill>
              </a:rPr>
              <a:t> framtagen</a:t>
            </a: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apport_%C3%A5tg%C3%A4rdsvalsstudie_121016[1]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493" r="18209" b="1961"/>
          <a:stretch/>
        </p:blipFill>
        <p:spPr>
          <a:xfrm>
            <a:off x="215919" y="1268760"/>
            <a:ext cx="5002101" cy="3540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3779912" y="2269803"/>
            <a:ext cx="5245893" cy="424847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Exempel: varför räcker det inte med enbart utveckling av busstrafiken</a:t>
            </a:r>
          </a:p>
          <a:p>
            <a:r>
              <a:rPr lang="sv-SE" dirty="0" smtClean="0"/>
              <a:t>Kapaciteten otillräcklig för att möjliggöra önskad utbyggnad av bostäder och arbetsplatser</a:t>
            </a:r>
          </a:p>
          <a:p>
            <a:r>
              <a:rPr lang="sv-SE" dirty="0" smtClean="0"/>
              <a:t>Stadsgårdsleden</a:t>
            </a:r>
            <a:r>
              <a:rPr lang="sv-SE" dirty="0"/>
              <a:t>, Slussen och Stockholm </a:t>
            </a:r>
            <a:r>
              <a:rPr lang="sv-SE" dirty="0" smtClean="0"/>
              <a:t>City är flaskhalsar för busstrafik</a:t>
            </a:r>
          </a:p>
          <a:p>
            <a:r>
              <a:rPr lang="sv-SE" dirty="0" smtClean="0"/>
              <a:t>Busstrafik lever inte upp till målet om ökad kapacitet över Saltsjö-</a:t>
            </a:r>
            <a:r>
              <a:rPr lang="sv-SE" dirty="0" err="1" smtClean="0"/>
              <a:t>Mälarsnittet</a:t>
            </a: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  <a:defRPr/>
            </a:pPr>
            <a:endParaRPr lang="sv-SE" dirty="0" smtClean="0"/>
          </a:p>
          <a:p>
            <a:pPr marL="0" indent="0">
              <a:buNone/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</p:txBody>
      </p:sp>
      <p:sp>
        <p:nvSpPr>
          <p:cNvPr id="1638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9FCEF5-2E14-4438-806F-98E178A40602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638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881A6E5F-9926-46F5-98A2-824D90778D8F}" type="slidenum">
              <a:rPr lang="sv-SE" sz="800">
                <a:cs typeface="Arial" charset="0"/>
              </a:rPr>
              <a:pPr algn="r" eaLnBrk="1" hangingPunct="1"/>
              <a:t>12</a:t>
            </a:fld>
            <a:endParaRPr lang="sv-SE" sz="800">
              <a:cs typeface="Arial" charset="0"/>
            </a:endParaRPr>
          </a:p>
        </p:txBody>
      </p:sp>
      <p:sp>
        <p:nvSpPr>
          <p:cNvPr id="16389" name="Rubrik 1"/>
          <p:cNvSpPr txBox="1">
            <a:spLocks/>
          </p:cNvSpPr>
          <p:nvPr/>
        </p:nvSpPr>
        <p:spPr bwMode="auto">
          <a:xfrm>
            <a:off x="251520" y="188640"/>
            <a:ext cx="856895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Åtgärdsvalsstudien – slutrapport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4AEDB0E-963C-4EF1-8DF2-C74C62B7B787}" type="slidenum">
              <a:rPr lang="sv-SE" sz="800">
                <a:cs typeface="+mn-cs"/>
              </a:rPr>
              <a:pPr algn="r">
                <a:defRPr/>
              </a:pPr>
              <a:t>13</a:t>
            </a:fld>
            <a:endParaRPr lang="sv-SE" sz="800">
              <a:cs typeface="+mn-cs"/>
            </a:endParaRPr>
          </a:p>
        </p:txBody>
      </p:sp>
      <p:sp>
        <p:nvSpPr>
          <p:cNvPr id="23555" name="Rubrik 5"/>
          <p:cNvSpPr>
            <a:spLocks noGrp="1"/>
          </p:cNvSpPr>
          <p:nvPr>
            <p:ph type="title" idx="4294967295"/>
          </p:nvPr>
        </p:nvSpPr>
        <p:spPr>
          <a:xfrm>
            <a:off x="319894" y="338186"/>
            <a:ext cx="8363272" cy="809303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sv-SE" dirty="0" smtClean="0"/>
              <a:t>Pågående trafikanalyser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7" name="Platshållare för bildnumm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E948F5-30DA-424D-82D3-709FED0A5AF6}" type="slidenum">
              <a:rPr lang="sv-S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sv-S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91839" y="1139824"/>
            <a:ext cx="8259654" cy="4799341"/>
            <a:chOff x="491839" y="1139824"/>
            <a:chExt cx="8259654" cy="4799341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39" y="1139824"/>
              <a:ext cx="8259654" cy="4737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ihandsfigur 4"/>
            <p:cNvSpPr/>
            <p:nvPr/>
          </p:nvSpPr>
          <p:spPr>
            <a:xfrm>
              <a:off x="1091821" y="1446663"/>
              <a:ext cx="7478973" cy="4300129"/>
            </a:xfrm>
            <a:custGeom>
              <a:avLst/>
              <a:gdLst>
                <a:gd name="connsiteX0" fmla="*/ 0 w 7478973"/>
                <a:gd name="connsiteY0" fmla="*/ 0 h 4300129"/>
                <a:gd name="connsiteX1" fmla="*/ 941695 w 7478973"/>
                <a:gd name="connsiteY1" fmla="*/ 518615 h 4300129"/>
                <a:gd name="connsiteX2" fmla="*/ 1555845 w 7478973"/>
                <a:gd name="connsiteY2" fmla="*/ 968991 h 4300129"/>
                <a:gd name="connsiteX3" fmla="*/ 2279176 w 7478973"/>
                <a:gd name="connsiteY3" fmla="*/ 1228298 h 4300129"/>
                <a:gd name="connsiteX4" fmla="*/ 2988860 w 7478973"/>
                <a:gd name="connsiteY4" fmla="*/ 1091821 h 4300129"/>
                <a:gd name="connsiteX5" fmla="*/ 3343701 w 7478973"/>
                <a:gd name="connsiteY5" fmla="*/ 1078173 h 4300129"/>
                <a:gd name="connsiteX6" fmla="*/ 3684895 w 7478973"/>
                <a:gd name="connsiteY6" fmla="*/ 1173707 h 4300129"/>
                <a:gd name="connsiteX7" fmla="*/ 3821373 w 7478973"/>
                <a:gd name="connsiteY7" fmla="*/ 1378424 h 4300129"/>
                <a:gd name="connsiteX8" fmla="*/ 3944203 w 7478973"/>
                <a:gd name="connsiteY8" fmla="*/ 2019868 h 4300129"/>
                <a:gd name="connsiteX9" fmla="*/ 3930555 w 7478973"/>
                <a:gd name="connsiteY9" fmla="*/ 3261815 h 4300129"/>
                <a:gd name="connsiteX10" fmla="*/ 3971498 w 7478973"/>
                <a:gd name="connsiteY10" fmla="*/ 3725838 h 4300129"/>
                <a:gd name="connsiteX11" fmla="*/ 4258101 w 7478973"/>
                <a:gd name="connsiteY11" fmla="*/ 4135271 h 4300129"/>
                <a:gd name="connsiteX12" fmla="*/ 4640239 w 7478973"/>
                <a:gd name="connsiteY12" fmla="*/ 4299044 h 4300129"/>
                <a:gd name="connsiteX13" fmla="*/ 5322627 w 7478973"/>
                <a:gd name="connsiteY13" fmla="*/ 4067033 h 4300129"/>
                <a:gd name="connsiteX14" fmla="*/ 6032310 w 7478973"/>
                <a:gd name="connsiteY14" fmla="*/ 3698543 h 4300129"/>
                <a:gd name="connsiteX15" fmla="*/ 6728346 w 7478973"/>
                <a:gd name="connsiteY15" fmla="*/ 3330053 h 4300129"/>
                <a:gd name="connsiteX16" fmla="*/ 6974006 w 7478973"/>
                <a:gd name="connsiteY16" fmla="*/ 3098041 h 4300129"/>
                <a:gd name="connsiteX17" fmla="*/ 7478973 w 7478973"/>
                <a:gd name="connsiteY17" fmla="*/ 2934268 h 430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78973" h="4300129">
                  <a:moveTo>
                    <a:pt x="0" y="0"/>
                  </a:moveTo>
                  <a:cubicBezTo>
                    <a:pt x="341194" y="178558"/>
                    <a:pt x="682388" y="357117"/>
                    <a:pt x="941695" y="518615"/>
                  </a:cubicBezTo>
                  <a:cubicBezTo>
                    <a:pt x="1201002" y="680113"/>
                    <a:pt x="1332932" y="850711"/>
                    <a:pt x="1555845" y="968991"/>
                  </a:cubicBezTo>
                  <a:cubicBezTo>
                    <a:pt x="1778758" y="1087271"/>
                    <a:pt x="2040340" y="1207826"/>
                    <a:pt x="2279176" y="1228298"/>
                  </a:cubicBezTo>
                  <a:cubicBezTo>
                    <a:pt x="2518012" y="1248770"/>
                    <a:pt x="2811439" y="1116842"/>
                    <a:pt x="2988860" y="1091821"/>
                  </a:cubicBezTo>
                  <a:cubicBezTo>
                    <a:pt x="3166281" y="1066800"/>
                    <a:pt x="3227695" y="1064525"/>
                    <a:pt x="3343701" y="1078173"/>
                  </a:cubicBezTo>
                  <a:cubicBezTo>
                    <a:pt x="3459707" y="1091821"/>
                    <a:pt x="3605283" y="1123665"/>
                    <a:pt x="3684895" y="1173707"/>
                  </a:cubicBezTo>
                  <a:cubicBezTo>
                    <a:pt x="3764507" y="1223749"/>
                    <a:pt x="3778155" y="1237397"/>
                    <a:pt x="3821373" y="1378424"/>
                  </a:cubicBezTo>
                  <a:cubicBezTo>
                    <a:pt x="3864591" y="1519451"/>
                    <a:pt x="3926006" y="1705970"/>
                    <a:pt x="3944203" y="2019868"/>
                  </a:cubicBezTo>
                  <a:cubicBezTo>
                    <a:pt x="3962400" y="2333766"/>
                    <a:pt x="3926006" y="2977487"/>
                    <a:pt x="3930555" y="3261815"/>
                  </a:cubicBezTo>
                  <a:cubicBezTo>
                    <a:pt x="3935104" y="3546143"/>
                    <a:pt x="3916907" y="3580262"/>
                    <a:pt x="3971498" y="3725838"/>
                  </a:cubicBezTo>
                  <a:cubicBezTo>
                    <a:pt x="4026089" y="3871414"/>
                    <a:pt x="4146644" y="4039737"/>
                    <a:pt x="4258101" y="4135271"/>
                  </a:cubicBezTo>
                  <a:cubicBezTo>
                    <a:pt x="4369558" y="4230805"/>
                    <a:pt x="4462818" y="4310417"/>
                    <a:pt x="4640239" y="4299044"/>
                  </a:cubicBezTo>
                  <a:cubicBezTo>
                    <a:pt x="4817660" y="4287671"/>
                    <a:pt x="5090615" y="4167117"/>
                    <a:pt x="5322627" y="4067033"/>
                  </a:cubicBezTo>
                  <a:cubicBezTo>
                    <a:pt x="5554639" y="3966950"/>
                    <a:pt x="6032310" y="3698543"/>
                    <a:pt x="6032310" y="3698543"/>
                  </a:cubicBezTo>
                  <a:cubicBezTo>
                    <a:pt x="6266596" y="3575713"/>
                    <a:pt x="6571397" y="3430137"/>
                    <a:pt x="6728346" y="3330053"/>
                  </a:cubicBezTo>
                  <a:cubicBezTo>
                    <a:pt x="6885295" y="3229969"/>
                    <a:pt x="6848902" y="3164005"/>
                    <a:pt x="6974006" y="3098041"/>
                  </a:cubicBezTo>
                  <a:cubicBezTo>
                    <a:pt x="7099110" y="3032077"/>
                    <a:pt x="7289041" y="2983172"/>
                    <a:pt x="7478973" y="2934268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Frihandsfigur 5"/>
            <p:cNvSpPr/>
            <p:nvPr/>
          </p:nvSpPr>
          <p:spPr>
            <a:xfrm>
              <a:off x="1199967" y="1429924"/>
              <a:ext cx="7356144" cy="4382175"/>
            </a:xfrm>
            <a:custGeom>
              <a:avLst/>
              <a:gdLst>
                <a:gd name="connsiteX0" fmla="*/ 0 w 7356144"/>
                <a:gd name="connsiteY0" fmla="*/ 0 h 4382175"/>
                <a:gd name="connsiteX1" fmla="*/ 805218 w 7356144"/>
                <a:gd name="connsiteY1" fmla="*/ 368489 h 4382175"/>
                <a:gd name="connsiteX2" fmla="*/ 1883392 w 7356144"/>
                <a:gd name="connsiteY2" fmla="*/ 955343 h 4382175"/>
                <a:gd name="connsiteX3" fmla="*/ 2142699 w 7356144"/>
                <a:gd name="connsiteY3" fmla="*/ 1214651 h 4382175"/>
                <a:gd name="connsiteX4" fmla="*/ 2169994 w 7356144"/>
                <a:gd name="connsiteY4" fmla="*/ 1733266 h 4382175"/>
                <a:gd name="connsiteX5" fmla="*/ 1897039 w 7356144"/>
                <a:gd name="connsiteY5" fmla="*/ 2511188 h 4382175"/>
                <a:gd name="connsiteX6" fmla="*/ 1651380 w 7356144"/>
                <a:gd name="connsiteY6" fmla="*/ 3111689 h 4382175"/>
                <a:gd name="connsiteX7" fmla="*/ 1528550 w 7356144"/>
                <a:gd name="connsiteY7" fmla="*/ 3603009 h 4382175"/>
                <a:gd name="connsiteX8" fmla="*/ 1542197 w 7356144"/>
                <a:gd name="connsiteY8" fmla="*/ 3903260 h 4382175"/>
                <a:gd name="connsiteX9" fmla="*/ 1733266 w 7356144"/>
                <a:gd name="connsiteY9" fmla="*/ 4244454 h 4382175"/>
                <a:gd name="connsiteX10" fmla="*/ 2156347 w 7356144"/>
                <a:gd name="connsiteY10" fmla="*/ 4380931 h 4382175"/>
                <a:gd name="connsiteX11" fmla="*/ 2647666 w 7356144"/>
                <a:gd name="connsiteY11" fmla="*/ 4176215 h 4382175"/>
                <a:gd name="connsiteX12" fmla="*/ 3398293 w 7356144"/>
                <a:gd name="connsiteY12" fmla="*/ 3916907 h 4382175"/>
                <a:gd name="connsiteX13" fmla="*/ 4094329 w 7356144"/>
                <a:gd name="connsiteY13" fmla="*/ 3848669 h 4382175"/>
                <a:gd name="connsiteX14" fmla="*/ 5268036 w 7356144"/>
                <a:gd name="connsiteY14" fmla="*/ 3807725 h 4382175"/>
                <a:gd name="connsiteX15" fmla="*/ 6400800 w 7356144"/>
                <a:gd name="connsiteY15" fmla="*/ 3384645 h 4382175"/>
                <a:gd name="connsiteX16" fmla="*/ 7356144 w 7356144"/>
                <a:gd name="connsiteY16" fmla="*/ 2961564 h 43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56144" h="4382175">
                  <a:moveTo>
                    <a:pt x="0" y="0"/>
                  </a:moveTo>
                  <a:cubicBezTo>
                    <a:pt x="245660" y="104632"/>
                    <a:pt x="491320" y="209265"/>
                    <a:pt x="805218" y="368489"/>
                  </a:cubicBezTo>
                  <a:cubicBezTo>
                    <a:pt x="1119116" y="527713"/>
                    <a:pt x="1660479" y="814316"/>
                    <a:pt x="1883392" y="955343"/>
                  </a:cubicBezTo>
                  <a:cubicBezTo>
                    <a:pt x="2106306" y="1096370"/>
                    <a:pt x="2094932" y="1084997"/>
                    <a:pt x="2142699" y="1214651"/>
                  </a:cubicBezTo>
                  <a:cubicBezTo>
                    <a:pt x="2190466" y="1344305"/>
                    <a:pt x="2210937" y="1517177"/>
                    <a:pt x="2169994" y="1733266"/>
                  </a:cubicBezTo>
                  <a:cubicBezTo>
                    <a:pt x="2129051" y="1949355"/>
                    <a:pt x="1983475" y="2281451"/>
                    <a:pt x="1897039" y="2511188"/>
                  </a:cubicBezTo>
                  <a:cubicBezTo>
                    <a:pt x="1810603" y="2740925"/>
                    <a:pt x="1712795" y="2929719"/>
                    <a:pt x="1651380" y="3111689"/>
                  </a:cubicBezTo>
                  <a:cubicBezTo>
                    <a:pt x="1589965" y="3293659"/>
                    <a:pt x="1546747" y="3471081"/>
                    <a:pt x="1528550" y="3603009"/>
                  </a:cubicBezTo>
                  <a:cubicBezTo>
                    <a:pt x="1510353" y="3734937"/>
                    <a:pt x="1508078" y="3796353"/>
                    <a:pt x="1542197" y="3903260"/>
                  </a:cubicBezTo>
                  <a:cubicBezTo>
                    <a:pt x="1576316" y="4010167"/>
                    <a:pt x="1630908" y="4164842"/>
                    <a:pt x="1733266" y="4244454"/>
                  </a:cubicBezTo>
                  <a:cubicBezTo>
                    <a:pt x="1835624" y="4324066"/>
                    <a:pt x="2003947" y="4392304"/>
                    <a:pt x="2156347" y="4380931"/>
                  </a:cubicBezTo>
                  <a:cubicBezTo>
                    <a:pt x="2308747" y="4369558"/>
                    <a:pt x="2440675" y="4253552"/>
                    <a:pt x="2647666" y="4176215"/>
                  </a:cubicBezTo>
                  <a:cubicBezTo>
                    <a:pt x="2854657" y="4098878"/>
                    <a:pt x="3157183" y="3971498"/>
                    <a:pt x="3398293" y="3916907"/>
                  </a:cubicBezTo>
                  <a:cubicBezTo>
                    <a:pt x="3639404" y="3862316"/>
                    <a:pt x="3782705" y="3866866"/>
                    <a:pt x="4094329" y="3848669"/>
                  </a:cubicBezTo>
                  <a:cubicBezTo>
                    <a:pt x="4405953" y="3830472"/>
                    <a:pt x="4883624" y="3885062"/>
                    <a:pt x="5268036" y="3807725"/>
                  </a:cubicBezTo>
                  <a:cubicBezTo>
                    <a:pt x="5652448" y="3730388"/>
                    <a:pt x="6052782" y="3525672"/>
                    <a:pt x="6400800" y="3384645"/>
                  </a:cubicBezTo>
                  <a:cubicBezTo>
                    <a:pt x="6748818" y="3243618"/>
                    <a:pt x="7052481" y="3102591"/>
                    <a:pt x="7356144" y="2961564"/>
                  </a:cubicBezTo>
                </a:path>
              </a:pathLst>
            </a:cu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rihandsfigur 7"/>
            <p:cNvSpPr/>
            <p:nvPr/>
          </p:nvSpPr>
          <p:spPr>
            <a:xfrm>
              <a:off x="1050878" y="1651379"/>
              <a:ext cx="7533564" cy="4287786"/>
            </a:xfrm>
            <a:custGeom>
              <a:avLst/>
              <a:gdLst>
                <a:gd name="connsiteX0" fmla="*/ 0 w 7533564"/>
                <a:gd name="connsiteY0" fmla="*/ 0 h 4287786"/>
                <a:gd name="connsiteX1" fmla="*/ 818865 w 7533564"/>
                <a:gd name="connsiteY1" fmla="*/ 491320 h 4287786"/>
                <a:gd name="connsiteX2" fmla="*/ 1160059 w 7533564"/>
                <a:gd name="connsiteY2" fmla="*/ 996287 h 4287786"/>
                <a:gd name="connsiteX3" fmla="*/ 1255594 w 7533564"/>
                <a:gd name="connsiteY3" fmla="*/ 1542197 h 4287786"/>
                <a:gd name="connsiteX4" fmla="*/ 1501253 w 7533564"/>
                <a:gd name="connsiteY4" fmla="*/ 2743200 h 4287786"/>
                <a:gd name="connsiteX5" fmla="*/ 1528549 w 7533564"/>
                <a:gd name="connsiteY5" fmla="*/ 3493827 h 4287786"/>
                <a:gd name="connsiteX6" fmla="*/ 1733265 w 7533564"/>
                <a:gd name="connsiteY6" fmla="*/ 4080681 h 4287786"/>
                <a:gd name="connsiteX7" fmla="*/ 1924334 w 7533564"/>
                <a:gd name="connsiteY7" fmla="*/ 4217158 h 4287786"/>
                <a:gd name="connsiteX8" fmla="*/ 2320119 w 7533564"/>
                <a:gd name="connsiteY8" fmla="*/ 4285397 h 4287786"/>
                <a:gd name="connsiteX9" fmla="*/ 2715904 w 7533564"/>
                <a:gd name="connsiteY9" fmla="*/ 4135272 h 4287786"/>
                <a:gd name="connsiteX10" fmla="*/ 3398292 w 7533564"/>
                <a:gd name="connsiteY10" fmla="*/ 3875964 h 4287786"/>
                <a:gd name="connsiteX11" fmla="*/ 4285397 w 7533564"/>
                <a:gd name="connsiteY11" fmla="*/ 3753134 h 4287786"/>
                <a:gd name="connsiteX12" fmla="*/ 5363570 w 7533564"/>
                <a:gd name="connsiteY12" fmla="*/ 3725839 h 4287786"/>
                <a:gd name="connsiteX13" fmla="*/ 6441743 w 7533564"/>
                <a:gd name="connsiteY13" fmla="*/ 3370997 h 4287786"/>
                <a:gd name="connsiteX14" fmla="*/ 7533564 w 7533564"/>
                <a:gd name="connsiteY14" fmla="*/ 2743200 h 42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33564" h="4287786">
                  <a:moveTo>
                    <a:pt x="0" y="0"/>
                  </a:moveTo>
                  <a:cubicBezTo>
                    <a:pt x="312761" y="162636"/>
                    <a:pt x="625522" y="325272"/>
                    <a:pt x="818865" y="491320"/>
                  </a:cubicBezTo>
                  <a:cubicBezTo>
                    <a:pt x="1012208" y="657368"/>
                    <a:pt x="1087271" y="821141"/>
                    <a:pt x="1160059" y="996287"/>
                  </a:cubicBezTo>
                  <a:cubicBezTo>
                    <a:pt x="1232847" y="1171433"/>
                    <a:pt x="1198728" y="1251045"/>
                    <a:pt x="1255594" y="1542197"/>
                  </a:cubicBezTo>
                  <a:cubicBezTo>
                    <a:pt x="1312460" y="1833349"/>
                    <a:pt x="1455760" y="2417928"/>
                    <a:pt x="1501253" y="2743200"/>
                  </a:cubicBezTo>
                  <a:cubicBezTo>
                    <a:pt x="1546746" y="3068472"/>
                    <a:pt x="1489880" y="3270914"/>
                    <a:pt x="1528549" y="3493827"/>
                  </a:cubicBezTo>
                  <a:cubicBezTo>
                    <a:pt x="1567218" y="3716740"/>
                    <a:pt x="1667301" y="3960126"/>
                    <a:pt x="1733265" y="4080681"/>
                  </a:cubicBezTo>
                  <a:cubicBezTo>
                    <a:pt x="1799229" y="4201236"/>
                    <a:pt x="1826525" y="4183039"/>
                    <a:pt x="1924334" y="4217158"/>
                  </a:cubicBezTo>
                  <a:cubicBezTo>
                    <a:pt x="2022143" y="4251277"/>
                    <a:pt x="2188191" y="4299045"/>
                    <a:pt x="2320119" y="4285397"/>
                  </a:cubicBezTo>
                  <a:cubicBezTo>
                    <a:pt x="2452047" y="4271749"/>
                    <a:pt x="2715904" y="4135272"/>
                    <a:pt x="2715904" y="4135272"/>
                  </a:cubicBezTo>
                  <a:cubicBezTo>
                    <a:pt x="2895600" y="4067033"/>
                    <a:pt x="3136710" y="3939654"/>
                    <a:pt x="3398292" y="3875964"/>
                  </a:cubicBezTo>
                  <a:cubicBezTo>
                    <a:pt x="3659874" y="3812274"/>
                    <a:pt x="3957851" y="3778155"/>
                    <a:pt x="4285397" y="3753134"/>
                  </a:cubicBezTo>
                  <a:cubicBezTo>
                    <a:pt x="4612943" y="3728113"/>
                    <a:pt x="5004179" y="3789528"/>
                    <a:pt x="5363570" y="3725839"/>
                  </a:cubicBezTo>
                  <a:cubicBezTo>
                    <a:pt x="5722961" y="3662150"/>
                    <a:pt x="6080077" y="3534770"/>
                    <a:pt x="6441743" y="3370997"/>
                  </a:cubicBezTo>
                  <a:cubicBezTo>
                    <a:pt x="6803409" y="3207224"/>
                    <a:pt x="7168486" y="2975212"/>
                    <a:pt x="7533564" y="2743200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Frihandsfigur 3"/>
          <p:cNvSpPr/>
          <p:nvPr/>
        </p:nvSpPr>
        <p:spPr>
          <a:xfrm>
            <a:off x="778117" y="1497204"/>
            <a:ext cx="1613391" cy="4039438"/>
          </a:xfrm>
          <a:custGeom>
            <a:avLst/>
            <a:gdLst>
              <a:gd name="connsiteX0" fmla="*/ 266912 w 1613391"/>
              <a:gd name="connsiteY0" fmla="*/ 0 h 4039438"/>
              <a:gd name="connsiteX1" fmla="*/ 859764 w 1613391"/>
              <a:gd name="connsiteY1" fmla="*/ 361741 h 4039438"/>
              <a:gd name="connsiteX2" fmla="*/ 899958 w 1613391"/>
              <a:gd name="connsiteY2" fmla="*/ 703385 h 4039438"/>
              <a:gd name="connsiteX3" fmla="*/ 789426 w 1613391"/>
              <a:gd name="connsiteY3" fmla="*/ 1115367 h 4039438"/>
              <a:gd name="connsiteX4" fmla="*/ 518120 w 1613391"/>
              <a:gd name="connsiteY4" fmla="*/ 1738365 h 4039438"/>
              <a:gd name="connsiteX5" fmla="*/ 55896 w 1613391"/>
              <a:gd name="connsiteY5" fmla="*/ 2481943 h 4039438"/>
              <a:gd name="connsiteX6" fmla="*/ 35799 w 1613391"/>
              <a:gd name="connsiteY6" fmla="*/ 2893926 h 4039438"/>
              <a:gd name="connsiteX7" fmla="*/ 307105 w 1613391"/>
              <a:gd name="connsiteY7" fmla="*/ 3386295 h 4039438"/>
              <a:gd name="connsiteX8" fmla="*/ 709039 w 1613391"/>
              <a:gd name="connsiteY8" fmla="*/ 3677697 h 4039438"/>
              <a:gd name="connsiteX9" fmla="*/ 1392327 w 1613391"/>
              <a:gd name="connsiteY9" fmla="*/ 3969099 h 4039438"/>
              <a:gd name="connsiteX10" fmla="*/ 1613391 w 1613391"/>
              <a:gd name="connsiteY10" fmla="*/ 4039438 h 40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3391" h="4039438">
                <a:moveTo>
                  <a:pt x="266912" y="0"/>
                </a:moveTo>
                <a:cubicBezTo>
                  <a:pt x="510584" y="122255"/>
                  <a:pt x="754256" y="244510"/>
                  <a:pt x="859764" y="361741"/>
                </a:cubicBezTo>
                <a:cubicBezTo>
                  <a:pt x="965272" y="478972"/>
                  <a:pt x="911681" y="577781"/>
                  <a:pt x="899958" y="703385"/>
                </a:cubicBezTo>
                <a:cubicBezTo>
                  <a:pt x="888235" y="828989"/>
                  <a:pt x="853066" y="942870"/>
                  <a:pt x="789426" y="1115367"/>
                </a:cubicBezTo>
                <a:cubicBezTo>
                  <a:pt x="725786" y="1287864"/>
                  <a:pt x="640375" y="1510602"/>
                  <a:pt x="518120" y="1738365"/>
                </a:cubicBezTo>
                <a:cubicBezTo>
                  <a:pt x="395865" y="1966128"/>
                  <a:pt x="136283" y="2289350"/>
                  <a:pt x="55896" y="2481943"/>
                </a:cubicBezTo>
                <a:cubicBezTo>
                  <a:pt x="-24491" y="2674537"/>
                  <a:pt x="-6069" y="2743201"/>
                  <a:pt x="35799" y="2893926"/>
                </a:cubicBezTo>
                <a:cubicBezTo>
                  <a:pt x="77667" y="3044651"/>
                  <a:pt x="194898" y="3255666"/>
                  <a:pt x="307105" y="3386295"/>
                </a:cubicBezTo>
                <a:cubicBezTo>
                  <a:pt x="419312" y="3516924"/>
                  <a:pt x="528169" y="3580563"/>
                  <a:pt x="709039" y="3677697"/>
                </a:cubicBezTo>
                <a:cubicBezTo>
                  <a:pt x="889909" y="3774831"/>
                  <a:pt x="1241602" y="3908809"/>
                  <a:pt x="1392327" y="3969099"/>
                </a:cubicBezTo>
                <a:cubicBezTo>
                  <a:pt x="1543052" y="4029389"/>
                  <a:pt x="1578221" y="4034413"/>
                  <a:pt x="1613391" y="4039438"/>
                </a:cubicBezTo>
              </a:path>
            </a:pathLst>
          </a:cu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 rot="21111678">
            <a:off x="2195736" y="3795272"/>
            <a:ext cx="936104" cy="195152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2269282" y="5336938"/>
            <a:ext cx="2232248" cy="81970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 rot="21111678">
            <a:off x="846374" y="2999474"/>
            <a:ext cx="1131474" cy="275798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1050878" y="3861047"/>
            <a:ext cx="57505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Stn</a:t>
            </a:r>
            <a:r>
              <a:rPr lang="sv-SE" sz="1400" dirty="0" smtClean="0"/>
              <a:t>. </a:t>
            </a:r>
            <a:r>
              <a:rPr lang="sv-SE" sz="1400" dirty="0"/>
              <a:t>v</a:t>
            </a:r>
            <a:r>
              <a:rPr lang="sv-SE" sz="1400" dirty="0" smtClean="0"/>
              <a:t>id  grön linje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2259757" y="4332078"/>
            <a:ext cx="7905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Stn</a:t>
            </a:r>
            <a:r>
              <a:rPr lang="sv-SE" sz="1400" dirty="0" smtClean="0"/>
              <a:t>. Ö Söder-malm</a:t>
            </a:r>
            <a:endParaRPr lang="sv-SE" sz="1400" dirty="0"/>
          </a:p>
        </p:txBody>
      </p:sp>
      <p:sp>
        <p:nvSpPr>
          <p:cNvPr id="17" name="textruta 16"/>
          <p:cNvSpPr txBox="1"/>
          <p:nvPr/>
        </p:nvSpPr>
        <p:spPr>
          <a:xfrm>
            <a:off x="2807432" y="5631388"/>
            <a:ext cx="1476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Stn</a:t>
            </a:r>
            <a:r>
              <a:rPr lang="sv-SE" sz="1400" dirty="0" smtClean="0"/>
              <a:t>. H Sjöstad</a:t>
            </a:r>
            <a:endParaRPr lang="sv-SE" sz="1400" dirty="0"/>
          </a:p>
        </p:txBody>
      </p:sp>
      <p:sp>
        <p:nvSpPr>
          <p:cNvPr id="18" name="Platshållare för innehåll 2"/>
          <p:cNvSpPr txBox="1">
            <a:spLocks/>
          </p:cNvSpPr>
          <p:nvPr/>
        </p:nvSpPr>
        <p:spPr>
          <a:xfrm>
            <a:off x="5331696" y="1333297"/>
            <a:ext cx="3224415" cy="281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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Översiktliga analyser av resandet i de olika korridorerna</a:t>
            </a:r>
          </a:p>
          <a:p>
            <a:r>
              <a:rPr lang="sv-SE" dirty="0" smtClean="0"/>
              <a:t>Analys av stationslägen vid grön linje, östra Södermalm och Sjöstaden</a:t>
            </a:r>
          </a:p>
          <a:p>
            <a:r>
              <a:rPr lang="sv-SE" dirty="0" smtClean="0"/>
              <a:t>Övriga stationslägen studeras i de kommande mer detaljerade analyserna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>
              <a:defRPr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849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4. projektmål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5589-980B-441B-9870-95DAC9C722E3}" type="datetime1">
              <a:rPr lang="sv-SE" smtClean="0"/>
              <a:t>2012-11-22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0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234950" y="1111250"/>
            <a:ext cx="8225482" cy="51260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dirty="0" smtClean="0"/>
              <a:t>En tunnelbana till Nacka ska specifikt bidra till att: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dirty="0" smtClean="0"/>
              <a:t>Förbättra kollektivtrafikförsörjningen i Östra Södermalm, Hammarby Sjöstad, Nacka samt i ostsektorn som helhet.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dirty="0" smtClean="0"/>
              <a:t>Förbättra möjligheterna till bostadsbyggande i främst Nacka kommun med målsättningen att bygga nya bostäder för  minst  40 000 personer.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dirty="0" smtClean="0"/>
              <a:t>Förbättra förutsättningarna för arbetsmarknaden i Stockholmsregionen genom bättre bostadsförsörjning och effektiva, hållbara resor.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dirty="0" smtClean="0"/>
              <a:t>Minska flaskhalsproblematiken vid Slussen och i övriga T-banenätet genom en ny tunnelbaneförbindelse över Saltsjö-</a:t>
            </a:r>
            <a:r>
              <a:rPr lang="sv-SE" dirty="0" err="1" smtClean="0"/>
              <a:t>Mälarsnittet</a:t>
            </a:r>
            <a:r>
              <a:rPr lang="sv-SE" dirty="0"/>
              <a:t> </a:t>
            </a:r>
            <a:r>
              <a:rPr lang="sv-SE" dirty="0" smtClean="0"/>
              <a:t>som ger ostsektorn en effektiv anslutning till T-centralen.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dirty="0"/>
              <a:t>Ö</a:t>
            </a:r>
            <a:r>
              <a:rPr lang="sv-SE" dirty="0" smtClean="0"/>
              <a:t>ka det kollektiva resandet till och från ostsektorn och därigenom underlätta ett bättre fungerande trafiksystem i hela Stockholmsregionen.</a:t>
            </a:r>
            <a:endParaRPr lang="sv-SE" dirty="0"/>
          </a:p>
        </p:txBody>
      </p:sp>
      <p:sp>
        <p:nvSpPr>
          <p:cNvPr id="1126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528CA6C-4691-4BE2-BE61-B48987A75278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126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8F4C380-0422-49B9-A0E1-CAB24A814514}" type="slidenum">
              <a:rPr lang="sv-SE" sz="800">
                <a:cs typeface="Arial" charset="0"/>
              </a:rPr>
              <a:pPr algn="r" eaLnBrk="1" hangingPunct="1"/>
              <a:t>15</a:t>
            </a:fld>
            <a:endParaRPr lang="sv-SE" sz="800">
              <a:cs typeface="Arial" charset="0"/>
            </a:endParaRPr>
          </a:p>
        </p:txBody>
      </p:sp>
      <p:sp>
        <p:nvSpPr>
          <p:cNvPr id="11269" name="Rubrik 1"/>
          <p:cNvSpPr txBox="1">
            <a:spLocks/>
          </p:cNvSpPr>
          <p:nvPr/>
        </p:nvSpPr>
        <p:spPr bwMode="auto">
          <a:xfrm>
            <a:off x="547688" y="188913"/>
            <a:ext cx="84248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accent1"/>
                </a:solidFill>
                <a:cs typeface="Arial" charset="0"/>
              </a:rPr>
              <a:t>Enligt </a:t>
            </a:r>
            <a:r>
              <a:rPr lang="sv-SE" sz="2400" b="1" dirty="0">
                <a:solidFill>
                  <a:schemeClr val="accent1"/>
                </a:solidFill>
                <a:cs typeface="Arial" charset="0"/>
              </a:rPr>
              <a:t>politisk överenskommelse mellan Landstinget, Stockholm, Nacka och Värmdö</a:t>
            </a:r>
          </a:p>
        </p:txBody>
      </p:sp>
    </p:spTree>
    <p:extLst>
      <p:ext uri="{BB962C8B-B14F-4D97-AF65-F5344CB8AC3E}">
        <p14:creationId xmlns:p14="http://schemas.microsoft.com/office/powerpoint/2010/main" val="23084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234950" y="1111250"/>
            <a:ext cx="8401050" cy="51260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v-SE" dirty="0" smtClean="0"/>
              <a:t>Förbättra kollektivtrafikförsörjningen i Östra Södermalm, Hammarby Sjöstad, Nacka samt i ostsektorn som helhet.</a:t>
            </a:r>
          </a:p>
          <a:p>
            <a:pPr marL="0" indent="0">
              <a:buNone/>
              <a:defRPr/>
            </a:pPr>
            <a:endParaRPr lang="sv-SE" dirty="0" smtClean="0"/>
          </a:p>
          <a:p>
            <a:pPr marL="0" indent="0">
              <a:buNone/>
              <a:defRPr/>
            </a:pPr>
            <a:r>
              <a:rPr lang="sv-SE" dirty="0" smtClean="0"/>
              <a:t>Omformas:</a:t>
            </a:r>
          </a:p>
          <a:p>
            <a:pPr>
              <a:defRPr/>
            </a:pPr>
            <a:r>
              <a:rPr lang="sv-SE" b="1" dirty="0"/>
              <a:t>Förbättra kollektivtrafikförsörjningen i o</a:t>
            </a:r>
            <a:r>
              <a:rPr lang="sv-SE" b="1" dirty="0" smtClean="0"/>
              <a:t>stsektorn </a:t>
            </a:r>
            <a:r>
              <a:rPr lang="sv-SE" b="1" dirty="0"/>
              <a:t>som </a:t>
            </a:r>
            <a:r>
              <a:rPr lang="sv-SE" b="1" dirty="0" smtClean="0"/>
              <a:t>helhet och i områden längs sträckningen med förutsättningar för stort kollektivtrafikresande.</a:t>
            </a:r>
          </a:p>
          <a:p>
            <a:pPr>
              <a:defRPr/>
            </a:pPr>
            <a:endParaRPr lang="sv-SE" dirty="0"/>
          </a:p>
          <a:p>
            <a:pPr marL="0" indent="0">
              <a:buNone/>
              <a:defRPr/>
            </a:pPr>
            <a:r>
              <a:rPr lang="sv-SE" dirty="0" smtClean="0"/>
              <a:t>Motiv:</a:t>
            </a:r>
          </a:p>
          <a:p>
            <a:pPr>
              <a:defRPr/>
            </a:pPr>
            <a:r>
              <a:rPr lang="sv-SE" dirty="0"/>
              <a:t>Om målet står kvar så utesluts alternativet med en </a:t>
            </a:r>
            <a:r>
              <a:rPr lang="sv-SE" dirty="0" smtClean="0"/>
              <a:t>ostlig </a:t>
            </a:r>
            <a:r>
              <a:rPr lang="sv-SE" dirty="0"/>
              <a:t>sträckning. </a:t>
            </a:r>
            <a:endParaRPr lang="sv-SE" dirty="0" smtClean="0"/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</p:txBody>
      </p:sp>
      <p:sp>
        <p:nvSpPr>
          <p:cNvPr id="1126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528CA6C-4691-4BE2-BE61-B48987A75278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126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8F4C380-0422-49B9-A0E1-CAB24A814514}" type="slidenum">
              <a:rPr lang="sv-SE" sz="800">
                <a:cs typeface="Arial" charset="0"/>
              </a:rPr>
              <a:pPr algn="r" eaLnBrk="1" hangingPunct="1"/>
              <a:t>16</a:t>
            </a:fld>
            <a:endParaRPr lang="sv-SE" sz="800">
              <a:cs typeface="Arial" charset="0"/>
            </a:endParaRPr>
          </a:p>
        </p:txBody>
      </p:sp>
      <p:sp>
        <p:nvSpPr>
          <p:cNvPr id="11269" name="Rubrik 1"/>
          <p:cNvSpPr txBox="1">
            <a:spLocks/>
          </p:cNvSpPr>
          <p:nvPr/>
        </p:nvSpPr>
        <p:spPr bwMode="auto">
          <a:xfrm>
            <a:off x="522164" y="188913"/>
            <a:ext cx="84248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Förslag till komplettering av målen (1/2)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234950" y="996950"/>
            <a:ext cx="8401050" cy="5126038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sv-SE" b="1" dirty="0" smtClean="0"/>
              <a:t>Nytt mål:</a:t>
            </a:r>
          </a:p>
          <a:p>
            <a:pPr>
              <a:defRPr/>
            </a:pPr>
            <a:r>
              <a:rPr lang="sv-SE" b="1" dirty="0" smtClean="0"/>
              <a:t>Samhällsekonomisk </a:t>
            </a:r>
            <a:r>
              <a:rPr lang="sv-SE" b="1" dirty="0"/>
              <a:t>effektivitet är en utgångspunkt vid val av </a:t>
            </a:r>
            <a:r>
              <a:rPr lang="sv-SE" b="1" dirty="0" smtClean="0"/>
              <a:t>alternativ</a:t>
            </a:r>
            <a:endParaRPr lang="sv-SE" b="1" dirty="0"/>
          </a:p>
          <a:p>
            <a:pPr marL="0" indent="0">
              <a:buNone/>
              <a:defRPr/>
            </a:pPr>
            <a:endParaRPr lang="sv-SE" dirty="0"/>
          </a:p>
          <a:p>
            <a:pPr marL="0" indent="0">
              <a:buNone/>
              <a:defRPr/>
            </a:pPr>
            <a:r>
              <a:rPr lang="sv-SE" dirty="0" smtClean="0"/>
              <a:t>Motiv:</a:t>
            </a:r>
          </a:p>
          <a:p>
            <a:pPr>
              <a:defRPr/>
            </a:pPr>
            <a:r>
              <a:rPr lang="sv-SE" dirty="0"/>
              <a:t>En viktig faktor enligt bl.a. den nationella transportpolitiken. Lyfts även i infrastrukturpropositionen som en viktig faktor att ta hänsyn till vid förhandlingarna</a:t>
            </a:r>
            <a:r>
              <a:rPr lang="sv-SE" dirty="0" smtClean="0"/>
              <a:t>.</a:t>
            </a:r>
          </a:p>
          <a:p>
            <a:pPr>
              <a:defRPr/>
            </a:pPr>
            <a:endParaRPr lang="sv-SE" dirty="0" smtClean="0"/>
          </a:p>
          <a:p>
            <a:pPr marL="0" indent="0">
              <a:buNone/>
              <a:defRPr/>
            </a:pPr>
            <a:r>
              <a:rPr lang="sv-SE" b="1" dirty="0" smtClean="0"/>
              <a:t>Nytt mål:</a:t>
            </a:r>
            <a:endParaRPr lang="sv-SE" b="1" dirty="0"/>
          </a:p>
          <a:p>
            <a:pPr>
              <a:defRPr/>
            </a:pPr>
            <a:r>
              <a:rPr lang="sv-SE" b="1" dirty="0"/>
              <a:t>Ge möjligheter till </a:t>
            </a:r>
            <a:r>
              <a:rPr lang="sv-SE" b="1" dirty="0" smtClean="0"/>
              <a:t>framtida avgreningar </a:t>
            </a:r>
            <a:r>
              <a:rPr lang="sv-SE" b="1" dirty="0"/>
              <a:t>och förlängningar som visar sig </a:t>
            </a:r>
            <a:r>
              <a:rPr lang="sv-SE" b="1" dirty="0" smtClean="0"/>
              <a:t>intressanta</a:t>
            </a:r>
          </a:p>
          <a:p>
            <a:pPr marL="0" indent="0">
              <a:buNone/>
              <a:defRPr/>
            </a:pPr>
            <a:endParaRPr lang="sv-SE" b="1" dirty="0" smtClean="0"/>
          </a:p>
          <a:p>
            <a:pPr marL="0" indent="0">
              <a:buNone/>
              <a:defRPr/>
            </a:pPr>
            <a:r>
              <a:rPr lang="sv-SE" dirty="0"/>
              <a:t>Motiv:</a:t>
            </a:r>
          </a:p>
          <a:p>
            <a:pPr lvl="0"/>
            <a:r>
              <a:rPr lang="sv-SE" dirty="0"/>
              <a:t>I infrastrukturpropositionen nämns specifikt att vissa förlängningar och avgreningar ingår i förhandlingen.</a:t>
            </a:r>
          </a:p>
          <a:p>
            <a:pPr>
              <a:defRPr/>
            </a:pPr>
            <a:endParaRPr lang="sv-SE" b="1" dirty="0"/>
          </a:p>
          <a:p>
            <a:pPr marL="0" indent="0">
              <a:buNone/>
              <a:defRPr/>
            </a:pPr>
            <a:endParaRPr lang="sv-SE" b="1" dirty="0"/>
          </a:p>
          <a:p>
            <a:pPr>
              <a:defRPr/>
            </a:pPr>
            <a:endParaRPr lang="sv-SE" dirty="0"/>
          </a:p>
          <a:p>
            <a:pPr marL="0" indent="0">
              <a:buNone/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</p:txBody>
      </p:sp>
      <p:sp>
        <p:nvSpPr>
          <p:cNvPr id="1126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528CA6C-4691-4BE2-BE61-B48987A75278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126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8F4C380-0422-49B9-A0E1-CAB24A814514}" type="slidenum">
              <a:rPr lang="sv-SE" sz="800">
                <a:cs typeface="Arial" charset="0"/>
              </a:rPr>
              <a:pPr algn="r" eaLnBrk="1" hangingPunct="1"/>
              <a:t>17</a:t>
            </a:fld>
            <a:endParaRPr lang="sv-SE" sz="800">
              <a:cs typeface="Arial" charset="0"/>
            </a:endParaRPr>
          </a:p>
        </p:txBody>
      </p:sp>
      <p:sp>
        <p:nvSpPr>
          <p:cNvPr id="11269" name="Rubrik 1"/>
          <p:cNvSpPr txBox="1">
            <a:spLocks/>
          </p:cNvSpPr>
          <p:nvPr/>
        </p:nvSpPr>
        <p:spPr bwMode="auto">
          <a:xfrm>
            <a:off x="522164" y="188913"/>
            <a:ext cx="84248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Förslag till komplettering av målen (2/2)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089296"/>
            <a:ext cx="7776000" cy="136207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sv-SE" dirty="0"/>
              <a:t>5</a:t>
            </a:r>
            <a:r>
              <a:rPr lang="sv-SE" dirty="0" smtClean="0"/>
              <a:t>. Kommunikation och samråd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ECB-D1EC-4C46-B259-0E7E5A45B2E7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0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136904" cy="468052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sv-SE" sz="2400" dirty="0" smtClean="0"/>
              <a:t>Kommunikationsplattform (antagen av parterna):</a:t>
            </a:r>
          </a:p>
          <a:p>
            <a:pPr lvl="1">
              <a:defRPr/>
            </a:pPr>
            <a:r>
              <a:rPr lang="sv-SE" dirty="0" smtClean="0"/>
              <a:t>Anger principer </a:t>
            </a:r>
            <a:r>
              <a:rPr lang="sv-SE" dirty="0"/>
              <a:t>för </a:t>
            </a:r>
            <a:r>
              <a:rPr lang="sv-SE" dirty="0" smtClean="0"/>
              <a:t>det </a:t>
            </a:r>
            <a:r>
              <a:rPr lang="sv-SE" dirty="0"/>
              <a:t>kommunikativa arbetet </a:t>
            </a:r>
            <a:endParaRPr lang="sv-SE" dirty="0" smtClean="0"/>
          </a:p>
          <a:p>
            <a:pPr lvl="1">
              <a:defRPr/>
            </a:pPr>
            <a:r>
              <a:rPr lang="sv-SE" dirty="0" smtClean="0"/>
              <a:t>Beskriver ett arbetssätt så att parterna </a:t>
            </a:r>
            <a:r>
              <a:rPr lang="sv-SE" dirty="0"/>
              <a:t>tillsammans </a:t>
            </a:r>
            <a:r>
              <a:rPr lang="sv-SE" dirty="0" smtClean="0"/>
              <a:t>kan uppnå bästa </a:t>
            </a:r>
            <a:r>
              <a:rPr lang="sv-SE" dirty="0"/>
              <a:t>möjliga kommunikativa resultat</a:t>
            </a:r>
            <a:r>
              <a:rPr lang="sv-SE" dirty="0" smtClean="0"/>
              <a:t>.</a:t>
            </a:r>
          </a:p>
          <a:p>
            <a:pPr lvl="1">
              <a:defRPr/>
            </a:pPr>
            <a:r>
              <a:rPr lang="sv-SE" dirty="0" smtClean="0"/>
              <a:t>Arbete pågår med en bilaga som innehåller frågor och svar.</a:t>
            </a:r>
          </a:p>
          <a:p>
            <a:pPr>
              <a:defRPr/>
            </a:pPr>
            <a:endParaRPr lang="sv-SE" sz="2400" dirty="0" smtClean="0"/>
          </a:p>
          <a:p>
            <a:pPr>
              <a:defRPr/>
            </a:pPr>
            <a:r>
              <a:rPr lang="sv-SE" sz="2400" dirty="0" smtClean="0"/>
              <a:t>Kommunikationsplan:</a:t>
            </a:r>
          </a:p>
          <a:p>
            <a:pPr lvl="1">
              <a:defRPr/>
            </a:pPr>
            <a:r>
              <a:rPr lang="sv-SE" dirty="0" smtClean="0"/>
              <a:t>Arbete pågår</a:t>
            </a:r>
          </a:p>
          <a:p>
            <a:pPr marL="457200" lvl="1" indent="0">
              <a:buNone/>
              <a:defRPr/>
            </a:pPr>
            <a:endParaRPr lang="sv-SE" sz="2400" dirty="0" smtClean="0"/>
          </a:p>
          <a:p>
            <a:pPr>
              <a:defRPr/>
            </a:pPr>
            <a:endParaRPr lang="sv-SE" sz="2600" dirty="0"/>
          </a:p>
        </p:txBody>
      </p:sp>
      <p:sp>
        <p:nvSpPr>
          <p:cNvPr id="1126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528CA6C-4691-4BE2-BE61-B48987A75278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126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8F4C380-0422-49B9-A0E1-CAB24A814514}" type="slidenum">
              <a:rPr lang="sv-SE" sz="800">
                <a:cs typeface="Arial" charset="0"/>
              </a:rPr>
              <a:pPr algn="r" eaLnBrk="1" hangingPunct="1"/>
              <a:t>19</a:t>
            </a:fld>
            <a:endParaRPr lang="sv-SE" sz="800">
              <a:cs typeface="Arial" charset="0"/>
            </a:endParaRPr>
          </a:p>
        </p:txBody>
      </p:sp>
      <p:sp>
        <p:nvSpPr>
          <p:cNvPr id="11269" name="Rubrik 1"/>
          <p:cNvSpPr txBox="1">
            <a:spLocks/>
          </p:cNvSpPr>
          <p:nvPr/>
        </p:nvSpPr>
        <p:spPr bwMode="auto">
          <a:xfrm>
            <a:off x="251520" y="116632"/>
            <a:ext cx="87129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Kommunikationsplattform och kommunikationsplan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7254056" cy="4968552"/>
          </a:xfrm>
        </p:spPr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 smtClean="0"/>
              <a:t>Allmän information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/>
              <a:t>Samordning </a:t>
            </a:r>
            <a:r>
              <a:rPr lang="sv-SE" sz="2400" dirty="0"/>
              <a:t>mellan SL, Trafikverket och statens förhandlingspersoner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Lägesredovisning delprojekten </a:t>
            </a:r>
            <a:endParaRPr lang="sv-S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/>
              <a:t>Projektmål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/>
              <a:t>Kommunikation och samråd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/>
              <a:t>Trafikverkets arbete med övergripande åtgärdsvalsstudie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/>
              <a:t>Övrigt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</p:txBody>
      </p:sp>
      <p:sp>
        <p:nvSpPr>
          <p:cNvPr id="1638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9FCEF5-2E14-4438-806F-98E178A40602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638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881A6E5F-9926-46F5-98A2-824D90778D8F}" type="slidenum">
              <a:rPr lang="sv-SE" sz="800">
                <a:cs typeface="Arial" charset="0"/>
              </a:rPr>
              <a:pPr algn="r" eaLnBrk="1" hangingPunct="1"/>
              <a:t>2</a:t>
            </a:fld>
            <a:endParaRPr lang="sv-SE" sz="800">
              <a:cs typeface="Arial" charset="0"/>
            </a:endParaRPr>
          </a:p>
        </p:txBody>
      </p:sp>
      <p:sp>
        <p:nvSpPr>
          <p:cNvPr id="16389" name="Rubrik 1"/>
          <p:cNvSpPr txBox="1">
            <a:spLocks/>
          </p:cNvSpPr>
          <p:nvPr/>
        </p:nvSpPr>
        <p:spPr bwMode="auto">
          <a:xfrm>
            <a:off x="251520" y="332656"/>
            <a:ext cx="856895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Agenda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222671" y="1124744"/>
            <a:ext cx="8352928" cy="10081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sv-SE" sz="2400" dirty="0" smtClean="0"/>
              <a:t>Enligt nuvarande process har samrådet varit styrt till vissa skeden. I den nya planprocessen finns en större frihet.</a:t>
            </a:r>
          </a:p>
          <a:p>
            <a:pPr marL="0" indent="0">
              <a:buNone/>
              <a:defRPr/>
            </a:pPr>
            <a:endParaRPr lang="sv-SE" sz="2400" dirty="0" smtClean="0"/>
          </a:p>
          <a:p>
            <a:pPr marL="0" indent="0">
              <a:buNone/>
              <a:defRPr/>
            </a:pPr>
            <a:endParaRPr lang="sv-SE" sz="2600" dirty="0"/>
          </a:p>
        </p:txBody>
      </p:sp>
      <p:sp>
        <p:nvSpPr>
          <p:cNvPr id="1126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528CA6C-4691-4BE2-BE61-B48987A75278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126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8F4C380-0422-49B9-A0E1-CAB24A814514}" type="slidenum">
              <a:rPr lang="sv-SE" sz="800">
                <a:cs typeface="Arial" charset="0"/>
              </a:rPr>
              <a:pPr algn="r" eaLnBrk="1" hangingPunct="1"/>
              <a:t>20</a:t>
            </a:fld>
            <a:endParaRPr lang="sv-SE" sz="800">
              <a:cs typeface="Arial" charset="0"/>
            </a:endParaRPr>
          </a:p>
        </p:txBody>
      </p:sp>
      <p:sp>
        <p:nvSpPr>
          <p:cNvPr id="11269" name="Rubrik 1"/>
          <p:cNvSpPr txBox="1">
            <a:spLocks/>
          </p:cNvSpPr>
          <p:nvPr/>
        </p:nvSpPr>
        <p:spPr bwMode="auto">
          <a:xfrm>
            <a:off x="251520" y="260648"/>
            <a:ext cx="87129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Samråd enligt ny lagstiftning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2420888"/>
            <a:ext cx="89312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 1"/>
          <p:cNvSpPr/>
          <p:nvPr/>
        </p:nvSpPr>
        <p:spPr>
          <a:xfrm>
            <a:off x="5542936" y="4454528"/>
            <a:ext cx="1237630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6659562" y="5125680"/>
            <a:ext cx="212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Bildkälla: Trafikverket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5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242392" y="1052736"/>
            <a:ext cx="8136904" cy="468052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sv-SE" sz="2400" b="1" dirty="0" smtClean="0"/>
              <a:t>1.   Tidig idé-inhämtning via sl.se</a:t>
            </a:r>
          </a:p>
          <a:p>
            <a:pPr lvl="1">
              <a:defRPr/>
            </a:pPr>
            <a:r>
              <a:rPr lang="sv-SE" sz="2400" dirty="0"/>
              <a:t>Syftar till att få in </a:t>
            </a:r>
            <a:r>
              <a:rPr lang="sv-SE" sz="2400" b="1" dirty="0"/>
              <a:t>tidiga</a:t>
            </a:r>
            <a:r>
              <a:rPr lang="sv-SE" sz="2400" dirty="0"/>
              <a:t> </a:t>
            </a:r>
            <a:r>
              <a:rPr lang="sv-SE" sz="2400" dirty="0" smtClean="0"/>
              <a:t>idéer om sträckningar</a:t>
            </a:r>
            <a:r>
              <a:rPr lang="sv-SE" sz="2400" dirty="0"/>
              <a:t>, miljöpåverkan etc. </a:t>
            </a:r>
            <a:endParaRPr lang="sv-SE" sz="2400" dirty="0" smtClean="0"/>
          </a:p>
          <a:p>
            <a:pPr lvl="1">
              <a:defRPr/>
            </a:pPr>
            <a:r>
              <a:rPr lang="sv-SE" sz="2400" dirty="0" smtClean="0"/>
              <a:t>Genomförs dec 2012 – jan 2013</a:t>
            </a:r>
          </a:p>
          <a:p>
            <a:pPr lvl="1">
              <a:defRPr/>
            </a:pPr>
            <a:r>
              <a:rPr lang="sv-SE" sz="2400" dirty="0" smtClean="0"/>
              <a:t>Synpunkter lämnas via formulär på sl.se</a:t>
            </a:r>
          </a:p>
          <a:p>
            <a:pPr lvl="1">
              <a:defRPr/>
            </a:pPr>
            <a:r>
              <a:rPr lang="sv-SE" sz="2400" dirty="0" smtClean="0"/>
              <a:t>Information i tidningar, på </a:t>
            </a:r>
            <a:r>
              <a:rPr lang="sv-SE" sz="2400" dirty="0" err="1" smtClean="0"/>
              <a:t>Facebook</a:t>
            </a:r>
            <a:r>
              <a:rPr lang="sv-SE" sz="2400" dirty="0" smtClean="0"/>
              <a:t>, SL:s informationsskärmar m.m.</a:t>
            </a:r>
          </a:p>
          <a:p>
            <a:pPr lvl="1">
              <a:defRPr/>
            </a:pPr>
            <a:r>
              <a:rPr lang="sv-SE" sz="2400" dirty="0" smtClean="0"/>
              <a:t>Underlag: </a:t>
            </a:r>
          </a:p>
          <a:p>
            <a:pPr lvl="2">
              <a:defRPr/>
            </a:pPr>
            <a:r>
              <a:rPr lang="sv-SE" sz="2200" dirty="0" smtClean="0"/>
              <a:t>Nuvarande text på sl.se kompletterad med bl.a. projektmål</a:t>
            </a:r>
          </a:p>
          <a:p>
            <a:pPr lvl="2">
              <a:defRPr/>
            </a:pPr>
            <a:r>
              <a:rPr lang="sv-SE" sz="2200" dirty="0" smtClean="0"/>
              <a:t>Idéstudie kollektivtrafiklösning för ostsektorn</a:t>
            </a:r>
          </a:p>
          <a:p>
            <a:pPr lvl="2">
              <a:defRPr/>
            </a:pPr>
            <a:r>
              <a:rPr lang="sv-SE" sz="2200" dirty="0" smtClean="0"/>
              <a:t>Information från åtgärdsvalsstudien</a:t>
            </a:r>
          </a:p>
          <a:p>
            <a:pPr marL="0" indent="0">
              <a:buNone/>
              <a:defRPr/>
            </a:pPr>
            <a:endParaRPr lang="sv-SE" sz="2600" dirty="0"/>
          </a:p>
        </p:txBody>
      </p:sp>
      <p:sp>
        <p:nvSpPr>
          <p:cNvPr id="1126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528CA6C-4691-4BE2-BE61-B48987A75278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126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8F4C380-0422-49B9-A0E1-CAB24A814514}" type="slidenum">
              <a:rPr lang="sv-SE" sz="800">
                <a:cs typeface="Arial" charset="0"/>
              </a:rPr>
              <a:pPr algn="r" eaLnBrk="1" hangingPunct="1"/>
              <a:t>21</a:t>
            </a:fld>
            <a:endParaRPr lang="sv-SE" sz="800">
              <a:cs typeface="Arial" charset="0"/>
            </a:endParaRPr>
          </a:p>
        </p:txBody>
      </p:sp>
      <p:sp>
        <p:nvSpPr>
          <p:cNvPr id="11269" name="Rubrik 1"/>
          <p:cNvSpPr txBox="1">
            <a:spLocks/>
          </p:cNvSpPr>
          <p:nvPr/>
        </p:nvSpPr>
        <p:spPr bwMode="auto">
          <a:xfrm>
            <a:off x="251520" y="116632"/>
            <a:ext cx="87129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Förslag till </a:t>
            </a:r>
            <a:r>
              <a:rPr lang="sv-SE" sz="2800" b="1" dirty="0">
                <a:solidFill>
                  <a:schemeClr val="accent1"/>
                </a:solidFill>
                <a:cs typeface="Arial" charset="0"/>
              </a:rPr>
              <a:t>k</a:t>
            </a:r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ommunikationsaktiviteter inom förstudien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136904" cy="468052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sv-SE" sz="2400" b="1" dirty="0" smtClean="0"/>
              <a:t>2. Samråd – samrådsmöten och skriftliga synpunkter</a:t>
            </a:r>
          </a:p>
          <a:p>
            <a:pPr lvl="1">
              <a:defRPr/>
            </a:pPr>
            <a:r>
              <a:rPr lang="sv-SE" sz="2400" dirty="0" smtClean="0"/>
              <a:t>Syftar till att få in synpunkter på förutsättningar och sträckningar genom muntlig och skriftlig kommunikation.</a:t>
            </a:r>
          </a:p>
          <a:p>
            <a:pPr lvl="1">
              <a:defRPr/>
            </a:pPr>
            <a:r>
              <a:rPr lang="sv-SE" sz="2400" dirty="0" smtClean="0"/>
              <a:t>Genomförs i mars-april 2013  </a:t>
            </a:r>
          </a:p>
          <a:p>
            <a:pPr lvl="1">
              <a:defRPr/>
            </a:pPr>
            <a:r>
              <a:rPr lang="sv-SE" sz="2400" dirty="0" smtClean="0"/>
              <a:t>Samrådsmöten, riktade informations- och kommunikationsaktiviteter och skriftliga synpunkter</a:t>
            </a:r>
          </a:p>
          <a:p>
            <a:pPr lvl="1">
              <a:defRPr/>
            </a:pPr>
            <a:r>
              <a:rPr lang="sv-SE" sz="2400" dirty="0" smtClean="0"/>
              <a:t>Platser för samrådsmöten: Stockholm (Södermalm och/eller Hammarby sjöstad) och Nacka (Nacka forum och/eller Sickla). </a:t>
            </a:r>
          </a:p>
          <a:p>
            <a:pPr lvl="1">
              <a:defRPr/>
            </a:pPr>
            <a:endParaRPr lang="sv-SE" sz="2400" dirty="0" smtClean="0"/>
          </a:p>
          <a:p>
            <a:pPr marL="0" indent="0">
              <a:buNone/>
              <a:defRPr/>
            </a:pPr>
            <a:r>
              <a:rPr lang="sv-SE" sz="2400" b="1" dirty="0" smtClean="0"/>
              <a:t>3. Information om ställningstagande</a:t>
            </a:r>
          </a:p>
        </p:txBody>
      </p:sp>
      <p:sp>
        <p:nvSpPr>
          <p:cNvPr id="1126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528CA6C-4691-4BE2-BE61-B48987A75278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126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8F4C380-0422-49B9-A0E1-CAB24A814514}" type="slidenum">
              <a:rPr lang="sv-SE" sz="800">
                <a:cs typeface="Arial" charset="0"/>
              </a:rPr>
              <a:pPr algn="r" eaLnBrk="1" hangingPunct="1"/>
              <a:t>22</a:t>
            </a:fld>
            <a:endParaRPr lang="sv-SE" sz="800">
              <a:cs typeface="Arial" charset="0"/>
            </a:endParaRPr>
          </a:p>
        </p:txBody>
      </p:sp>
      <p:sp>
        <p:nvSpPr>
          <p:cNvPr id="11269" name="Rubrik 1"/>
          <p:cNvSpPr txBox="1">
            <a:spLocks/>
          </p:cNvSpPr>
          <p:nvPr/>
        </p:nvSpPr>
        <p:spPr bwMode="auto">
          <a:xfrm>
            <a:off x="251520" y="116632"/>
            <a:ext cx="87129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accent1"/>
                </a:solidFill>
                <a:cs typeface="Arial" charset="0"/>
              </a:rPr>
              <a:t>Förslag till kommunikationsaktiviteter inom förstudien</a:t>
            </a:r>
            <a:endParaRPr lang="sv-SE" sz="2800" b="1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221088"/>
            <a:ext cx="7776000" cy="136207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sv-SE" dirty="0"/>
              <a:t>6</a:t>
            </a:r>
            <a:r>
              <a:rPr lang="sv-SE" dirty="0" smtClean="0"/>
              <a:t>. Trafikverkets arbete med övergripande åtgärdsvalsstudie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ECB-D1EC-4C46-B259-0E7E5A45B2E7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4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005064"/>
            <a:ext cx="7776000" cy="750292"/>
          </a:xfrm>
        </p:spPr>
        <p:txBody>
          <a:bodyPr>
            <a:normAutofit/>
          </a:bodyPr>
          <a:lstStyle/>
          <a:p>
            <a:r>
              <a:rPr lang="sv-SE" dirty="0" smtClean="0"/>
              <a:t>1. Allmän information</a:t>
            </a:r>
            <a:endParaRPr lang="sv-SE" sz="31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ECB-D1EC-4C46-B259-0E7E5A45B2E7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938858" y="4725144"/>
            <a:ext cx="7632848" cy="1656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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>
                <a:solidFill>
                  <a:schemeClr val="accent1"/>
                </a:solidFill>
              </a:rPr>
              <a:t>Regeringens infrastrukturproposition och förhandlingspersoner</a:t>
            </a:r>
          </a:p>
          <a:p>
            <a:r>
              <a:rPr lang="sv-SE" dirty="0" smtClean="0">
                <a:solidFill>
                  <a:schemeClr val="accent1"/>
                </a:solidFill>
              </a:rPr>
              <a:t>Beslut i Trafiknämnden: Saltsjöbanan och Tvärbanan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>
              <a:defRPr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35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7056784" cy="4608512"/>
          </a:xfrm>
        </p:spPr>
        <p:txBody>
          <a:bodyPr rtlCol="0">
            <a:normAutofit/>
          </a:bodyPr>
          <a:lstStyle/>
          <a:p>
            <a:r>
              <a:rPr lang="sv-SE" dirty="0" smtClean="0"/>
              <a:t>Förhandling om utbyggnad av blå linje och ev. nära anslutande åtgärder:</a:t>
            </a:r>
          </a:p>
          <a:p>
            <a:pPr lvl="1"/>
            <a:r>
              <a:rPr lang="sv-SE" dirty="0"/>
              <a:t>e</a:t>
            </a:r>
            <a:r>
              <a:rPr lang="sv-SE" dirty="0" smtClean="0"/>
              <a:t>x. förlängning till Barkarby</a:t>
            </a:r>
          </a:p>
          <a:p>
            <a:pPr lvl="1"/>
            <a:r>
              <a:rPr lang="sv-SE" dirty="0"/>
              <a:t>e</a:t>
            </a:r>
            <a:r>
              <a:rPr lang="sv-SE" dirty="0" smtClean="0"/>
              <a:t>x. förgrening mot Gullmarsplan</a:t>
            </a:r>
          </a:p>
          <a:p>
            <a:pPr marL="400050"/>
            <a:r>
              <a:rPr lang="sv-SE" dirty="0" smtClean="0"/>
              <a:t>”En </a:t>
            </a:r>
            <a:r>
              <a:rPr lang="sv-SE" dirty="0"/>
              <a:t>samordnad</a:t>
            </a:r>
            <a:r>
              <a:rPr lang="sv-SE" dirty="0" smtClean="0"/>
              <a:t> projektering </a:t>
            </a:r>
            <a:r>
              <a:rPr lang="sv-SE" dirty="0"/>
              <a:t>av tunnelbanans förlängning mot Nacka och en </a:t>
            </a:r>
            <a:r>
              <a:rPr lang="sv-SE" dirty="0" smtClean="0"/>
              <a:t>vägförbindelse under </a:t>
            </a:r>
            <a:r>
              <a:rPr lang="sv-SE" dirty="0"/>
              <a:t>Saltsjön kan ge stora samordningsvinster och bör prövas</a:t>
            </a:r>
            <a:r>
              <a:rPr lang="sv-SE" dirty="0" smtClean="0"/>
              <a:t>.”</a:t>
            </a:r>
          </a:p>
          <a:p>
            <a:r>
              <a:rPr lang="sv-SE" dirty="0" smtClean="0"/>
              <a:t>”Förhandlingspersonen </a:t>
            </a:r>
            <a:r>
              <a:rPr lang="sv-SE" dirty="0"/>
              <a:t>ska diskutera en utformning av en östlig </a:t>
            </a:r>
            <a:r>
              <a:rPr lang="sv-SE" dirty="0" smtClean="0"/>
              <a:t>vägförbindelse (Österleden</a:t>
            </a:r>
            <a:r>
              <a:rPr lang="sv-SE" dirty="0"/>
              <a:t>) under Saltsjön i anslutning till </a:t>
            </a:r>
            <a:r>
              <a:rPr lang="sv-SE" dirty="0" smtClean="0"/>
              <a:t>tunnelbanans förlängning </a:t>
            </a:r>
            <a:r>
              <a:rPr lang="sv-SE" dirty="0"/>
              <a:t>till Nacka</a:t>
            </a:r>
            <a:r>
              <a:rPr lang="sv-SE" dirty="0" smtClean="0"/>
              <a:t>.”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  <a:defRPr/>
            </a:pPr>
            <a:endParaRPr lang="sv-SE" dirty="0" smtClean="0"/>
          </a:p>
          <a:p>
            <a:pPr marL="0" indent="0">
              <a:buNone/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</p:txBody>
      </p:sp>
      <p:sp>
        <p:nvSpPr>
          <p:cNvPr id="1638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9FCEF5-2E14-4438-806F-98E178A40602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638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881A6E5F-9926-46F5-98A2-824D90778D8F}" type="slidenum">
              <a:rPr lang="sv-SE" sz="800">
                <a:cs typeface="Arial" charset="0"/>
              </a:rPr>
              <a:pPr algn="r" eaLnBrk="1" hangingPunct="1"/>
              <a:t>4</a:t>
            </a:fld>
            <a:endParaRPr lang="sv-SE" sz="800">
              <a:cs typeface="Arial" charset="0"/>
            </a:endParaRPr>
          </a:p>
        </p:txBody>
      </p:sp>
      <p:sp>
        <p:nvSpPr>
          <p:cNvPr id="16389" name="Rubrik 1"/>
          <p:cNvSpPr txBox="1">
            <a:spLocks/>
          </p:cNvSpPr>
          <p:nvPr/>
        </p:nvSpPr>
        <p:spPr bwMode="auto">
          <a:xfrm>
            <a:off x="241766" y="351413"/>
            <a:ext cx="856895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rgbClr val="0070C0"/>
                </a:solidFill>
              </a:rPr>
              <a:t>Regeringens infrastrukturproposition okt 2012</a:t>
            </a:r>
            <a:endParaRPr lang="sv-SE" sz="2800" b="1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4058698" cy="4608512"/>
          </a:xfrm>
        </p:spPr>
        <p:txBody>
          <a:bodyPr rtlCol="0">
            <a:normAutofit/>
          </a:bodyPr>
          <a:lstStyle/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  <a:defRPr/>
            </a:pPr>
            <a:endParaRPr lang="sv-SE" dirty="0" smtClean="0"/>
          </a:p>
          <a:p>
            <a:pPr marL="0" indent="0">
              <a:buNone/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</p:txBody>
      </p:sp>
      <p:sp>
        <p:nvSpPr>
          <p:cNvPr id="1638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9FCEF5-2E14-4438-806F-98E178A40602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638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881A6E5F-9926-46F5-98A2-824D90778D8F}" type="slidenum">
              <a:rPr lang="sv-SE" sz="800">
                <a:cs typeface="Arial" charset="0"/>
              </a:rPr>
              <a:pPr algn="r" eaLnBrk="1" hangingPunct="1"/>
              <a:t>5</a:t>
            </a:fld>
            <a:endParaRPr lang="sv-SE" sz="800">
              <a:cs typeface="Arial" charset="0"/>
            </a:endParaRPr>
          </a:p>
        </p:txBody>
      </p:sp>
      <p:sp>
        <p:nvSpPr>
          <p:cNvPr id="16389" name="Rubrik 1"/>
          <p:cNvSpPr txBox="1">
            <a:spLocks/>
          </p:cNvSpPr>
          <p:nvPr/>
        </p:nvSpPr>
        <p:spPr bwMode="auto">
          <a:xfrm>
            <a:off x="207719" y="188640"/>
            <a:ext cx="856895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rgbClr val="0070C0"/>
                </a:solidFill>
              </a:rPr>
              <a:t>Trafiknämnden 16/10: Beslut om Saltsjöbanan och Tvärbanan </a:t>
            </a:r>
            <a:endParaRPr lang="sv-SE" sz="28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24627" r="22380" b="17925"/>
          <a:stretch/>
        </p:blipFill>
        <p:spPr bwMode="auto">
          <a:xfrm>
            <a:off x="3028811" y="1412776"/>
            <a:ext cx="6018663" cy="409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latshållare för innehåll 2"/>
          <p:cNvSpPr txBox="1">
            <a:spLocks/>
          </p:cNvSpPr>
          <p:nvPr/>
        </p:nvSpPr>
        <p:spPr>
          <a:xfrm>
            <a:off x="110280" y="1268760"/>
            <a:ext cx="2806802" cy="4608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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Idéstudien för ostsektorn godkänd</a:t>
            </a:r>
          </a:p>
          <a:p>
            <a:r>
              <a:rPr lang="sv-SE" dirty="0" smtClean="0"/>
              <a:t>Genomföra fördjupad </a:t>
            </a:r>
            <a:r>
              <a:rPr lang="sv-SE" dirty="0"/>
              <a:t>teknisk studie av en upprustning av </a:t>
            </a:r>
            <a:r>
              <a:rPr lang="sv-SE" dirty="0" smtClean="0"/>
              <a:t>Saltsjöbanan (prel. klar april/maj 2013)</a:t>
            </a:r>
          </a:p>
          <a:p>
            <a:r>
              <a:rPr lang="sv-SE" dirty="0" smtClean="0"/>
              <a:t>Genomföra </a:t>
            </a:r>
            <a:r>
              <a:rPr lang="sv-SE" dirty="0"/>
              <a:t>en utredning i syfte att förlänga Tvärbanan till Sickla </a:t>
            </a:r>
            <a:r>
              <a:rPr lang="sv-SE" dirty="0" smtClean="0"/>
              <a:t>(prel. klar jan 2013)</a:t>
            </a:r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>
              <a:defRPr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115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2. </a:t>
            </a:r>
            <a:r>
              <a:rPr lang="sv-SE" dirty="0"/>
              <a:t>Samordning mellan SL, Trafikverket och statens </a:t>
            </a:r>
            <a:r>
              <a:rPr lang="sv-SE" dirty="0" smtClean="0"/>
              <a:t>förhandlingspersoner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5589-980B-441B-9870-95DAC9C722E3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8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6336704" cy="4608512"/>
          </a:xfrm>
        </p:spPr>
        <p:txBody>
          <a:bodyPr rtlCol="0">
            <a:normAutofit/>
          </a:bodyPr>
          <a:lstStyle/>
          <a:p>
            <a:r>
              <a:rPr lang="sv-SE" dirty="0" smtClean="0"/>
              <a:t>Förhandlingsperson </a:t>
            </a:r>
            <a:r>
              <a:rPr lang="sv-SE" dirty="0"/>
              <a:t>först </a:t>
            </a:r>
            <a:r>
              <a:rPr lang="sv-SE" dirty="0" smtClean="0"/>
              <a:t>utsedd – Leif </a:t>
            </a:r>
            <a:r>
              <a:rPr lang="sv-SE" dirty="0"/>
              <a:t>Zetterberg – </a:t>
            </a:r>
            <a:r>
              <a:rPr lang="sv-SE" dirty="0" smtClean="0"/>
              <a:t>sedan </a:t>
            </a:r>
            <a:r>
              <a:rPr lang="sv-SE" dirty="0"/>
              <a:t>entledigad pga. b</a:t>
            </a:r>
            <a:r>
              <a:rPr lang="sv-SE" dirty="0" smtClean="0"/>
              <a:t>edömd konflikt </a:t>
            </a:r>
            <a:r>
              <a:rPr lang="sv-SE" dirty="0"/>
              <a:t>med andra </a:t>
            </a:r>
            <a:r>
              <a:rPr lang="sv-SE" dirty="0" smtClean="0"/>
              <a:t>uppdrag.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Ny förhandlingsperson ska utses så snart som möjligt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Första möte mellan SL och </a:t>
            </a:r>
            <a:r>
              <a:rPr lang="sv-SE" dirty="0"/>
              <a:t>förhandlingens sekreterare Erik Bromander </a:t>
            </a:r>
            <a:r>
              <a:rPr lang="sv-SE" dirty="0" smtClean="0"/>
              <a:t>6/11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  <a:defRPr/>
            </a:pPr>
            <a:endParaRPr lang="sv-SE" dirty="0" smtClean="0"/>
          </a:p>
          <a:p>
            <a:pPr marL="0" indent="0">
              <a:buNone/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</p:txBody>
      </p:sp>
      <p:sp>
        <p:nvSpPr>
          <p:cNvPr id="16387" name="Platshållare för datum 3"/>
          <p:cNvSpPr txBox="1">
            <a:spLocks noGrp="1"/>
          </p:cNvSpPr>
          <p:nvPr/>
        </p:nvSpPr>
        <p:spPr bwMode="auto">
          <a:xfrm>
            <a:off x="614363" y="6289675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9FCEF5-2E14-4438-806F-98E178A40602}" type="datetime1">
              <a:rPr lang="sv-SE" sz="800">
                <a:cs typeface="Arial" charset="0"/>
              </a:rPr>
              <a:pPr eaLnBrk="1" hangingPunct="1"/>
              <a:t>2012-11-22</a:t>
            </a:fld>
            <a:endParaRPr lang="sv-SE" sz="800">
              <a:cs typeface="Arial" charset="0"/>
            </a:endParaRPr>
          </a:p>
        </p:txBody>
      </p:sp>
      <p:sp>
        <p:nvSpPr>
          <p:cNvPr id="16388" name="Platshållare för bildnummer 4"/>
          <p:cNvSpPr txBox="1">
            <a:spLocks noGrp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881A6E5F-9926-46F5-98A2-824D90778D8F}" type="slidenum">
              <a:rPr lang="sv-SE" sz="800">
                <a:cs typeface="Arial" charset="0"/>
              </a:rPr>
              <a:pPr algn="r" eaLnBrk="1" hangingPunct="1"/>
              <a:t>7</a:t>
            </a:fld>
            <a:endParaRPr lang="sv-SE" sz="800">
              <a:cs typeface="Arial" charset="0"/>
            </a:endParaRPr>
          </a:p>
        </p:txBody>
      </p:sp>
      <p:sp>
        <p:nvSpPr>
          <p:cNvPr id="16389" name="Rubrik 1"/>
          <p:cNvSpPr txBox="1">
            <a:spLocks/>
          </p:cNvSpPr>
          <p:nvPr/>
        </p:nvSpPr>
        <p:spPr bwMode="auto">
          <a:xfrm>
            <a:off x="241766" y="351413"/>
            <a:ext cx="856895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rgbClr val="0070C0"/>
                </a:solidFill>
              </a:rPr>
              <a:t>Förhandlingspersoner</a:t>
            </a:r>
            <a:endParaRPr lang="sv-SE" sz="2800" b="1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Investeringskostnader – ett viktigt </a:t>
            </a:r>
            <a:r>
              <a:rPr lang="sv-SE" dirty="0"/>
              <a:t>underlag i </a:t>
            </a:r>
            <a:r>
              <a:rPr lang="sv-SE" dirty="0" smtClean="0"/>
              <a:t>förhandlingen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b="1" dirty="0" smtClean="0"/>
              <a:t>Enligt </a:t>
            </a:r>
            <a:r>
              <a:rPr lang="sv-SE" b="1" dirty="0"/>
              <a:t>idéstudien Kollektivtrafiklösning för ostsektorn</a:t>
            </a:r>
          </a:p>
          <a:p>
            <a:r>
              <a:rPr lang="sv-SE" dirty="0" smtClean="0"/>
              <a:t>Sänktunnel 16,5 miljarder</a:t>
            </a:r>
          </a:p>
          <a:p>
            <a:r>
              <a:rPr lang="sv-SE" dirty="0" smtClean="0"/>
              <a:t>Bergtunnel </a:t>
            </a:r>
            <a:r>
              <a:rPr lang="sv-SE" dirty="0" smtClean="0"/>
              <a:t>11,0 </a:t>
            </a:r>
            <a:r>
              <a:rPr lang="sv-SE" dirty="0" smtClean="0"/>
              <a:t>miljarder</a:t>
            </a:r>
          </a:p>
          <a:p>
            <a:r>
              <a:rPr lang="sv-SE" dirty="0" smtClean="0"/>
              <a:t>Samlokalisering med Österleden sparar ca 2 miljarder i jämförelse med egen sänktunnel (enligt </a:t>
            </a:r>
            <a:r>
              <a:rPr lang="sv-SE" dirty="0" err="1" smtClean="0"/>
              <a:t>Swecos</a:t>
            </a:r>
            <a:r>
              <a:rPr lang="sv-SE" dirty="0" smtClean="0"/>
              <a:t> utredning)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 smtClean="0"/>
              <a:t>Nya kostnadsberäkningar inom förstudien</a:t>
            </a:r>
          </a:p>
          <a:p>
            <a:r>
              <a:rPr lang="sv-SE" dirty="0" smtClean="0"/>
              <a:t>Projektering krävs som underlag för nya beräkningar</a:t>
            </a:r>
          </a:p>
          <a:p>
            <a:r>
              <a:rPr lang="sv-SE" dirty="0" smtClean="0"/>
              <a:t>Projekteringen klar juni 2013</a:t>
            </a:r>
          </a:p>
          <a:p>
            <a:r>
              <a:rPr lang="sv-SE" dirty="0" smtClean="0"/>
              <a:t>Nya kostnadsberäkningar klara september/oktober 2013</a:t>
            </a:r>
          </a:p>
          <a:p>
            <a:endParaRPr lang="sv-SE" dirty="0"/>
          </a:p>
          <a:p>
            <a:r>
              <a:rPr lang="sv-SE" dirty="0" smtClean="0"/>
              <a:t>Översiktliga trafikanalyser påbörjade. Klara vid årsskiftet 2012/2013.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ECB-D1EC-4C46-B259-0E7E5A45B2E7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5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Samarbetet SL-Trafikverket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 smtClean="0"/>
              <a:t>Trafikverkets arbete</a:t>
            </a:r>
            <a:endParaRPr lang="sv-SE" b="1" dirty="0"/>
          </a:p>
          <a:p>
            <a:r>
              <a:rPr lang="sv-SE" dirty="0" smtClean="0"/>
              <a:t>Pågående åtgärdsvalsstudie</a:t>
            </a:r>
          </a:p>
          <a:p>
            <a:r>
              <a:rPr lang="sv-SE" dirty="0" smtClean="0"/>
              <a:t>Planerade tekniska studier för östlig förbindelse</a:t>
            </a:r>
          </a:p>
          <a:p>
            <a:pPr lvl="1"/>
            <a:r>
              <a:rPr lang="sv-SE" dirty="0" smtClean="0"/>
              <a:t>Alternativa sträckningar – en östlig och ev. en mer centralt placerad sträckning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Samarbete SL-Trafikverket</a:t>
            </a:r>
          </a:p>
          <a:p>
            <a:r>
              <a:rPr lang="sv-SE" dirty="0" smtClean="0"/>
              <a:t>Konsekvenser av samlokalisering – framför allt kostnadsbesparingar. Viktigt att utreda säkerhetsfrågor.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 smtClean="0"/>
              <a:t>Tidplan för utredning av samlokalisering</a:t>
            </a:r>
          </a:p>
          <a:p>
            <a:r>
              <a:rPr lang="sv-SE" dirty="0"/>
              <a:t>Tidplan ännu ej bestämd – </a:t>
            </a:r>
            <a:r>
              <a:rPr lang="sv-SE" dirty="0" smtClean="0"/>
              <a:t>måste </a:t>
            </a:r>
            <a:r>
              <a:rPr lang="sv-SE" dirty="0"/>
              <a:t>synkroniseras med förhandlingspersonernas arbete</a:t>
            </a:r>
          </a:p>
          <a:p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4ECB-D1EC-4C46-B259-0E7E5A45B2E7}" type="datetime1">
              <a:rPr lang="sv-SE" smtClean="0"/>
              <a:t>2012-11-22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1DE5-B488-4DA7-984B-6ADC117F66E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0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PowerPoint_SL_OH">
  <a:themeElements>
    <a:clrScheme name="SL 2">
      <a:dk1>
        <a:sysClr val="windowText" lastClr="000000"/>
      </a:dk1>
      <a:lt1>
        <a:sysClr val="window" lastClr="FFFFFF"/>
      </a:lt1>
      <a:dk2>
        <a:srgbClr val="1C2F7A"/>
      </a:dk2>
      <a:lt2>
        <a:srgbClr val="EEECE1"/>
      </a:lt2>
      <a:accent1>
        <a:srgbClr val="008ED7"/>
      </a:accent1>
      <a:accent2>
        <a:srgbClr val="33A5DF"/>
      </a:accent2>
      <a:accent3>
        <a:srgbClr val="66BBE7"/>
      </a:accent3>
      <a:accent4>
        <a:srgbClr val="99D2EF"/>
      </a:accent4>
      <a:accent5>
        <a:srgbClr val="CCE8F7"/>
      </a:accent5>
      <a:accent6>
        <a:srgbClr val="E5F3FB"/>
      </a:accent6>
      <a:hlink>
        <a:srgbClr val="0000FF"/>
      </a:hlink>
      <a:folHlink>
        <a:srgbClr val="800080"/>
      </a:folHlink>
    </a:clrScheme>
    <a:fontScheme name="S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Presentation_PowerPoint_SL_OH</Template>
  <TotalTime>3276</TotalTime>
  <Words>1019</Words>
  <Application>Microsoft Office PowerPoint</Application>
  <PresentationFormat>Bildspel på skärmen (4:3)</PresentationFormat>
  <Paragraphs>260</Paragraphs>
  <Slides>23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Presentation_PowerPoint_SL_OH</vt:lpstr>
      <vt:lpstr>Förstudie tunnelbana till Nacka</vt:lpstr>
      <vt:lpstr>PowerPoint-presentation</vt:lpstr>
      <vt:lpstr>1. Allmän information</vt:lpstr>
      <vt:lpstr>PowerPoint-presentation</vt:lpstr>
      <vt:lpstr>PowerPoint-presentation</vt:lpstr>
      <vt:lpstr>2. Samordning mellan SL, Trafikverket och statens förhandlingspersoner</vt:lpstr>
      <vt:lpstr>PowerPoint-presentation</vt:lpstr>
      <vt:lpstr>Investeringskostnader – ett viktigt underlag i förhandlingen</vt:lpstr>
      <vt:lpstr>Samarbetet SL-Trafikverket</vt:lpstr>
      <vt:lpstr>3. Lägesredovisning delprojekten  </vt:lpstr>
      <vt:lpstr>Status i del-projekten</vt:lpstr>
      <vt:lpstr>PowerPoint-presentation</vt:lpstr>
      <vt:lpstr>Pågående trafikanalyser </vt:lpstr>
      <vt:lpstr>4. projektmål</vt:lpstr>
      <vt:lpstr>PowerPoint-presentation</vt:lpstr>
      <vt:lpstr>PowerPoint-presentation</vt:lpstr>
      <vt:lpstr>PowerPoint-presentation</vt:lpstr>
      <vt:lpstr>5. Kommunikation och samråd  </vt:lpstr>
      <vt:lpstr>PowerPoint-presentation</vt:lpstr>
      <vt:lpstr>PowerPoint-presentation</vt:lpstr>
      <vt:lpstr>PowerPoint-presentation</vt:lpstr>
      <vt:lpstr>PowerPoint-presentation</vt:lpstr>
      <vt:lpstr>6. Trafikverkets arbete med övergripande åtgärdsvalsstudie   </vt:lpstr>
    </vt:vector>
  </TitlesOfParts>
  <Company>SL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Persson Stefan</dc:creator>
  <cp:lastModifiedBy>Persson Stefan</cp:lastModifiedBy>
  <cp:revision>165</cp:revision>
  <cp:lastPrinted>2012-10-16T16:29:26Z</cp:lastPrinted>
  <dcterms:created xsi:type="dcterms:W3CDTF">2012-08-15T10:07:39Z</dcterms:created>
  <dcterms:modified xsi:type="dcterms:W3CDTF">2012-11-22T07:18:27Z</dcterms:modified>
</cp:coreProperties>
</file>