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5" r:id="rId2"/>
    <p:sldId id="306" r:id="rId3"/>
    <p:sldId id="280" r:id="rId4"/>
    <p:sldId id="284" r:id="rId5"/>
    <p:sldId id="290" r:id="rId6"/>
    <p:sldId id="291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6" d="100"/>
          <a:sy n="86" d="100"/>
        </p:scale>
        <p:origin x="9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51E55-D8AC-480B-8273-C4EFE9693A3F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4190D-61C8-49E5-A1E7-0EC313CC3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Bla_va_ov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16632"/>
            <a:ext cx="1908000" cy="794743"/>
          </a:xfrm>
          <a:prstGeom prst="rect">
            <a:avLst/>
          </a:prstGeom>
        </p:spPr>
      </p:pic>
      <p:pic>
        <p:nvPicPr>
          <p:cNvPr id="10" name="Bildobjekt 9" descr="Gron_horn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26017" y="3240017"/>
            <a:ext cx="3617983" cy="3617983"/>
          </a:xfrm>
          <a:prstGeom prst="rect">
            <a:avLst/>
          </a:prstGeom>
        </p:spPr>
      </p:pic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2016-01-19</a:t>
            </a:fld>
            <a:endParaRPr lang="sv-SE" dirty="0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726964" y="1925960"/>
            <a:ext cx="7690072" cy="1143000"/>
          </a:xfrm>
        </p:spPr>
        <p:txBody>
          <a:bodyPr>
            <a:normAutofit/>
          </a:bodyPr>
          <a:lstStyle>
            <a:lvl1pPr algn="ctr">
              <a:defRPr sz="3600"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822960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pic>
        <p:nvPicPr>
          <p:cNvPr id="8" name="Bildobjekt 7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2016-01-19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50" b="1" cap="all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pic>
        <p:nvPicPr>
          <p:cNvPr id="10" name="Bildobjekt 9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2016-01-19</a:t>
            </a:fld>
            <a:endParaRPr lang="sv-SE" dirty="0"/>
          </a:p>
        </p:txBody>
      </p:sp>
      <p:pic>
        <p:nvPicPr>
          <p:cNvPr id="7" name="Bildobjekt 6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1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30400" y="1535113"/>
            <a:ext cx="3744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130400" y="2174875"/>
            <a:ext cx="3744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148000" y="1535113"/>
            <a:ext cx="3744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148000" y="2174875"/>
            <a:ext cx="3744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2" name="Bildobjekt 11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2016-01-19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3050"/>
            <a:ext cx="3081600" cy="1162050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00000" y="273050"/>
            <a:ext cx="439200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30400" y="1435100"/>
            <a:ext cx="3081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pic>
        <p:nvPicPr>
          <p:cNvPr id="10" name="Bildobjekt 9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2016-01-19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47971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835696" y="620688"/>
            <a:ext cx="544299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35696" y="5373216"/>
            <a:ext cx="5486400" cy="804862"/>
          </a:xfrm>
        </p:spPr>
        <p:txBody>
          <a:bodyPr/>
          <a:lstStyle>
            <a:lvl1pPr marL="0" indent="0">
              <a:buNone/>
              <a:defRPr sz="1400" spc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pic>
        <p:nvPicPr>
          <p:cNvPr id="11" name="Bildobjekt 10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2016-01-19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160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30400" y="1600200"/>
            <a:ext cx="7761600" cy="4525963"/>
          </a:xfrm>
        </p:spPr>
        <p:txBody>
          <a:bodyPr vert="eaVert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9" name="Bildobjekt 8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2016-01-19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0" name="Bildobjekt 9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2016-01-19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160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30400" y="1600200"/>
            <a:ext cx="7761600" cy="452596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1" name="Bildobjekt 10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pic>
        <p:nvPicPr>
          <p:cNvPr id="9" name="Bildobjekt 8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2016-01-19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1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30400" y="1600200"/>
            <a:ext cx="7761600" cy="452596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0" name="Bildobjekt 9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2016-01-19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880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04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80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1" name="Bildobjekt 10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pic>
        <p:nvPicPr>
          <p:cNvPr id="10" name="Bildobjekt 9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2016-01-19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8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04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80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1" name="Bildobjekt 10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2016-01-19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pic>
        <p:nvPicPr>
          <p:cNvPr id="10" name="Bildobjekt 9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noProof="0" smtClean="0"/>
              <a:pPr/>
              <a:t>2016-01-19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noProof="0" smtClean="0"/>
              <a:pPr/>
              <a:t>2016-01-19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och under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Bla_va_ov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16632"/>
            <a:ext cx="1908000" cy="794743"/>
          </a:xfrm>
          <a:prstGeom prst="rect">
            <a:avLst/>
          </a:prstGeom>
        </p:spPr>
      </p:pic>
      <p:pic>
        <p:nvPicPr>
          <p:cNvPr id="10" name="Bildobjekt 9" descr="Gron_horn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26017" y="3240017"/>
            <a:ext cx="3617983" cy="3617983"/>
          </a:xfrm>
          <a:prstGeom prst="rect">
            <a:avLst/>
          </a:prstGeom>
        </p:spPr>
      </p:pic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2016-01-19</a:t>
            </a:fld>
            <a:endParaRPr lang="sv-SE" dirty="0"/>
          </a:p>
        </p:txBody>
      </p:sp>
      <p:sp>
        <p:nvSpPr>
          <p:cNvPr id="12" name="Rubrik 1"/>
          <p:cNvSpPr>
            <a:spLocks noGrp="1"/>
          </p:cNvSpPr>
          <p:nvPr>
            <p:ph type="ctrTitle"/>
          </p:nvPr>
        </p:nvSpPr>
        <p:spPr>
          <a:xfrm>
            <a:off x="685800" y="2160000"/>
            <a:ext cx="7772400" cy="1470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 lang="en-US" sz="3600" b="1" kern="0" spc="0" baseline="0" dirty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13" name="Underrubrik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4136504" cy="17526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lang="en-US" sz="2400" b="0" kern="0" spc="0" baseline="0" dirty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Klicka här för att ändra format på underrubrik i bakgrunden</a:t>
            </a:r>
            <a:endParaRPr lang="sv-SE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822960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pic>
        <p:nvPicPr>
          <p:cNvPr id="8" name="Bildobjekt 7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2016-01-19</a:t>
            </a:fld>
            <a:endParaRPr lang="sv-SE" dirty="0"/>
          </a:p>
        </p:txBody>
      </p:sp>
      <p:pic>
        <p:nvPicPr>
          <p:cNvPr id="6" name="Bildobjekt 5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-10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7D52571D-F6E9-4E55-9072-6039233C3AA6}" type="datetime1">
              <a:rPr lang="sv-SE" smtClean="0"/>
              <a:pPr/>
              <a:t>2016-01-19</a:t>
            </a:fld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403648" y="6356350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73" r:id="rId3"/>
    <p:sldLayoutId id="2147483652" r:id="rId4"/>
    <p:sldLayoutId id="2147483674" r:id="rId5"/>
    <p:sldLayoutId id="2147483655" r:id="rId6"/>
    <p:sldLayoutId id="2147483675" r:id="rId7"/>
    <p:sldLayoutId id="2147483649" r:id="rId8"/>
    <p:sldLayoutId id="2147483654" r:id="rId9"/>
    <p:sldLayoutId id="2147483676" r:id="rId10"/>
    <p:sldLayoutId id="2147483651" r:id="rId11"/>
    <p:sldLayoutId id="2147483653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marL="0" algn="l" defTabSz="914400" rtl="0" eaLnBrk="1" latinLnBrk="0" hangingPunct="1">
        <a:lnSpc>
          <a:spcPts val="4000"/>
        </a:lnSpc>
        <a:spcBef>
          <a:spcPts val="0"/>
        </a:spcBef>
        <a:spcAft>
          <a:spcPts val="0"/>
        </a:spcAft>
        <a:buNone/>
        <a:defRPr lang="en-US" sz="3000" b="1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4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2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1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600" dirty="0" smtClean="0">
                <a:solidFill>
                  <a:schemeClr val="accent5">
                    <a:lumMod val="75000"/>
                  </a:schemeClr>
                </a:solidFill>
              </a:rPr>
              <a:t>Strandpromenad/reningsbassäng		</a:t>
            </a:r>
            <a:r>
              <a:rPr lang="sv-SE" sz="1800" b="0" dirty="0" smtClean="0">
                <a:solidFill>
                  <a:schemeClr val="accent5">
                    <a:lumMod val="75000"/>
                  </a:schemeClr>
                </a:solidFill>
              </a:rPr>
              <a:t>Bilaga 2</a:t>
            </a:r>
            <a:r>
              <a:rPr lang="sv-SE" sz="2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v-SE" sz="2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v-SE" sz="2400" dirty="0" smtClean="0">
                <a:solidFill>
                  <a:schemeClr val="accent5">
                    <a:lumMod val="75000"/>
                  </a:schemeClr>
                </a:solidFill>
              </a:rPr>
              <a:t>(förslag 1 av 5)</a:t>
            </a:r>
            <a:endParaRPr lang="sv-SE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0" y="4077072"/>
            <a:ext cx="9144000" cy="2592288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sv-SE" b="1" dirty="0" smtClean="0">
                <a:solidFill>
                  <a:schemeClr val="accent4"/>
                </a:solidFill>
              </a:rPr>
              <a:t>Strandpromenad med reningsfunktion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u="sng" dirty="0" smtClean="0"/>
              <a:t>Positivt</a:t>
            </a:r>
            <a:r>
              <a:rPr lang="sv-SE" sz="2000" dirty="0" smtClean="0"/>
              <a:t> = Konkurrerar inte med markanvändning enligt planprogrammet, jämförelsevis billigaste alternativet, attraktivt inslag i stadsmiljön.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u="sng" dirty="0" smtClean="0"/>
              <a:t>Negativt</a:t>
            </a:r>
            <a:r>
              <a:rPr lang="sv-SE" sz="2000" dirty="0" smtClean="0"/>
              <a:t> = Ett dammalternativ kan vara lättare att underhålla</a:t>
            </a:r>
          </a:p>
          <a:p>
            <a:pPr marL="457200" lvl="1" indent="0">
              <a:buNone/>
            </a:pPr>
            <a:endParaRPr lang="sv-SE" sz="2000" dirty="0" smtClean="0"/>
          </a:p>
          <a:p>
            <a:pPr marL="457200" lvl="1" indent="0">
              <a:buNone/>
            </a:pPr>
            <a:r>
              <a:rPr lang="sv-SE" sz="2000" b="1" dirty="0" smtClean="0"/>
              <a:t>Kostnadsuppskattning</a:t>
            </a:r>
          </a:p>
          <a:p>
            <a:pPr lvl="1">
              <a:buFontTx/>
              <a:buChar char="-"/>
            </a:pPr>
            <a:r>
              <a:rPr lang="sv-SE" sz="2000" dirty="0" smtClean="0"/>
              <a:t>Anläggningskostnad omkring 5 000 000 kr </a:t>
            </a:r>
          </a:p>
          <a:p>
            <a:pPr lvl="1">
              <a:buFontTx/>
              <a:buChar char="-"/>
            </a:pPr>
            <a:r>
              <a:rPr lang="sv-SE" sz="2000" dirty="0" smtClean="0"/>
              <a:t>Driftkostnad cirka 125 000 kr/år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lum bright="15000"/>
          </a:blip>
          <a:srcRect r="3401"/>
          <a:stretch/>
        </p:blipFill>
        <p:spPr>
          <a:xfrm>
            <a:off x="3851920" y="1052735"/>
            <a:ext cx="4354429" cy="2959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7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61600" cy="1143000"/>
          </a:xfrm>
        </p:spPr>
        <p:txBody>
          <a:bodyPr/>
          <a:lstStyle/>
          <a:p>
            <a:r>
              <a:rPr lang="sv-SE" sz="2600" dirty="0" smtClean="0">
                <a:solidFill>
                  <a:schemeClr val="accent5">
                    <a:lumMod val="75000"/>
                  </a:schemeClr>
                </a:solidFill>
              </a:rPr>
              <a:t>Dagvattendamm</a:t>
            </a:r>
            <a:br>
              <a:rPr lang="sv-SE" sz="2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v-SE" sz="2400" dirty="0" smtClean="0">
                <a:solidFill>
                  <a:schemeClr val="accent5">
                    <a:lumMod val="75000"/>
                  </a:schemeClr>
                </a:solidFill>
              </a:rPr>
              <a:t>(förslag 2 av 5)</a:t>
            </a:r>
            <a:endParaRPr lang="sv-SE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0" y="3861048"/>
            <a:ext cx="9144000" cy="2664296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sv-SE" b="1" dirty="0" smtClean="0">
                <a:solidFill>
                  <a:schemeClr val="accent4"/>
                </a:solidFill>
              </a:rPr>
              <a:t>Dagvattendamm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u="sng" dirty="0" smtClean="0"/>
              <a:t>Positivt</a:t>
            </a:r>
            <a:r>
              <a:rPr lang="sv-SE" sz="2000" dirty="0" smtClean="0"/>
              <a:t> = Förhållandevis billig lösning, kan bidra till den gestaltade miljön, en mer beprövad metod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u="sng" dirty="0" smtClean="0"/>
              <a:t>Negativt</a:t>
            </a:r>
            <a:r>
              <a:rPr lang="sv-SE" sz="2000" dirty="0" smtClean="0"/>
              <a:t> = Påverkar framtaget förslag till ny bebyggelse (ca 150 </a:t>
            </a:r>
            <a:r>
              <a:rPr lang="sv-SE" sz="2000" dirty="0" err="1" smtClean="0"/>
              <a:t>lgh</a:t>
            </a:r>
            <a:r>
              <a:rPr lang="sv-SE" sz="2000" dirty="0" smtClean="0"/>
              <a:t>), osäker anläggningskostnad med tekniska besvär och markmiljöföroreningar</a:t>
            </a:r>
          </a:p>
          <a:p>
            <a:pPr marL="457200" lvl="1" indent="0">
              <a:buNone/>
            </a:pPr>
            <a:r>
              <a:rPr lang="sv-SE" sz="2000" b="1" dirty="0" smtClean="0"/>
              <a:t>Kostnadsuppskattning</a:t>
            </a:r>
          </a:p>
          <a:p>
            <a:pPr lvl="1">
              <a:buFontTx/>
              <a:buChar char="-"/>
            </a:pPr>
            <a:r>
              <a:rPr lang="sv-SE" sz="2000" dirty="0" smtClean="0"/>
              <a:t>Anläggningskostnad 5 000 000 – 10 000 000 kr </a:t>
            </a:r>
          </a:p>
          <a:p>
            <a:pPr lvl="1">
              <a:buFontTx/>
              <a:buChar char="-"/>
            </a:pPr>
            <a:r>
              <a:rPr lang="sv-SE" sz="2000" dirty="0" smtClean="0"/>
              <a:t>Driftkostnad cirka125 000kr/år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lum bright="2000"/>
          </a:blip>
          <a:srcRect l="15336"/>
          <a:stretch/>
        </p:blipFill>
        <p:spPr>
          <a:xfrm>
            <a:off x="4167406" y="1052736"/>
            <a:ext cx="4221018" cy="2891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59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600" dirty="0" smtClean="0">
                <a:solidFill>
                  <a:schemeClr val="accent5">
                    <a:lumMod val="75000"/>
                  </a:schemeClr>
                </a:solidFill>
              </a:rPr>
              <a:t>Bergtunnel med dagvattenrening </a:t>
            </a:r>
            <a:br>
              <a:rPr lang="sv-SE" sz="2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v-SE" sz="2400" dirty="0" smtClean="0">
                <a:solidFill>
                  <a:schemeClr val="accent5">
                    <a:lumMod val="75000"/>
                  </a:schemeClr>
                </a:solidFill>
              </a:rPr>
              <a:t>(förslag 3 av 5)</a:t>
            </a:r>
            <a:endParaRPr lang="sv-SE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0" y="4077072"/>
            <a:ext cx="9144000" cy="2708920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sv-SE" sz="2900" b="1" dirty="0" smtClean="0">
                <a:solidFill>
                  <a:schemeClr val="accent4"/>
                </a:solidFill>
              </a:rPr>
              <a:t>Bergtunnel till </a:t>
            </a:r>
            <a:r>
              <a:rPr lang="sv-SE" sz="2900" b="1" dirty="0" err="1" smtClean="0">
                <a:solidFill>
                  <a:schemeClr val="accent4"/>
                </a:solidFill>
              </a:rPr>
              <a:t>Svindersviken</a:t>
            </a:r>
            <a:r>
              <a:rPr lang="sv-SE" sz="2900" b="1" dirty="0" smtClean="0">
                <a:solidFill>
                  <a:schemeClr val="accent4"/>
                </a:solidFill>
              </a:rPr>
              <a:t> med självfall </a:t>
            </a:r>
            <a:r>
              <a:rPr lang="sv-SE" sz="2900" b="1" dirty="0">
                <a:solidFill>
                  <a:schemeClr val="accent4"/>
                </a:solidFill>
              </a:rPr>
              <a:t>till </a:t>
            </a:r>
            <a:r>
              <a:rPr lang="sv-SE" sz="2900" b="1" dirty="0" smtClean="0">
                <a:solidFill>
                  <a:schemeClr val="accent4"/>
                </a:solidFill>
              </a:rPr>
              <a:t>recipient </a:t>
            </a:r>
            <a:r>
              <a:rPr lang="sv-SE" sz="2900" b="1" dirty="0">
                <a:solidFill>
                  <a:schemeClr val="accent4"/>
                </a:solidFill>
              </a:rPr>
              <a:t>Strömmen</a:t>
            </a:r>
            <a:endParaRPr lang="sv-SE" sz="2900" b="1" dirty="0" smtClean="0">
              <a:solidFill>
                <a:schemeClr val="accent4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v-SE" u="sng" dirty="0" smtClean="0"/>
              <a:t>Positivt</a:t>
            </a:r>
            <a:r>
              <a:rPr lang="sv-SE" dirty="0" smtClean="0"/>
              <a:t> = Konkurrerar inte med markanvändning enligt planprogrammet, </a:t>
            </a:r>
            <a:r>
              <a:rPr lang="sv-SE" dirty="0"/>
              <a:t>kan medföra större </a:t>
            </a:r>
            <a:r>
              <a:rPr lang="sv-SE" dirty="0" smtClean="0"/>
              <a:t>upptagningsområde och exempelvis ansluta från ledningsnätet i Sickla Köpkvarter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u="sng" dirty="0" smtClean="0"/>
              <a:t>Negativt</a:t>
            </a:r>
            <a:r>
              <a:rPr lang="sv-SE" dirty="0" smtClean="0"/>
              <a:t> = Osäker genomförbarhet, kostsam åtgärd med relativt höga driftskostnader samt begränsad upptagningsförmåga i områdets södra delar.</a:t>
            </a:r>
          </a:p>
          <a:p>
            <a:pPr marL="457200" lvl="1" indent="0">
              <a:buNone/>
            </a:pPr>
            <a:endParaRPr lang="sv-SE" dirty="0" smtClean="0"/>
          </a:p>
          <a:p>
            <a:pPr marL="457200" lvl="1" indent="0">
              <a:buNone/>
            </a:pPr>
            <a:r>
              <a:rPr lang="sv-SE" b="1" dirty="0" smtClean="0"/>
              <a:t>Kostnadsuppskattning</a:t>
            </a:r>
          </a:p>
          <a:p>
            <a:pPr lvl="1">
              <a:buFontTx/>
              <a:buChar char="-"/>
            </a:pPr>
            <a:r>
              <a:rPr lang="sv-SE" dirty="0" smtClean="0"/>
              <a:t>Anläggningskostnad omkring 24 000 000kr </a:t>
            </a:r>
          </a:p>
          <a:p>
            <a:pPr lvl="1">
              <a:buFontTx/>
              <a:buChar char="-"/>
            </a:pPr>
            <a:r>
              <a:rPr lang="sv-SE" dirty="0" smtClean="0"/>
              <a:t>Driftkostnad cirka 250 000kr/år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980728"/>
            <a:ext cx="4310611" cy="2949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91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80440" cy="1143000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ts val="4000"/>
              </a:lnSpc>
            </a:pPr>
            <a:r>
              <a:rPr lang="sv-SE" sz="2600" b="1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Gemensam utgångspunkt för förslag 4 och 5, dvs magasin under respektive över mark med bibehållna byggrätter</a:t>
            </a:r>
            <a:endParaRPr lang="sv-SE" sz="2400" b="1" dirty="0">
              <a:solidFill>
                <a:schemeClr val="accent5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1600" y="4938161"/>
            <a:ext cx="7560840" cy="1371160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sv-SE" sz="3400" b="1" dirty="0" smtClean="0">
                <a:solidFill>
                  <a:schemeClr val="accent5">
                    <a:lumMod val="75000"/>
                  </a:schemeClr>
                </a:solidFill>
              </a:rPr>
              <a:t>Anpassning av utjämningsmagasin: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2600" dirty="0" smtClean="0"/>
              <a:t>Två </a:t>
            </a:r>
            <a:r>
              <a:rPr lang="sv-SE" sz="2600" dirty="0"/>
              <a:t>utjämningsmagasin erhåller också en renande </a:t>
            </a:r>
            <a:r>
              <a:rPr lang="sv-SE" sz="2600" dirty="0" smtClean="0"/>
              <a:t>funktion</a:t>
            </a:r>
            <a:endParaRPr lang="sv-SE" sz="2600" b="1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2600" dirty="0" smtClean="0"/>
              <a:t>Erforderliga </a:t>
            </a:r>
            <a:r>
              <a:rPr lang="sv-SE" sz="2600" dirty="0"/>
              <a:t>2000 m²  reduceras med 570 m² till en yta på 1430 </a:t>
            </a:r>
            <a:r>
              <a:rPr lang="sv-SE" sz="2600" dirty="0" smtClean="0"/>
              <a:t>m²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2600" dirty="0" smtClean="0"/>
              <a:t>Kostnadsuppskattning omkring 5 000 000kr</a:t>
            </a:r>
            <a:endParaRPr lang="sv-SE" sz="26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632331"/>
            <a:ext cx="5368671" cy="3091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32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Magasin under mark med bibehållna byggrätter</a:t>
            </a:r>
            <a:br>
              <a:rPr lang="sv-SE" sz="2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</a:br>
            <a:r>
              <a:rPr lang="sv-SE" sz="24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(förslag </a:t>
            </a:r>
            <a:r>
              <a:rPr lang="sv-SE" sz="24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4 </a:t>
            </a:r>
            <a:r>
              <a:rPr lang="sv-SE" sz="24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av </a:t>
            </a:r>
            <a:r>
              <a:rPr lang="sv-SE" sz="24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5)</a:t>
            </a:r>
            <a:endParaRPr lang="sv-SE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3573016"/>
            <a:ext cx="8568952" cy="328498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000" b="1" dirty="0" smtClean="0">
                <a:solidFill>
                  <a:schemeClr val="accent4"/>
                </a:solidFill>
              </a:rPr>
              <a:t>Avsättningsmagasin/underjordisk reningsanläggning på föreslagen allmän plats alt kvartersmark i anslutning </a:t>
            </a:r>
            <a:r>
              <a:rPr lang="sv-SE" sz="2000" b="1" dirty="0">
                <a:solidFill>
                  <a:schemeClr val="accent4"/>
                </a:solidFill>
              </a:rPr>
              <a:t>till föreslagna </a:t>
            </a:r>
            <a:r>
              <a:rPr lang="sv-SE" sz="2000" b="1" dirty="0" smtClean="0">
                <a:solidFill>
                  <a:schemeClr val="accent4"/>
                </a:solidFill>
              </a:rPr>
              <a:t>byggnader</a:t>
            </a:r>
            <a:endParaRPr lang="sv-SE" sz="2000" b="1" dirty="0"/>
          </a:p>
          <a:p>
            <a:pPr>
              <a:spcBef>
                <a:spcPts val="0"/>
              </a:spcBef>
            </a:pPr>
            <a:r>
              <a:rPr lang="sv-SE" sz="1700" u="sng" dirty="0" smtClean="0"/>
              <a:t>Positivt</a:t>
            </a:r>
            <a:r>
              <a:rPr lang="sv-SE" sz="1700" dirty="0" smtClean="0"/>
              <a:t> = </a:t>
            </a:r>
            <a:r>
              <a:rPr lang="sv-SE" sz="1700" dirty="0"/>
              <a:t>Byggrätter bibehålls, kan ske på </a:t>
            </a:r>
            <a:r>
              <a:rPr lang="sv-SE" sz="1700" dirty="0" smtClean="0"/>
              <a:t>parkmark, jämförelsevis förenklad drift och underhållsarbeten</a:t>
            </a:r>
          </a:p>
          <a:p>
            <a:pPr>
              <a:spcBef>
                <a:spcPts val="0"/>
              </a:spcBef>
            </a:pPr>
            <a:r>
              <a:rPr lang="sv-SE" sz="1700" u="sng" dirty="0" smtClean="0"/>
              <a:t>Negativt</a:t>
            </a:r>
            <a:r>
              <a:rPr lang="sv-SE" sz="1700" dirty="0" smtClean="0"/>
              <a:t> = Mycket </a:t>
            </a:r>
            <a:r>
              <a:rPr lang="sv-SE" sz="1700" smtClean="0"/>
              <a:t>kostsam anläggning, </a:t>
            </a:r>
            <a:r>
              <a:rPr lang="sv-SE" sz="1700" dirty="0" smtClean="0"/>
              <a:t>kan </a:t>
            </a:r>
            <a:r>
              <a:rPr lang="sv-SE" sz="1700" dirty="0"/>
              <a:t>konkurrera med utrymmet för </a:t>
            </a:r>
            <a:r>
              <a:rPr lang="sv-SE" sz="1700" dirty="0" smtClean="0"/>
              <a:t>garageplatser</a:t>
            </a:r>
            <a:endParaRPr lang="sv-SE" sz="17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sv-SE" sz="17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v-SE" sz="1700" b="1" dirty="0" smtClean="0"/>
              <a:t>Kostnadsuppskattning</a:t>
            </a:r>
            <a:endParaRPr lang="sv-SE" sz="1700" b="1" dirty="0"/>
          </a:p>
          <a:p>
            <a:pPr>
              <a:spcBef>
                <a:spcPts val="0"/>
              </a:spcBef>
              <a:buFontTx/>
              <a:buChar char="-"/>
            </a:pPr>
            <a:r>
              <a:rPr lang="sv-SE" sz="1700" dirty="0" smtClean="0"/>
              <a:t>Anläggningskostnad omkring 70 </a:t>
            </a:r>
            <a:r>
              <a:rPr lang="sv-SE" sz="1700" dirty="0"/>
              <a:t>000 </a:t>
            </a:r>
            <a:r>
              <a:rPr lang="sv-SE" sz="1700" dirty="0" smtClean="0"/>
              <a:t>000kr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sv-SE" sz="1700" dirty="0" smtClean="0"/>
              <a:t>Driftkostnad cirka 100 </a:t>
            </a:r>
            <a:r>
              <a:rPr lang="sv-SE" sz="1700" dirty="0"/>
              <a:t>000kr/år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761" y="962560"/>
            <a:ext cx="4126927" cy="2482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5445224"/>
            <a:ext cx="1728192" cy="995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82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236" y="953360"/>
            <a:ext cx="4099452" cy="2458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Magasin </a:t>
            </a:r>
            <a:r>
              <a:rPr lang="sv-SE" sz="26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över mark </a:t>
            </a:r>
            <a:r>
              <a:rPr lang="sv-SE" sz="2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med bibehållna byggrätter</a:t>
            </a:r>
            <a:br>
              <a:rPr lang="sv-SE" sz="2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</a:br>
            <a:r>
              <a:rPr lang="sv-SE" sz="24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(förslag 5</a:t>
            </a:r>
            <a:r>
              <a:rPr lang="sv-SE" sz="24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sv-SE" sz="24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av </a:t>
            </a:r>
            <a:r>
              <a:rPr lang="sv-SE" sz="24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5)</a:t>
            </a:r>
            <a:endParaRPr lang="sv-SE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3008" y="3573016"/>
            <a:ext cx="8424456" cy="3284984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sv-SE" sz="2000" b="1" dirty="0">
                <a:solidFill>
                  <a:schemeClr val="accent4"/>
                </a:solidFill>
              </a:rPr>
              <a:t>Ö</a:t>
            </a:r>
            <a:r>
              <a:rPr lang="sv-SE" sz="2000" b="1" dirty="0" smtClean="0">
                <a:solidFill>
                  <a:schemeClr val="accent4"/>
                </a:solidFill>
              </a:rPr>
              <a:t>ppen </a:t>
            </a:r>
            <a:r>
              <a:rPr lang="sv-SE" sz="2000" b="1" dirty="0">
                <a:solidFill>
                  <a:schemeClr val="accent4"/>
                </a:solidFill>
              </a:rPr>
              <a:t>dagvattenanläggning </a:t>
            </a:r>
            <a:r>
              <a:rPr lang="sv-SE" sz="2000" b="1" dirty="0" smtClean="0">
                <a:solidFill>
                  <a:schemeClr val="accent4"/>
                </a:solidFill>
              </a:rPr>
              <a:t>för dagvattenrening på </a:t>
            </a:r>
            <a:r>
              <a:rPr lang="sv-SE" sz="2000" b="1" dirty="0">
                <a:solidFill>
                  <a:schemeClr val="accent4"/>
                </a:solidFill>
              </a:rPr>
              <a:t>föreslagen </a:t>
            </a:r>
            <a:r>
              <a:rPr lang="sv-SE" sz="2000" b="1" dirty="0" smtClean="0">
                <a:solidFill>
                  <a:schemeClr val="accent4"/>
                </a:solidFill>
              </a:rPr>
              <a:t>allmän plats och på </a:t>
            </a:r>
            <a:r>
              <a:rPr lang="sv-SE" sz="2000" b="1" dirty="0">
                <a:solidFill>
                  <a:schemeClr val="accent4"/>
                </a:solidFill>
              </a:rPr>
              <a:t>kvartersmark i anslutning till föreslagna </a:t>
            </a:r>
            <a:r>
              <a:rPr lang="sv-SE" sz="2000" b="1" dirty="0" smtClean="0">
                <a:solidFill>
                  <a:schemeClr val="accent4"/>
                </a:solidFill>
              </a:rPr>
              <a:t>byggnader</a:t>
            </a:r>
            <a:endParaRPr lang="sv-SE" sz="2000" b="1" dirty="0"/>
          </a:p>
          <a:p>
            <a:pPr>
              <a:spcBef>
                <a:spcPts val="0"/>
              </a:spcBef>
            </a:pPr>
            <a:r>
              <a:rPr lang="sv-SE" sz="1700" u="sng" dirty="0" smtClean="0"/>
              <a:t>Positivt</a:t>
            </a:r>
            <a:r>
              <a:rPr lang="sv-SE" sz="1700" dirty="0" smtClean="0"/>
              <a:t> = </a:t>
            </a:r>
            <a:r>
              <a:rPr lang="sv-SE" sz="1700" dirty="0"/>
              <a:t>Byggrätter bibehålls</a:t>
            </a:r>
            <a:r>
              <a:rPr lang="sv-SE" sz="1700" dirty="0" smtClean="0"/>
              <a:t>, kostnadsmässigt fördelaktigt, </a:t>
            </a:r>
            <a:r>
              <a:rPr lang="sv-SE" sz="1700" dirty="0"/>
              <a:t>kan bidra till </a:t>
            </a:r>
            <a:r>
              <a:rPr lang="sv-SE" sz="1700" dirty="0" smtClean="0"/>
              <a:t>gestaltade </a:t>
            </a:r>
            <a:r>
              <a:rPr lang="sv-SE" sz="1700" dirty="0"/>
              <a:t>miljön</a:t>
            </a:r>
            <a:endParaRPr lang="sv-SE" sz="1700" dirty="0" smtClean="0"/>
          </a:p>
          <a:p>
            <a:pPr>
              <a:spcBef>
                <a:spcPts val="0"/>
              </a:spcBef>
            </a:pPr>
            <a:r>
              <a:rPr lang="sv-SE" sz="1700" u="sng" dirty="0" smtClean="0"/>
              <a:t>Negativt</a:t>
            </a:r>
            <a:r>
              <a:rPr lang="sv-SE" sz="1700" dirty="0" smtClean="0"/>
              <a:t> = Ytkrävande, fordrar två dammar, inom </a:t>
            </a:r>
            <a:r>
              <a:rPr lang="sv-SE" sz="1700" dirty="0"/>
              <a:t>kvartersmark </a:t>
            </a:r>
            <a:r>
              <a:rPr lang="sv-SE" sz="1700" dirty="0" smtClean="0"/>
              <a:t>konkurrerar damm med </a:t>
            </a:r>
            <a:r>
              <a:rPr lang="sv-SE" sz="1700" dirty="0"/>
              <a:t>möjligheterna </a:t>
            </a:r>
            <a:r>
              <a:rPr lang="sv-SE" sz="1700" dirty="0" smtClean="0"/>
              <a:t>till att </a:t>
            </a:r>
            <a:r>
              <a:rPr lang="sv-SE" sz="1700" dirty="0"/>
              <a:t>anlägga garage och fritt utforma </a:t>
            </a:r>
            <a:r>
              <a:rPr lang="sv-SE" sz="1700" dirty="0" smtClean="0"/>
              <a:t>gården, damm inom </a:t>
            </a:r>
            <a:r>
              <a:rPr lang="sv-SE" sz="1700" dirty="0"/>
              <a:t>föreslaget parkstråk </a:t>
            </a:r>
            <a:r>
              <a:rPr lang="sv-SE" sz="1700" dirty="0" smtClean="0"/>
              <a:t>konkurrerar med föreslaget </a:t>
            </a:r>
            <a:r>
              <a:rPr lang="sv-SE" sz="1700" dirty="0"/>
              <a:t>gång- och </a:t>
            </a:r>
            <a:r>
              <a:rPr lang="sv-SE" sz="1700" dirty="0" smtClean="0"/>
              <a:t>cykelstråk</a:t>
            </a:r>
          </a:p>
          <a:p>
            <a:pPr marL="0" indent="0">
              <a:spcBef>
                <a:spcPts val="0"/>
              </a:spcBef>
              <a:buNone/>
            </a:pPr>
            <a:endParaRPr lang="sv-SE" sz="17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v-SE" sz="1700" b="1" dirty="0" smtClean="0"/>
              <a:t>Kostnadsuppskattning</a:t>
            </a:r>
            <a:endParaRPr lang="sv-SE" sz="1700" b="1" dirty="0"/>
          </a:p>
          <a:p>
            <a:pPr>
              <a:spcBef>
                <a:spcPts val="0"/>
              </a:spcBef>
              <a:buFontTx/>
              <a:buChar char="-"/>
            </a:pPr>
            <a:r>
              <a:rPr lang="sv-SE" sz="1700" dirty="0" smtClean="0"/>
              <a:t>Anläggningskostnad omkring 17 </a:t>
            </a:r>
            <a:r>
              <a:rPr lang="sv-SE" sz="1700" dirty="0"/>
              <a:t>000 </a:t>
            </a:r>
            <a:r>
              <a:rPr lang="sv-SE" sz="1700" dirty="0" smtClean="0"/>
              <a:t>000kr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sv-SE" sz="1700" dirty="0" smtClean="0"/>
              <a:t>Driftkostnad 200 </a:t>
            </a:r>
            <a:r>
              <a:rPr lang="sv-SE" sz="1700" dirty="0"/>
              <a:t>000kr/år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5544604"/>
            <a:ext cx="1728192" cy="995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59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Nacka, ny version">
      <a:dk1>
        <a:sysClr val="windowText" lastClr="000000"/>
      </a:dk1>
      <a:lt1>
        <a:sysClr val="window" lastClr="FFFFFF"/>
      </a:lt1>
      <a:dk2>
        <a:srgbClr val="0F65B8"/>
      </a:dk2>
      <a:lt2>
        <a:srgbClr val="EEECE1"/>
      </a:lt2>
      <a:accent1>
        <a:srgbClr val="97AC1E"/>
      </a:accent1>
      <a:accent2>
        <a:srgbClr val="83449D"/>
      </a:accent2>
      <a:accent3>
        <a:srgbClr val="F07717"/>
      </a:accent3>
      <a:accent4>
        <a:srgbClr val="0F65B8"/>
      </a:accent4>
      <a:accent5>
        <a:srgbClr val="C0DE3D"/>
      </a:accent5>
      <a:accent6>
        <a:srgbClr val="BD0012"/>
      </a:accent6>
      <a:hlink>
        <a:srgbClr val="0F65B8"/>
      </a:hlink>
      <a:folHlink>
        <a:srgbClr val="BD00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4000"/>
          </a:lnSpc>
          <a:defRPr sz="2400" kern="0" dirty="0" err="1">
            <a:latin typeface="Gill Sans M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Nacka PP mall, grönt kvarnhjul och blå logotyp</Template>
  <TotalTime>6286</TotalTime>
  <Words>335</Words>
  <Application>Microsoft Office PowerPoint</Application>
  <PresentationFormat>Bildspel på skärmen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Wingdings</vt:lpstr>
      <vt:lpstr>Office-tema</vt:lpstr>
      <vt:lpstr>Strandpromenad/reningsbassäng  Bilaga 2 (förslag 1 av 5)</vt:lpstr>
      <vt:lpstr>Dagvattendamm (förslag 2 av 5)</vt:lpstr>
      <vt:lpstr>Bergtunnel med dagvattenrening  (förslag 3 av 5)</vt:lpstr>
      <vt:lpstr>Gemensam utgångspunkt för förslag 4 och 5, dvs magasin under respektive över mark med bibehållna byggrätter</vt:lpstr>
      <vt:lpstr>Magasin under mark med bibehållna byggrätter (förslag 4 av 5)</vt:lpstr>
      <vt:lpstr>Magasin över mark med bibehållna byggrätter (förslag 5 av 5)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Sydvästra Plania &amp; Sickla kolan</dc:title>
  <dc:creator>Shakir Ronia</dc:creator>
  <cp:lastModifiedBy>Gerremo Christina</cp:lastModifiedBy>
  <cp:revision>112</cp:revision>
  <dcterms:created xsi:type="dcterms:W3CDTF">2015-03-22T11:37:37Z</dcterms:created>
  <dcterms:modified xsi:type="dcterms:W3CDTF">2016-01-19T10:16:25Z</dcterms:modified>
</cp:coreProperties>
</file>