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0" r:id="rId2"/>
    <p:sldId id="283" r:id="rId3"/>
    <p:sldId id="281" r:id="rId4"/>
    <p:sldId id="270" r:id="rId5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476">
          <p15:clr>
            <a:srgbClr val="A4A3A4"/>
          </p15:clr>
        </p15:guide>
        <p15:guide id="3" pos="52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5F9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13" autoAdjust="0"/>
  </p:normalViewPr>
  <p:slideViewPr>
    <p:cSldViewPr>
      <p:cViewPr varScale="1">
        <p:scale>
          <a:sx n="126" d="100"/>
          <a:sy n="126" d="100"/>
        </p:scale>
        <p:origin x="1194" y="120"/>
      </p:cViewPr>
      <p:guideLst>
        <p:guide orient="horz" pos="1298"/>
        <p:guide pos="476"/>
        <p:guide pos="52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00D04-5EE8-4C79-9B56-7CF836F8FA1F}" type="datetimeFigureOut">
              <a:rPr lang="sv-SE" smtClean="0"/>
              <a:t>2019-09-23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F7915-3ECC-4867-AAF6-28602D6BC2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7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B1394B-7C23-4315-9E71-B993E72060AE}" type="slidenum">
              <a:rPr lang="sv-SE" sz="1200" smtClean="0"/>
              <a:pPr eaLnBrk="1" hangingPunct="1"/>
              <a:t>4</a:t>
            </a:fld>
            <a:endParaRPr lang="sv-SE" sz="1200"/>
          </a:p>
        </p:txBody>
      </p:sp>
      <p:sp>
        <p:nvSpPr>
          <p:cNvPr id="1126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2276872"/>
            <a:ext cx="7632700" cy="1470025"/>
          </a:xfrm>
        </p:spPr>
        <p:txBody>
          <a:bodyPr anchor="ctr" anchorCtr="0"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 anchorCtr="0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F86-3252-4C14-92D9-F63B321C9F91}" type="datetimeFigureOut">
              <a:rPr lang="sv-SE" smtClean="0"/>
              <a:t>2019-09-23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440A-F645-4F34-AF37-9A21B233077A}" type="slidenum">
              <a:rPr lang="sv-SE" smtClean="0"/>
              <a:t>‹#›</a:t>
            </a:fld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3"/>
          <a:stretch/>
        </p:blipFill>
        <p:spPr>
          <a:xfrm>
            <a:off x="0" y="5983797"/>
            <a:ext cx="9144000" cy="90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8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74551" y="1125091"/>
            <a:ext cx="7613799" cy="935757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74551" y="2060848"/>
            <a:ext cx="7624558" cy="403244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F86-3252-4C14-92D9-F63B321C9F91}" type="datetimeFigureOut">
              <a:rPr lang="sv-SE" smtClean="0"/>
              <a:t>2019-09-23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440A-F645-4F34-AF37-9A21B23307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93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74550" y="1124744"/>
            <a:ext cx="7613799" cy="93610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74550" y="2060575"/>
            <a:ext cx="374015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374015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F86-3252-4C14-92D9-F63B321C9F91}" type="datetimeFigureOut">
              <a:rPr lang="sv-SE" smtClean="0"/>
              <a:t>2019-09-23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440A-F645-4F34-AF37-9A21B23307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403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74550" y="1268760"/>
            <a:ext cx="7613799" cy="93610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F86-3252-4C14-92D9-F63B321C9F91}" type="datetimeFigureOut">
              <a:rPr lang="sv-SE" smtClean="0"/>
              <a:t>2019-09-23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440A-F645-4F34-AF37-9A21B23307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15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F86-3252-4C14-92D9-F63B321C9F91}" type="datetimeFigureOut">
              <a:rPr lang="sv-SE" smtClean="0"/>
              <a:t>2019-09-23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440A-F645-4F34-AF37-9A21B23307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16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74550" y="1124744"/>
            <a:ext cx="7613799" cy="9361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4550" y="2060848"/>
            <a:ext cx="7632700" cy="4032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5650" y="6304235"/>
            <a:ext cx="1835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820BF86-3252-4C14-92D9-F63B321C9F91}" type="datetimeFigureOut">
              <a:rPr lang="sv-SE" smtClean="0"/>
              <a:pPr/>
              <a:t>2019-09-23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0423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04235"/>
            <a:ext cx="1835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0B8440A-F645-4F34-AF37-9A21B233077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9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3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682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92175" indent="-2682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366713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175" indent="-2682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3987FE-9635-4C42-9DD5-44D40D7D4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216" y="908720"/>
            <a:ext cx="7613799" cy="647725"/>
          </a:xfrm>
        </p:spPr>
        <p:txBody>
          <a:bodyPr>
            <a:normAutofit fontScale="90000"/>
          </a:bodyPr>
          <a:lstStyle/>
          <a:p>
            <a:r>
              <a:rPr lang="sv-SE" dirty="0"/>
              <a:t>Prognos 2019 - NEAB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40BD969C-7373-4932-A3EC-EEF4BD513A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903165"/>
              </p:ext>
            </p:extLst>
          </p:nvPr>
        </p:nvGraphicFramePr>
        <p:xfrm>
          <a:off x="755576" y="1640303"/>
          <a:ext cx="7445475" cy="4937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1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90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1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4364">
                <a:tc gridSpan="6"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8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Prognos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Budget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Belopp i Mkr</a:t>
                      </a:r>
                      <a:endParaRPr lang="sv-SE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2019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2019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3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Rörelsens intäkter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3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Nettoomsättning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 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185,5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030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Aktiverat arbete för egen räkning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4,8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3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Övriga rörelseintäkter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14,4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3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Summa rörelsens intäkter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u="none" strike="noStrike" dirty="0">
                          <a:effectLst/>
                        </a:rPr>
                        <a:t>204,7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205,8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3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Rörelsens kostnader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3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Nätavgifter och varor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-45,4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-51,1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3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Övriga externa kostnader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-47,0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-38,5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3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Personalkostnader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-33,5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-37,9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3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Avskrivning av materiella anläggningstillgångar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-14,8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-16,9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3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Summa rörelsens kostnader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u="none" strike="noStrike" dirty="0">
                          <a:effectLst/>
                        </a:rPr>
                        <a:t>-140,7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u="none" strike="noStrike" dirty="0">
                          <a:effectLst/>
                        </a:rPr>
                        <a:t>-144,4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43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3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Rörelseresultat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 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u="none" strike="noStrike" dirty="0">
                          <a:effectLst/>
                        </a:rPr>
                        <a:t>64,0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 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>
                          <a:effectLst/>
                          <a:latin typeface="+mj-lt"/>
                        </a:rPr>
                        <a:t>61,4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83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AF4A97-1B0A-4527-9F70-BB4CC190F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v-SE" sz="3200" dirty="0"/>
              <a:t>Bidragande orsaker </a:t>
            </a:r>
            <a:br>
              <a:rPr lang="sv-SE" sz="3200" dirty="0"/>
            </a:br>
            <a:r>
              <a:rPr lang="sv-SE" sz="3200" dirty="0"/>
              <a:t>differens Prognos - Budget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072BBC-4B70-4768-9B4D-F551B2B9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550" y="2060848"/>
            <a:ext cx="8369450" cy="40324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r>
              <a:rPr lang="sv-SE" sz="1800" dirty="0"/>
              <a:t>Lägre kostnad för regionnätsavgifter &amp; kostnad för elnätsförluster	 	3,1 Mkr</a:t>
            </a:r>
          </a:p>
          <a:p>
            <a:pPr lvl="1"/>
            <a:r>
              <a:rPr lang="sv-SE" sz="1400" dirty="0"/>
              <a:t>Varmare än normalår</a:t>
            </a:r>
          </a:p>
          <a:p>
            <a:pPr lvl="1"/>
            <a:r>
              <a:rPr lang="sv-SE" sz="1400" dirty="0"/>
              <a:t>Lägre abonnerad effekt än antagen i budget</a:t>
            </a:r>
          </a:p>
          <a:p>
            <a:pPr lvl="1"/>
            <a:r>
              <a:rPr lang="sv-SE" sz="1400" dirty="0"/>
              <a:t>Sänkt pris än antaget i budget</a:t>
            </a:r>
          </a:p>
          <a:p>
            <a:r>
              <a:rPr lang="sv-SE" sz="1800" dirty="0"/>
              <a:t>Större kostnad för underhållsdel av investering			-5,7 Mkr</a:t>
            </a:r>
          </a:p>
          <a:p>
            <a:pPr lvl="1"/>
            <a:r>
              <a:rPr lang="sv-SE" sz="1400" dirty="0"/>
              <a:t>Elnätsprojekt med stor underhållsdel förskjutna från år 2018</a:t>
            </a:r>
          </a:p>
          <a:p>
            <a:r>
              <a:rPr lang="sv-SE" sz="1800" dirty="0"/>
              <a:t>Lägre personalkostnader med anledning av vakanta tjänster		4,4 Mkr</a:t>
            </a:r>
          </a:p>
          <a:p>
            <a:r>
              <a:rPr lang="sv-SE" sz="1800" dirty="0"/>
              <a:t>Lägre kostnad för planenliga avskrivningar än beräknat			2,1 Mkr</a:t>
            </a:r>
          </a:p>
          <a:p>
            <a:endParaRPr lang="sv-SE" sz="1800" dirty="0"/>
          </a:p>
          <a:p>
            <a:endParaRPr lang="sv-SE" sz="1800" dirty="0"/>
          </a:p>
          <a:p>
            <a:pPr marL="0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625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3987FE-9635-4C42-9DD5-44D40D7D4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216" y="908720"/>
            <a:ext cx="7613799" cy="647725"/>
          </a:xfrm>
        </p:spPr>
        <p:txBody>
          <a:bodyPr>
            <a:normAutofit fontScale="90000"/>
          </a:bodyPr>
          <a:lstStyle/>
          <a:p>
            <a:r>
              <a:rPr lang="sv-SE" dirty="0"/>
              <a:t>Prognos 2019 - NEFAB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D6CE99A-9706-40B1-80BD-E9533EF7E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132856"/>
            <a:ext cx="7992888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/>
              <a:t>					Prognos		Budget</a:t>
            </a:r>
            <a:br>
              <a:rPr lang="sv-SE" sz="1800" dirty="0"/>
            </a:br>
            <a:r>
              <a:rPr lang="sv-SE" sz="1600" dirty="0"/>
              <a:t>	</a:t>
            </a:r>
            <a:r>
              <a:rPr lang="sv-SE" sz="1300" dirty="0"/>
              <a:t>Belopp i Mkr</a:t>
            </a:r>
            <a:r>
              <a:rPr lang="sv-SE" sz="1800" dirty="0"/>
              <a:t>				     2019		    2019</a:t>
            </a:r>
            <a:br>
              <a:rPr lang="sv-SE" sz="1800" dirty="0"/>
            </a:br>
            <a:r>
              <a:rPr lang="sv-SE" sz="1800" b="1" dirty="0"/>
              <a:t>Rörelsens intäkter</a:t>
            </a:r>
            <a:br>
              <a:rPr lang="sv-SE" sz="1800" b="1" dirty="0"/>
            </a:br>
            <a:r>
              <a:rPr lang="sv-SE" sz="1800" dirty="0"/>
              <a:t>Administrativa tjänster			      10,9		     11,7</a:t>
            </a:r>
            <a:br>
              <a:rPr lang="sv-SE" sz="1800" dirty="0"/>
            </a:br>
            <a:r>
              <a:rPr lang="sv-SE" sz="1800" dirty="0"/>
              <a:t>Beställningsuppdrag utom koncession		        2,3		       1,9</a:t>
            </a:r>
            <a:br>
              <a:rPr lang="sv-SE" sz="1800" dirty="0"/>
            </a:br>
            <a:r>
              <a:rPr lang="sv-SE" sz="1800" dirty="0"/>
              <a:t>	</a:t>
            </a:r>
            <a:r>
              <a:rPr lang="sv-SE" sz="1800" b="1" dirty="0"/>
              <a:t>Summa rörelsens intäkter	   	     </a:t>
            </a:r>
            <a:r>
              <a:rPr lang="sv-SE" sz="1800" dirty="0"/>
              <a:t> </a:t>
            </a:r>
            <a:r>
              <a:rPr lang="sv-SE" sz="1800" b="1" dirty="0"/>
              <a:t>13,1	 	     13,6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b="1" dirty="0"/>
              <a:t>Rörelsens kostnader</a:t>
            </a:r>
            <a:br>
              <a:rPr lang="sv-SE" sz="1800" b="1" dirty="0"/>
            </a:br>
            <a:r>
              <a:rPr lang="sv-SE" sz="1800" dirty="0"/>
              <a:t>Varor					       -0,1		      -0,1	</a:t>
            </a:r>
            <a:br>
              <a:rPr lang="sv-SE" sz="1800" dirty="0"/>
            </a:br>
            <a:r>
              <a:rPr lang="sv-SE" sz="1800" dirty="0"/>
              <a:t>Övriga externa kostnader			     -10,4		    -12,4</a:t>
            </a:r>
            <a:br>
              <a:rPr lang="sv-SE" sz="1800" dirty="0"/>
            </a:br>
            <a:r>
              <a:rPr lang="sv-SE" sz="1800" dirty="0"/>
              <a:t>Avskrivningar av materiella anl. Tillgångar	       -0,1		      -0,1</a:t>
            </a:r>
            <a:br>
              <a:rPr lang="sv-SE" sz="1800" dirty="0"/>
            </a:br>
            <a:r>
              <a:rPr lang="sv-SE" sz="1800" dirty="0"/>
              <a:t>	</a:t>
            </a:r>
            <a:r>
              <a:rPr lang="sv-SE" sz="1800" b="1" dirty="0"/>
              <a:t>Summa rörelsens kostnader		     -10,6		    -12,6</a:t>
            </a:r>
          </a:p>
          <a:p>
            <a:pPr marL="0" indent="0">
              <a:buNone/>
            </a:pPr>
            <a:endParaRPr lang="sv-SE" sz="1800" b="1" dirty="0"/>
          </a:p>
          <a:p>
            <a:pPr marL="0" indent="0">
              <a:buNone/>
            </a:pPr>
            <a:r>
              <a:rPr lang="sv-SE" sz="1800" b="1" dirty="0"/>
              <a:t>Rörelseresultat				        2,5		      1,0</a:t>
            </a:r>
            <a:br>
              <a:rPr lang="sv-SE" sz="1800" b="1" dirty="0"/>
            </a:b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70527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95417"/>
              </p:ext>
            </p:extLst>
          </p:nvPr>
        </p:nvGraphicFramePr>
        <p:xfrm>
          <a:off x="467544" y="980727"/>
          <a:ext cx="7488832" cy="580681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08914">
                  <a:extLst>
                    <a:ext uri="{9D8B030D-6E8A-4147-A177-3AD203B41FA5}">
                      <a16:colId xmlns:a16="http://schemas.microsoft.com/office/drawing/2014/main" val="707896216"/>
                    </a:ext>
                  </a:extLst>
                </a:gridCol>
                <a:gridCol w="927869">
                  <a:extLst>
                    <a:ext uri="{9D8B030D-6E8A-4147-A177-3AD203B41FA5}">
                      <a16:colId xmlns:a16="http://schemas.microsoft.com/office/drawing/2014/main" val="1925067302"/>
                    </a:ext>
                  </a:extLst>
                </a:gridCol>
                <a:gridCol w="927869">
                  <a:extLst>
                    <a:ext uri="{9D8B030D-6E8A-4147-A177-3AD203B41FA5}">
                      <a16:colId xmlns:a16="http://schemas.microsoft.com/office/drawing/2014/main" val="1864975744"/>
                    </a:ext>
                  </a:extLst>
                </a:gridCol>
                <a:gridCol w="1375300">
                  <a:extLst>
                    <a:ext uri="{9D8B030D-6E8A-4147-A177-3AD203B41FA5}">
                      <a16:colId xmlns:a16="http://schemas.microsoft.com/office/drawing/2014/main" val="375369445"/>
                    </a:ext>
                  </a:extLst>
                </a:gridCol>
                <a:gridCol w="442522">
                  <a:extLst>
                    <a:ext uri="{9D8B030D-6E8A-4147-A177-3AD203B41FA5}">
                      <a16:colId xmlns:a16="http://schemas.microsoft.com/office/drawing/2014/main" val="1816983463"/>
                    </a:ext>
                  </a:extLst>
                </a:gridCol>
                <a:gridCol w="947335">
                  <a:extLst>
                    <a:ext uri="{9D8B030D-6E8A-4147-A177-3AD203B41FA5}">
                      <a16:colId xmlns:a16="http://schemas.microsoft.com/office/drawing/2014/main" val="432740306"/>
                    </a:ext>
                  </a:extLst>
                </a:gridCol>
                <a:gridCol w="804880">
                  <a:extLst>
                    <a:ext uri="{9D8B030D-6E8A-4147-A177-3AD203B41FA5}">
                      <a16:colId xmlns:a16="http://schemas.microsoft.com/office/drawing/2014/main" val="3830208866"/>
                    </a:ext>
                  </a:extLst>
                </a:gridCol>
                <a:gridCol w="593755">
                  <a:extLst>
                    <a:ext uri="{9D8B030D-6E8A-4147-A177-3AD203B41FA5}">
                      <a16:colId xmlns:a16="http://schemas.microsoft.com/office/drawing/2014/main" val="1477176229"/>
                    </a:ext>
                  </a:extLst>
                </a:gridCol>
                <a:gridCol w="860388">
                  <a:extLst>
                    <a:ext uri="{9D8B030D-6E8A-4147-A177-3AD203B41FA5}">
                      <a16:colId xmlns:a16="http://schemas.microsoft.com/office/drawing/2014/main" val="1370236327"/>
                    </a:ext>
                  </a:extLst>
                </a:gridCol>
              </a:tblGrid>
              <a:tr h="255301">
                <a:tc gridSpan="7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Investeringar</a:t>
                      </a:r>
                      <a:r>
                        <a:rPr lang="sv-SE" sz="1800" u="none" strike="noStrike" baseline="0" dirty="0">
                          <a:effectLst/>
                        </a:rPr>
                        <a:t> </a:t>
                      </a:r>
                      <a:r>
                        <a:rPr lang="sv-SE" sz="1800" u="none" strike="noStrike" dirty="0">
                          <a:effectLst/>
                        </a:rPr>
                        <a:t>2019 – NEAB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6419131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1463" indent="0" algn="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8829366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Prognos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Budget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1816994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Belopp i Mkr</a:t>
                      </a:r>
                      <a:endParaRPr lang="sv-SE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2019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2019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9215618"/>
                  </a:ext>
                </a:extLst>
              </a:tr>
              <a:tr h="255301">
                <a:tc gridSpan="5"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5984460"/>
                  </a:ext>
                </a:extLst>
              </a:tr>
              <a:tr h="2553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Elnätsinvesteringar, exkl. egen tid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33,7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r>
                        <a:rPr lang="sv-SE" sz="1100" u="none" strike="noStrike" dirty="0">
                          <a:effectLst/>
                        </a:rPr>
                        <a:t>1)</a:t>
                      </a:r>
                      <a:endParaRPr lang="sv-SE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3132699"/>
                  </a:ext>
                </a:extLst>
              </a:tr>
              <a:tr h="255301">
                <a:tc gridSpan="6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Mätinvesteringar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u="none" strike="noStrike" dirty="0">
                          <a:effectLst/>
                        </a:rPr>
                        <a:t>10,0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33702383"/>
                  </a:ext>
                </a:extLst>
              </a:tr>
              <a:tr h="255301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effectLst/>
                          <a:latin typeface="+mn-lt"/>
                        </a:rPr>
                        <a:t>Fordon,</a:t>
                      </a:r>
                      <a:r>
                        <a:rPr lang="sv-SE" sz="1800" b="0" i="0" u="none" strike="noStrike" baseline="0" dirty="0">
                          <a:effectLst/>
                          <a:latin typeface="+mn-lt"/>
                        </a:rPr>
                        <a:t> inventarier &amp; verktyg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7005513"/>
                  </a:ext>
                </a:extLst>
              </a:tr>
              <a:tr h="255301">
                <a:tc gridSpan="6"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Nedlagda kostnader på annans fastighet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51704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Summa investeringar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u="none" strike="noStrike" dirty="0">
                          <a:effectLst/>
                        </a:rPr>
                        <a:t>46,7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 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u="none" strike="noStrike" dirty="0">
                          <a:effectLst/>
                        </a:rPr>
                        <a:t>101,1</a:t>
                      </a:r>
                      <a:endParaRPr lang="sv-S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7308734"/>
                  </a:ext>
                </a:extLst>
              </a:tr>
              <a:tr h="3063613">
                <a:tc gridSpan="6">
                  <a:txBody>
                    <a:bodyPr/>
                    <a:lstStyle/>
                    <a:p>
                      <a:pPr marL="342900" indent="-342900" algn="l" fontAlgn="b">
                        <a:buAutoNum type="arabicParenR"/>
                      </a:pPr>
                      <a:r>
                        <a:rPr lang="sv-SE" sz="1200" b="0" i="0" u="none" strike="noStrike" dirty="0">
                          <a:effectLst/>
                          <a:latin typeface="Arial"/>
                        </a:rPr>
                        <a:t>Fler exploaterings- och förstärkningsprojekt som förskjutits i tid bland annat p.g.a. tillståndsprocesser och lägre takt i exploateringen.</a:t>
                      </a:r>
                      <a:endParaRPr lang="sv-SE" sz="1200" b="0" i="0" u="none" strike="noStrike" baseline="0" dirty="0">
                        <a:effectLst/>
                        <a:latin typeface="Arial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1400" b="0" i="0" u="none" strike="noStrike" baseline="0" dirty="0">
                        <a:effectLst/>
                        <a:latin typeface="Arial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18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052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08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 Energi">
      <a:dk1>
        <a:sysClr val="windowText" lastClr="000000"/>
      </a:dk1>
      <a:lt1>
        <a:sysClr val="window" lastClr="FFFFFF"/>
      </a:lt1>
      <a:dk2>
        <a:srgbClr val="185594"/>
      </a:dk2>
      <a:lt2>
        <a:srgbClr val="EEECE1"/>
      </a:lt2>
      <a:accent1>
        <a:srgbClr val="2B4990"/>
      </a:accent1>
      <a:accent2>
        <a:srgbClr val="C10F1F"/>
      </a:accent2>
      <a:accent3>
        <a:srgbClr val="4D8CBE"/>
      </a:accent3>
      <a:accent4>
        <a:srgbClr val="C10F1F"/>
      </a:accent4>
      <a:accent5>
        <a:srgbClr val="2B4990"/>
      </a:accent5>
      <a:accent6>
        <a:srgbClr val="C10F1F"/>
      </a:accent6>
      <a:hlink>
        <a:srgbClr val="2B4990"/>
      </a:hlink>
      <a:folHlink>
        <a:srgbClr val="C10F1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6CB19E23774342A449B34FF7AFF979" ma:contentTypeVersion="8" ma:contentTypeDescription="Skapa ett nytt dokument." ma:contentTypeScope="" ma:versionID="8ad69bcd43f605cdc677ccd006dd77fd">
  <xsd:schema xmlns:xsd="http://www.w3.org/2001/XMLSchema" xmlns:xs="http://www.w3.org/2001/XMLSchema" xmlns:p="http://schemas.microsoft.com/office/2006/metadata/properties" xmlns:ns2="7a06772f-078a-4830-a0f9-258d7e7b9b7c" xmlns:ns3="9551ed1f-6870-4d4b-8695-b6b94c3571bc" targetNamespace="http://schemas.microsoft.com/office/2006/metadata/properties" ma:root="true" ma:fieldsID="f0695f0f9efa42f7f5f4477d1182b284" ns2:_="" ns3:_="">
    <xsd:import namespace="7a06772f-078a-4830-a0f9-258d7e7b9b7c"/>
    <xsd:import namespace="9551ed1f-6870-4d4b-8695-b6b94c3571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6772f-078a-4830-a0f9-258d7e7b9b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1ed1f-6870-4d4b-8695-b6b94c3571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F57BE2-9681-480C-8651-7C5ADCE0E8FF}"/>
</file>

<file path=customXml/itemProps2.xml><?xml version="1.0" encoding="utf-8"?>
<ds:datastoreItem xmlns:ds="http://schemas.openxmlformats.org/officeDocument/2006/customXml" ds:itemID="{CF1CDA8E-58FF-4BB0-87CA-8B33C0A1D132}"/>
</file>

<file path=customXml/itemProps3.xml><?xml version="1.0" encoding="utf-8"?>
<ds:datastoreItem xmlns:ds="http://schemas.openxmlformats.org/officeDocument/2006/customXml" ds:itemID="{BB9E42B9-2C51-475D-9E42-6FCCB2504F03}"/>
</file>

<file path=docProps/app.xml><?xml version="1.0" encoding="utf-8"?>
<Properties xmlns="http://schemas.openxmlformats.org/officeDocument/2006/extended-properties" xmlns:vt="http://schemas.openxmlformats.org/officeDocument/2006/docPropsVTypes">
  <TotalTime>3487</TotalTime>
  <Words>151</Words>
  <Application>Microsoft Office PowerPoint</Application>
  <PresentationFormat>Bildspel på skärmen (4:3)</PresentationFormat>
  <Paragraphs>178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Prognos 2019 - NEAB</vt:lpstr>
      <vt:lpstr>Bidragande orsaker  differens Prognos - Budget</vt:lpstr>
      <vt:lpstr>Prognos 2019 - NEFAB</vt:lpstr>
      <vt:lpstr>PowerPoint-presentation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Tiina Janson</dc:creator>
  <cp:lastModifiedBy>Henrik Hane</cp:lastModifiedBy>
  <cp:revision>262</cp:revision>
  <cp:lastPrinted>2017-09-26T17:57:30Z</cp:lastPrinted>
  <dcterms:created xsi:type="dcterms:W3CDTF">2012-11-19T19:54:13Z</dcterms:created>
  <dcterms:modified xsi:type="dcterms:W3CDTF">2019-09-23T11:09:28Z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0x0101003E6CB19E23774342A449B34FF7AFF979</vt:lpwstr>
  </property>
</Properties>
</file>