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4" r:id="rId1"/>
  </p:sldMasterIdLst>
  <p:notesMasterIdLst>
    <p:notesMasterId r:id="rId7"/>
  </p:notesMasterIdLst>
  <p:sldIdLst>
    <p:sldId id="256" r:id="rId2"/>
    <p:sldId id="261" r:id="rId3"/>
    <p:sldId id="280" r:id="rId4"/>
    <p:sldId id="281" r:id="rId5"/>
    <p:sldId id="262" r:id="rId6"/>
  </p:sldIdLst>
  <p:sldSz cx="9144000" cy="6858000" type="screen4x3"/>
  <p:notesSz cx="6797675" cy="9928225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0F51288-E150-45EF-8C6C-30405C1BC84E}">
  <a:tblStyle styleId="{50F51288-E150-45EF-8C6C-30405C1BC84E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F5F7EA"/>
          </a:solidFill>
        </a:fill>
      </a:tcStyle>
    </a:wholeTbl>
    <a:band1H>
      <a:tcStyle>
        <a:tcBdr/>
        <a:fill>
          <a:solidFill>
            <a:srgbClr val="E9EED1"/>
          </a:solidFill>
        </a:fill>
      </a:tcStyle>
    </a:band1H>
    <a:band1V>
      <a:tcStyle>
        <a:tcBdr/>
        <a:fill>
          <a:solidFill>
            <a:srgbClr val="E9EED1"/>
          </a:solidFill>
        </a:fill>
      </a:tcStyle>
    </a:band1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chemeClr val="accent1"/>
          </a:solidFill>
        </a:fill>
      </a:tcStyle>
    </a:firstRow>
  </a:tblStyle>
  <a:tblStyle styleId="{E1AED875-50F5-4FE4-9E42-61715F124351}" styleName="Table_1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F5F7EA"/>
          </a:solidFill>
        </a:fill>
      </a:tcStyle>
    </a:wholeTbl>
    <a:band1H>
      <a:tcStyle>
        <a:tcBdr/>
        <a:fill>
          <a:solidFill>
            <a:srgbClr val="E9EED1"/>
          </a:solidFill>
        </a:fill>
      </a:tcStyle>
    </a:band1H>
    <a:band1V>
      <a:tcStyle>
        <a:tcBdr/>
        <a:fill>
          <a:solidFill>
            <a:srgbClr val="E9EED1"/>
          </a:solidFill>
        </a:fill>
      </a:tcStyle>
    </a:band1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10" autoAdjust="0"/>
    <p:restoredTop sz="79172" autoAdjust="0"/>
  </p:normalViewPr>
  <p:slideViewPr>
    <p:cSldViewPr>
      <p:cViewPr varScale="1">
        <p:scale>
          <a:sx n="59" d="100"/>
          <a:sy n="59" d="100"/>
        </p:scale>
        <p:origin x="167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\\file01.adm.nacka.se\UsersAC\birwal\2016\Ram&#228;rende\2014%20Uppf&#246;ljning%2015x,16x%20enhetschef_STJ%2021X%20(1).xls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\\file01.adm.nacka.se\UsersAC\birwal\2016\Ram&#228;rende\2014%20Uppf&#246;ljning%2015x,16x%20enhetschef_STJ%2021X%20(1)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v-SE" b="1"/>
              <a:t>Utfall 2012-2014, budget 2015 samt prognos ack volym 2016-2018, tkr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>
        <c:manualLayout>
          <c:layoutTarget val="inner"/>
          <c:xMode val="edge"/>
          <c:yMode val="edge"/>
          <c:x val="0.13690244969378829"/>
          <c:y val="0.2462037037037037"/>
          <c:w val="0.84654396325459313"/>
          <c:h val="0.51436677438710021"/>
        </c:manualLayout>
      </c:layout>
      <c:lineChart>
        <c:grouping val="standard"/>
        <c:varyColors val="0"/>
        <c:ser>
          <c:idx val="0"/>
          <c:order val="0"/>
          <c:tx>
            <c:strRef>
              <c:f>Blad1!$A$2</c:f>
              <c:strCache>
                <c:ptCount val="1"/>
                <c:pt idx="0">
                  <c:v>S boende o serviceboende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Blad1!$B$1:$H$1</c:f>
              <c:strCache>
                <c:ptCount val="7"/>
                <c:pt idx="0">
                  <c:v>Utfall 2012</c:v>
                </c:pt>
                <c:pt idx="1">
                  <c:v>Utfall 2013</c:v>
                </c:pt>
                <c:pt idx="2">
                  <c:v>Utfall 2014</c:v>
                </c:pt>
                <c:pt idx="3">
                  <c:v>Budget 2015</c:v>
                </c:pt>
                <c:pt idx="4">
                  <c:v>Volym 2016</c:v>
                </c:pt>
                <c:pt idx="5">
                  <c:v>Volym 2017</c:v>
                </c:pt>
                <c:pt idx="6">
                  <c:v>Volym 2018</c:v>
                </c:pt>
              </c:strCache>
            </c:strRef>
          </c:cat>
          <c:val>
            <c:numRef>
              <c:f>Blad1!$B$2:$H$2</c:f>
              <c:numCache>
                <c:formatCode>#,##0</c:formatCode>
                <c:ptCount val="7"/>
                <c:pt idx="0">
                  <c:v>319428.53097000002</c:v>
                </c:pt>
                <c:pt idx="1">
                  <c:v>333681.2132</c:v>
                </c:pt>
                <c:pt idx="2">
                  <c:v>357154.01716000005</c:v>
                </c:pt>
                <c:pt idx="3">
                  <c:v>372920</c:v>
                </c:pt>
                <c:pt idx="4">
                  <c:v>384900</c:v>
                </c:pt>
                <c:pt idx="5">
                  <c:v>393885</c:v>
                </c:pt>
                <c:pt idx="6">
                  <c:v>405865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Blad1!$A$3</c:f>
              <c:strCache>
                <c:ptCount val="1"/>
                <c:pt idx="0">
                  <c:v>Hemtj inkl leds o avlösn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Blad1!$B$1:$H$1</c:f>
              <c:strCache>
                <c:ptCount val="7"/>
                <c:pt idx="0">
                  <c:v>Utfall 2012</c:v>
                </c:pt>
                <c:pt idx="1">
                  <c:v>Utfall 2013</c:v>
                </c:pt>
                <c:pt idx="2">
                  <c:v>Utfall 2014</c:v>
                </c:pt>
                <c:pt idx="3">
                  <c:v>Budget 2015</c:v>
                </c:pt>
                <c:pt idx="4">
                  <c:v>Volym 2016</c:v>
                </c:pt>
                <c:pt idx="5">
                  <c:v>Volym 2017</c:v>
                </c:pt>
                <c:pt idx="6">
                  <c:v>Volym 2018</c:v>
                </c:pt>
              </c:strCache>
            </c:strRef>
          </c:cat>
          <c:val>
            <c:numRef>
              <c:f>Blad1!$B$3:$H$3</c:f>
              <c:numCache>
                <c:formatCode>#,##0</c:formatCode>
                <c:ptCount val="7"/>
                <c:pt idx="0">
                  <c:v>163055.18444000001</c:v>
                </c:pt>
                <c:pt idx="1">
                  <c:v>176912.49806000001</c:v>
                </c:pt>
                <c:pt idx="2">
                  <c:v>181885.82853999999</c:v>
                </c:pt>
                <c:pt idx="3">
                  <c:v>182500</c:v>
                </c:pt>
                <c:pt idx="4">
                  <c:v>190210</c:v>
                </c:pt>
                <c:pt idx="5">
                  <c:v>196450</c:v>
                </c:pt>
                <c:pt idx="6">
                  <c:v>200485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Blad1!$A$4</c:f>
              <c:strCache>
                <c:ptCount val="1"/>
                <c:pt idx="0">
                  <c:v>Trygghetslarm /digitalisering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Blad1!$B$1:$H$1</c:f>
              <c:strCache>
                <c:ptCount val="7"/>
                <c:pt idx="0">
                  <c:v>Utfall 2012</c:v>
                </c:pt>
                <c:pt idx="1">
                  <c:v>Utfall 2013</c:v>
                </c:pt>
                <c:pt idx="2">
                  <c:v>Utfall 2014</c:v>
                </c:pt>
                <c:pt idx="3">
                  <c:v>Budget 2015</c:v>
                </c:pt>
                <c:pt idx="4">
                  <c:v>Volym 2016</c:v>
                </c:pt>
                <c:pt idx="5">
                  <c:v>Volym 2017</c:v>
                </c:pt>
                <c:pt idx="6">
                  <c:v>Volym 2018</c:v>
                </c:pt>
              </c:strCache>
            </c:strRef>
          </c:cat>
          <c:val>
            <c:numRef>
              <c:f>Blad1!$B$4:$H$4</c:f>
              <c:numCache>
                <c:formatCode>#,##0</c:formatCode>
                <c:ptCount val="7"/>
                <c:pt idx="0">
                  <c:v>11119.37283</c:v>
                </c:pt>
                <c:pt idx="1">
                  <c:v>10705.184600000001</c:v>
                </c:pt>
                <c:pt idx="2">
                  <c:v>14840.270050000001</c:v>
                </c:pt>
                <c:pt idx="3">
                  <c:v>13800</c:v>
                </c:pt>
                <c:pt idx="4">
                  <c:v>16800</c:v>
                </c:pt>
                <c:pt idx="5">
                  <c:v>17800</c:v>
                </c:pt>
                <c:pt idx="6">
                  <c:v>17800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Blad1!$A$5</c:f>
              <c:strCache>
                <c:ptCount val="1"/>
                <c:pt idx="0">
                  <c:v>Bostadsanpassning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strRef>
              <c:f>Blad1!$B$1:$H$1</c:f>
              <c:strCache>
                <c:ptCount val="7"/>
                <c:pt idx="0">
                  <c:v>Utfall 2012</c:v>
                </c:pt>
                <c:pt idx="1">
                  <c:v>Utfall 2013</c:v>
                </c:pt>
                <c:pt idx="2">
                  <c:v>Utfall 2014</c:v>
                </c:pt>
                <c:pt idx="3">
                  <c:v>Budget 2015</c:v>
                </c:pt>
                <c:pt idx="4">
                  <c:v>Volym 2016</c:v>
                </c:pt>
                <c:pt idx="5">
                  <c:v>Volym 2017</c:v>
                </c:pt>
                <c:pt idx="6">
                  <c:v>Volym 2018</c:v>
                </c:pt>
              </c:strCache>
            </c:strRef>
          </c:cat>
          <c:val>
            <c:numRef>
              <c:f>Blad1!$B$5:$H$5</c:f>
              <c:numCache>
                <c:formatCode>#,##0</c:formatCode>
                <c:ptCount val="7"/>
                <c:pt idx="0">
                  <c:v>6537.5910400000002</c:v>
                </c:pt>
                <c:pt idx="1">
                  <c:v>5242.3843899999993</c:v>
                </c:pt>
                <c:pt idx="2">
                  <c:v>7370.7679400000006</c:v>
                </c:pt>
                <c:pt idx="3">
                  <c:v>7000</c:v>
                </c:pt>
                <c:pt idx="4">
                  <c:v>7500</c:v>
                </c:pt>
                <c:pt idx="5">
                  <c:v>8000</c:v>
                </c:pt>
                <c:pt idx="6">
                  <c:v>8500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48604752"/>
        <c:axId val="248605144"/>
      </c:lineChart>
      <c:catAx>
        <c:axId val="248604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248605144"/>
        <c:crosses val="autoZero"/>
        <c:auto val="1"/>
        <c:lblAlgn val="ctr"/>
        <c:lblOffset val="100"/>
        <c:noMultiLvlLbl val="0"/>
      </c:catAx>
      <c:valAx>
        <c:axId val="2486051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2486047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 baseline="0"/>
      </a:pPr>
      <a:endParaRPr lang="sv-SE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v-SE" b="1" dirty="0"/>
              <a:t>Utfall 2012-2014, budget 2015 och prognos ack</a:t>
            </a:r>
            <a:r>
              <a:rPr lang="sv-SE" b="1" baseline="0" dirty="0"/>
              <a:t> volym </a:t>
            </a:r>
            <a:r>
              <a:rPr lang="sv-SE" b="1" baseline="0" dirty="0" smtClean="0"/>
              <a:t>2016-2018, tkr</a:t>
            </a:r>
            <a:endParaRPr lang="sv-SE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Blad1!$A$4</c:f>
              <c:strCache>
                <c:ptCount val="1"/>
                <c:pt idx="0">
                  <c:v>Trygghetslarm /digitalisering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Blad1!$B$1:$H$1</c:f>
              <c:strCache>
                <c:ptCount val="7"/>
                <c:pt idx="0">
                  <c:v>Utfall 2012</c:v>
                </c:pt>
                <c:pt idx="1">
                  <c:v>Utfall 2013</c:v>
                </c:pt>
                <c:pt idx="2">
                  <c:v>Utfall 2014</c:v>
                </c:pt>
                <c:pt idx="3">
                  <c:v>Budget 2015</c:v>
                </c:pt>
                <c:pt idx="4">
                  <c:v>Volym 2016</c:v>
                </c:pt>
                <c:pt idx="5">
                  <c:v>Volym 2017</c:v>
                </c:pt>
                <c:pt idx="6">
                  <c:v>Volym 2018</c:v>
                </c:pt>
              </c:strCache>
            </c:strRef>
          </c:cat>
          <c:val>
            <c:numRef>
              <c:f>Blad1!$B$4:$H$4</c:f>
              <c:numCache>
                <c:formatCode>#,##0</c:formatCode>
                <c:ptCount val="7"/>
                <c:pt idx="0">
                  <c:v>11119.37283</c:v>
                </c:pt>
                <c:pt idx="1">
                  <c:v>10705.184600000001</c:v>
                </c:pt>
                <c:pt idx="2">
                  <c:v>14840.270050000001</c:v>
                </c:pt>
                <c:pt idx="3">
                  <c:v>13800</c:v>
                </c:pt>
                <c:pt idx="4">
                  <c:v>16800</c:v>
                </c:pt>
                <c:pt idx="5">
                  <c:v>17800</c:v>
                </c:pt>
                <c:pt idx="6">
                  <c:v>17800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Blad1!$A$5</c:f>
              <c:strCache>
                <c:ptCount val="1"/>
                <c:pt idx="0">
                  <c:v>Bostadsanpassning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Blad1!$B$1:$H$1</c:f>
              <c:strCache>
                <c:ptCount val="7"/>
                <c:pt idx="0">
                  <c:v>Utfall 2012</c:v>
                </c:pt>
                <c:pt idx="1">
                  <c:v>Utfall 2013</c:v>
                </c:pt>
                <c:pt idx="2">
                  <c:v>Utfall 2014</c:v>
                </c:pt>
                <c:pt idx="3">
                  <c:v>Budget 2015</c:v>
                </c:pt>
                <c:pt idx="4">
                  <c:v>Volym 2016</c:v>
                </c:pt>
                <c:pt idx="5">
                  <c:v>Volym 2017</c:v>
                </c:pt>
                <c:pt idx="6">
                  <c:v>Volym 2018</c:v>
                </c:pt>
              </c:strCache>
            </c:strRef>
          </c:cat>
          <c:val>
            <c:numRef>
              <c:f>Blad1!$B$5:$H$5</c:f>
              <c:numCache>
                <c:formatCode>#,##0</c:formatCode>
                <c:ptCount val="7"/>
                <c:pt idx="0">
                  <c:v>6537.5910400000002</c:v>
                </c:pt>
                <c:pt idx="1">
                  <c:v>5242.3843899999993</c:v>
                </c:pt>
                <c:pt idx="2">
                  <c:v>7370.7679400000006</c:v>
                </c:pt>
                <c:pt idx="3">
                  <c:v>7000</c:v>
                </c:pt>
                <c:pt idx="4">
                  <c:v>7500</c:v>
                </c:pt>
                <c:pt idx="5">
                  <c:v>8000</c:v>
                </c:pt>
                <c:pt idx="6">
                  <c:v>8500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48605928"/>
        <c:axId val="249310352"/>
      </c:lineChart>
      <c:catAx>
        <c:axId val="248605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249310352"/>
        <c:crosses val="autoZero"/>
        <c:auto val="1"/>
        <c:lblAlgn val="ctr"/>
        <c:lblOffset val="100"/>
        <c:noMultiLvlLbl val="0"/>
      </c:catAx>
      <c:valAx>
        <c:axId val="2493103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2486059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 baseline="0"/>
      </a:pPr>
      <a:endParaRPr lang="sv-SE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hdr" idx="2"/>
          </p:nvPr>
        </p:nvSpPr>
        <p:spPr>
          <a:xfrm>
            <a:off x="1" y="0"/>
            <a:ext cx="2945658" cy="4964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" name="Shape 3"/>
          <p:cNvSpPr txBox="1">
            <a:spLocks noGrp="1"/>
          </p:cNvSpPr>
          <p:nvPr>
            <p:ph type="dt" idx="10"/>
          </p:nvPr>
        </p:nvSpPr>
        <p:spPr>
          <a:xfrm>
            <a:off x="3850442" y="0"/>
            <a:ext cx="2945658" cy="4964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" name="Shape 4"/>
          <p:cNvSpPr>
            <a:spLocks noGrp="1" noRot="1" noChangeAspect="1"/>
          </p:cNvSpPr>
          <p:nvPr>
            <p:ph type="sldImg" idx="3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" name="Shape 5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39" cy="446770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ftr" idx="11"/>
          </p:nvPr>
        </p:nvSpPr>
        <p:spPr>
          <a:xfrm>
            <a:off x="1" y="9430091"/>
            <a:ext cx="2945658" cy="4964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3850442" y="9430091"/>
            <a:ext cx="2945658" cy="4964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sv-SE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4198954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39" cy="4467701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20" name="Shape 120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4171240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39" cy="4467701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53" name="Shape 15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0122362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820313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711403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04720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Rubrik med kvarnhjul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Shape 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51519" y="116631"/>
            <a:ext cx="1907999" cy="794743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Shape 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526017" y="3240016"/>
            <a:ext cx="3617983" cy="3617983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726964" y="1925959"/>
            <a:ext cx="7690072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ldNum" idx="12"/>
          </p:nvPr>
        </p:nvSpPr>
        <p:spPr>
          <a:xfrm>
            <a:off x="2051719" y="6381328"/>
            <a:ext cx="611087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</a:lstStyle>
          <a:p>
            <a:pPr marL="0" lvl="0" indent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sv-SE"/>
              <a:t>‹#›</a:t>
            </a:fld>
            <a:endParaRPr lang="sv-SE"/>
          </a:p>
        </p:txBody>
      </p:sp>
      <p:sp>
        <p:nvSpPr>
          <p:cNvPr id="18" name="Shape 18"/>
          <p:cNvSpPr txBox="1">
            <a:spLocks noGrp="1"/>
          </p:cNvSpPr>
          <p:nvPr>
            <p:ph type="dt" idx="10"/>
          </p:nvPr>
        </p:nvSpPr>
        <p:spPr>
          <a:xfrm>
            <a:off x="1130400" y="6381328"/>
            <a:ext cx="730423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Endast rubrik utan kvarnhjul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Shape 7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524328" y="6237312"/>
            <a:ext cx="1259999" cy="524233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Shape 71"/>
          <p:cNvSpPr txBox="1">
            <a:spLocks noGrp="1"/>
          </p:cNvSpPr>
          <p:nvPr>
            <p:ph type="title"/>
          </p:nvPr>
        </p:nvSpPr>
        <p:spPr>
          <a:xfrm>
            <a:off x="1130400" y="274637"/>
            <a:ext cx="7690072" cy="1130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algn="l" rtl="0">
              <a:lnSpc>
                <a:spcPct val="13333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bin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sldNum" idx="12"/>
          </p:nvPr>
        </p:nvSpPr>
        <p:spPr>
          <a:xfrm>
            <a:off x="2051719" y="6381328"/>
            <a:ext cx="611087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</a:lstStyle>
          <a:p>
            <a:pPr marL="0" lvl="0" indent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sv-SE"/>
              <a:t>‹#›</a:t>
            </a:fld>
            <a:endParaRPr lang="sv-SE"/>
          </a:p>
        </p:txBody>
      </p:sp>
      <p:sp>
        <p:nvSpPr>
          <p:cNvPr id="73" name="Shape 73"/>
          <p:cNvSpPr txBox="1">
            <a:spLocks noGrp="1"/>
          </p:cNvSpPr>
          <p:nvPr>
            <p:ph type="dt" idx="10"/>
          </p:nvPr>
        </p:nvSpPr>
        <p:spPr>
          <a:xfrm>
            <a:off x="1130400" y="6381328"/>
            <a:ext cx="730423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Avsnittsrubrik med kvarnhjul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Clr>
                <a:schemeClr val="dk1"/>
              </a:buClr>
              <a:buFont typeface="Cabin"/>
              <a:buNone/>
              <a:defRPr/>
            </a:lvl1pPr>
            <a:lvl2pPr marL="457200" indent="0" rtl="0">
              <a:spcBef>
                <a:spcPts val="0"/>
              </a:spcBef>
              <a:buClr>
                <a:srgbClr val="888888"/>
              </a:buClr>
              <a:buFont typeface="Cabin"/>
              <a:buNone/>
              <a:defRPr/>
            </a:lvl2pPr>
            <a:lvl3pPr marL="914400" indent="0" rtl="0">
              <a:spcBef>
                <a:spcPts val="0"/>
              </a:spcBef>
              <a:buClr>
                <a:srgbClr val="888888"/>
              </a:buClr>
              <a:buFont typeface="Cabin"/>
              <a:buNone/>
              <a:defRPr/>
            </a:lvl3pPr>
            <a:lvl4pPr marL="1371600" indent="0" rtl="0">
              <a:spcBef>
                <a:spcPts val="0"/>
              </a:spcBef>
              <a:buClr>
                <a:srgbClr val="888888"/>
              </a:buClr>
              <a:buFont typeface="Cabin"/>
              <a:buNone/>
              <a:defRPr/>
            </a:lvl4pPr>
            <a:lvl5pPr marL="1828800" indent="0" rtl="0">
              <a:spcBef>
                <a:spcPts val="0"/>
              </a:spcBef>
              <a:buClr>
                <a:srgbClr val="888888"/>
              </a:buClr>
              <a:buFont typeface="Cabin"/>
              <a:buNone/>
              <a:defRPr/>
            </a:lvl5pPr>
            <a:lvl6pPr marL="22860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9pPr>
          </a:lstStyle>
          <a:p>
            <a:endParaRPr/>
          </a:p>
        </p:txBody>
      </p:sp>
      <p:pic>
        <p:nvPicPr>
          <p:cNvPr id="77" name="Shape 7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524328" y="6237312"/>
            <a:ext cx="1259999" cy="524233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Shape 78"/>
          <p:cNvSpPr txBox="1">
            <a:spLocks noGrp="1"/>
          </p:cNvSpPr>
          <p:nvPr>
            <p:ph type="sldNum" idx="12"/>
          </p:nvPr>
        </p:nvSpPr>
        <p:spPr>
          <a:xfrm>
            <a:off x="2051719" y="6381328"/>
            <a:ext cx="611087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</a:lstStyle>
          <a:p>
            <a:pPr marL="0" lvl="0" indent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sv-SE"/>
              <a:t>‹#›</a:t>
            </a:fld>
            <a:endParaRPr lang="sv-SE"/>
          </a:p>
        </p:txBody>
      </p:sp>
      <p:sp>
        <p:nvSpPr>
          <p:cNvPr id="79" name="Shape 79"/>
          <p:cNvSpPr txBox="1">
            <a:spLocks noGrp="1"/>
          </p:cNvSpPr>
          <p:nvPr>
            <p:ph type="dt" idx="10"/>
          </p:nvPr>
        </p:nvSpPr>
        <p:spPr>
          <a:xfrm>
            <a:off x="1130400" y="6381328"/>
            <a:ext cx="730423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pic>
        <p:nvPicPr>
          <p:cNvPr id="80" name="Shape 8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3617983" cy="361798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Jämförelse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Shape 8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524328" y="6237312"/>
            <a:ext cx="1259999" cy="524233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Shape 83"/>
          <p:cNvSpPr txBox="1">
            <a:spLocks noGrp="1"/>
          </p:cNvSpPr>
          <p:nvPr>
            <p:ph type="title"/>
          </p:nvPr>
        </p:nvSpPr>
        <p:spPr>
          <a:xfrm>
            <a:off x="1130400" y="274637"/>
            <a:ext cx="776207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1130400" y="1535112"/>
            <a:ext cx="3744000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Cabin"/>
              <a:buNone/>
              <a:defRPr/>
            </a:lvl1pPr>
            <a:lvl2pPr marL="457200" indent="0" rtl="0">
              <a:spcBef>
                <a:spcPts val="0"/>
              </a:spcBef>
              <a:buFont typeface="Cabin"/>
              <a:buNone/>
              <a:defRPr/>
            </a:lvl2pPr>
            <a:lvl3pPr marL="914400" indent="0" rtl="0">
              <a:spcBef>
                <a:spcPts val="0"/>
              </a:spcBef>
              <a:buFont typeface="Cabin"/>
              <a:buNone/>
              <a:defRPr/>
            </a:lvl3pPr>
            <a:lvl4pPr marL="1371600" indent="0" rtl="0">
              <a:spcBef>
                <a:spcPts val="0"/>
              </a:spcBef>
              <a:buFont typeface="Cabin"/>
              <a:buNone/>
              <a:defRPr/>
            </a:lvl4pPr>
            <a:lvl5pPr marL="1828800" indent="0" rtl="0">
              <a:spcBef>
                <a:spcPts val="0"/>
              </a:spcBef>
              <a:buFont typeface="Cabin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body" idx="2"/>
          </p:nvPr>
        </p:nvSpPr>
        <p:spPr>
          <a:xfrm>
            <a:off x="1130400" y="2174875"/>
            <a:ext cx="3744000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body" idx="3"/>
          </p:nvPr>
        </p:nvSpPr>
        <p:spPr>
          <a:xfrm>
            <a:off x="5148064" y="1556791"/>
            <a:ext cx="3744000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Cabin"/>
              <a:buNone/>
              <a:defRPr/>
            </a:lvl1pPr>
            <a:lvl2pPr marL="457200" indent="0" rtl="0">
              <a:spcBef>
                <a:spcPts val="0"/>
              </a:spcBef>
              <a:buFont typeface="Cabin"/>
              <a:buNone/>
              <a:defRPr/>
            </a:lvl2pPr>
            <a:lvl3pPr marL="914400" indent="0" rtl="0">
              <a:spcBef>
                <a:spcPts val="0"/>
              </a:spcBef>
              <a:buFont typeface="Cabin"/>
              <a:buNone/>
              <a:defRPr/>
            </a:lvl3pPr>
            <a:lvl4pPr marL="1371600" indent="0" rtl="0">
              <a:spcBef>
                <a:spcPts val="0"/>
              </a:spcBef>
              <a:buFont typeface="Cabin"/>
              <a:buNone/>
              <a:defRPr/>
            </a:lvl4pPr>
            <a:lvl5pPr marL="1828800" indent="0" rtl="0">
              <a:spcBef>
                <a:spcPts val="0"/>
              </a:spcBef>
              <a:buFont typeface="Cabin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body" idx="4"/>
          </p:nvPr>
        </p:nvSpPr>
        <p:spPr>
          <a:xfrm>
            <a:off x="5148064" y="2204864"/>
            <a:ext cx="3744000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sldNum" idx="12"/>
          </p:nvPr>
        </p:nvSpPr>
        <p:spPr>
          <a:xfrm>
            <a:off x="2051719" y="6381328"/>
            <a:ext cx="611087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</a:lstStyle>
          <a:p>
            <a:pPr marL="0" lvl="0" indent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sv-SE"/>
              <a:t>‹#›</a:t>
            </a:fld>
            <a:endParaRPr lang="sv-SE"/>
          </a:p>
        </p:txBody>
      </p:sp>
      <p:sp>
        <p:nvSpPr>
          <p:cNvPr id="89" name="Shape 89"/>
          <p:cNvSpPr txBox="1">
            <a:spLocks noGrp="1"/>
          </p:cNvSpPr>
          <p:nvPr>
            <p:ph type="dt" idx="10"/>
          </p:nvPr>
        </p:nvSpPr>
        <p:spPr>
          <a:xfrm>
            <a:off x="1130400" y="6381328"/>
            <a:ext cx="730423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Innehåll med bildtext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Shape 9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524328" y="6237312"/>
            <a:ext cx="1259999" cy="524233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Shape 92"/>
          <p:cNvSpPr txBox="1">
            <a:spLocks noGrp="1"/>
          </p:cNvSpPr>
          <p:nvPr>
            <p:ph type="title"/>
          </p:nvPr>
        </p:nvSpPr>
        <p:spPr>
          <a:xfrm>
            <a:off x="1130400" y="273050"/>
            <a:ext cx="3081559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4499992" y="273050"/>
            <a:ext cx="4392488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body" idx="2"/>
          </p:nvPr>
        </p:nvSpPr>
        <p:spPr>
          <a:xfrm>
            <a:off x="1130400" y="1435100"/>
            <a:ext cx="3081559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Cabin"/>
              <a:buNone/>
              <a:defRPr/>
            </a:lvl1pPr>
            <a:lvl2pPr marL="457200" indent="0" rtl="0">
              <a:spcBef>
                <a:spcPts val="0"/>
              </a:spcBef>
              <a:buFont typeface="Cabin"/>
              <a:buNone/>
              <a:defRPr/>
            </a:lvl2pPr>
            <a:lvl3pPr marL="914400" indent="0" rtl="0">
              <a:spcBef>
                <a:spcPts val="0"/>
              </a:spcBef>
              <a:buFont typeface="Cabin"/>
              <a:buNone/>
              <a:defRPr/>
            </a:lvl3pPr>
            <a:lvl4pPr marL="1371600" indent="0" rtl="0">
              <a:spcBef>
                <a:spcPts val="0"/>
              </a:spcBef>
              <a:buFont typeface="Cabin"/>
              <a:buNone/>
              <a:defRPr/>
            </a:lvl4pPr>
            <a:lvl5pPr marL="1828800" indent="0" rtl="0">
              <a:spcBef>
                <a:spcPts val="0"/>
              </a:spcBef>
              <a:buFont typeface="Cabin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95" name="Shape 95"/>
          <p:cNvSpPr txBox="1">
            <a:spLocks noGrp="1"/>
          </p:cNvSpPr>
          <p:nvPr>
            <p:ph type="sldNum" idx="12"/>
          </p:nvPr>
        </p:nvSpPr>
        <p:spPr>
          <a:xfrm>
            <a:off x="2051719" y="6381328"/>
            <a:ext cx="611087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</a:lstStyle>
          <a:p>
            <a:pPr marL="0" lvl="0" indent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sv-SE"/>
              <a:t>‹#›</a:t>
            </a:fld>
            <a:endParaRPr lang="sv-SE"/>
          </a:p>
        </p:txBody>
      </p:sp>
      <p:sp>
        <p:nvSpPr>
          <p:cNvPr id="96" name="Shape 96"/>
          <p:cNvSpPr txBox="1">
            <a:spLocks noGrp="1"/>
          </p:cNvSpPr>
          <p:nvPr>
            <p:ph type="dt" idx="10"/>
          </p:nvPr>
        </p:nvSpPr>
        <p:spPr>
          <a:xfrm>
            <a:off x="1130400" y="6381328"/>
            <a:ext cx="730423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Bild med bildtext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1835696" y="4797151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9" name="Shape 99"/>
          <p:cNvSpPr>
            <a:spLocks noGrp="1"/>
          </p:cNvSpPr>
          <p:nvPr>
            <p:ph type="pic" idx="2"/>
          </p:nvPr>
        </p:nvSpPr>
        <p:spPr>
          <a:xfrm>
            <a:off x="1835696" y="620687"/>
            <a:ext cx="5442992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1835696" y="5373216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Cabin"/>
              <a:buNone/>
              <a:defRPr/>
            </a:lvl1pPr>
            <a:lvl2pPr marL="457200" indent="0" rtl="0">
              <a:spcBef>
                <a:spcPts val="0"/>
              </a:spcBef>
              <a:buFont typeface="Cabin"/>
              <a:buNone/>
              <a:defRPr/>
            </a:lvl2pPr>
            <a:lvl3pPr marL="914400" indent="0" rtl="0">
              <a:spcBef>
                <a:spcPts val="0"/>
              </a:spcBef>
              <a:buFont typeface="Cabin"/>
              <a:buNone/>
              <a:defRPr/>
            </a:lvl3pPr>
            <a:lvl4pPr marL="1371600" indent="0" rtl="0">
              <a:spcBef>
                <a:spcPts val="0"/>
              </a:spcBef>
              <a:buFont typeface="Cabin"/>
              <a:buNone/>
              <a:defRPr/>
            </a:lvl4pPr>
            <a:lvl5pPr marL="1828800" indent="0" rtl="0">
              <a:spcBef>
                <a:spcPts val="0"/>
              </a:spcBef>
              <a:buFont typeface="Cabin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pic>
        <p:nvPicPr>
          <p:cNvPr id="101" name="Shape 10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524328" y="6237312"/>
            <a:ext cx="1259999" cy="524233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Shape 102"/>
          <p:cNvSpPr txBox="1">
            <a:spLocks noGrp="1"/>
          </p:cNvSpPr>
          <p:nvPr>
            <p:ph type="sldNum" idx="12"/>
          </p:nvPr>
        </p:nvSpPr>
        <p:spPr>
          <a:xfrm>
            <a:off x="2051719" y="6381328"/>
            <a:ext cx="611087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</a:lstStyle>
          <a:p>
            <a:pPr marL="0" lvl="0" indent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sv-SE"/>
              <a:t>‹#›</a:t>
            </a:fld>
            <a:endParaRPr lang="sv-SE"/>
          </a:p>
        </p:txBody>
      </p:sp>
      <p:sp>
        <p:nvSpPr>
          <p:cNvPr id="103" name="Shape 103"/>
          <p:cNvSpPr txBox="1">
            <a:spLocks noGrp="1"/>
          </p:cNvSpPr>
          <p:nvPr>
            <p:ph type="dt" idx="10"/>
          </p:nvPr>
        </p:nvSpPr>
        <p:spPr>
          <a:xfrm>
            <a:off x="1130400" y="6381328"/>
            <a:ext cx="730423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Rubrik och lodrät text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Shape 10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524328" y="6237312"/>
            <a:ext cx="1259999" cy="524233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Shape 106"/>
          <p:cNvSpPr txBox="1">
            <a:spLocks noGrp="1"/>
          </p:cNvSpPr>
          <p:nvPr>
            <p:ph type="title"/>
          </p:nvPr>
        </p:nvSpPr>
        <p:spPr>
          <a:xfrm>
            <a:off x="1130400" y="274637"/>
            <a:ext cx="776207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algn="l" rtl="0">
              <a:lnSpc>
                <a:spcPct val="13333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bin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 rot="5400000">
            <a:off x="2748458" y="-17858"/>
            <a:ext cx="4525963" cy="77620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65100" algn="l" rtl="0">
              <a:spcBef>
                <a:spcPts val="560"/>
              </a:spcBef>
              <a:buClr>
                <a:schemeClr val="dk1"/>
              </a:buClr>
              <a:buFont typeface="Arial"/>
              <a:buChar char="•"/>
              <a:defRPr/>
            </a:lvl1pPr>
            <a:lvl2pPr marL="742950" indent="-133350" algn="l" rtl="0">
              <a:spcBef>
                <a:spcPts val="480"/>
              </a:spcBef>
              <a:buClr>
                <a:schemeClr val="dk1"/>
              </a:buClr>
              <a:buFont typeface="Arial"/>
              <a:buChar char="–"/>
              <a:defRPr/>
            </a:lvl2pPr>
            <a:lvl3pPr marL="1143000" indent="-88900" algn="l" rtl="0">
              <a:spcBef>
                <a:spcPts val="440"/>
              </a:spcBef>
              <a:buClr>
                <a:schemeClr val="dk1"/>
              </a:buClr>
              <a:buFont typeface="Arial"/>
              <a:buChar char="•"/>
              <a:defRPr/>
            </a:lvl3pPr>
            <a:lvl4pPr marL="1600200" indent="-114300" algn="l" rtl="0">
              <a:spcBef>
                <a:spcPts val="360"/>
              </a:spcBef>
              <a:buClr>
                <a:schemeClr val="dk1"/>
              </a:buClr>
              <a:buFont typeface="Arial"/>
              <a:buChar char="–"/>
              <a:defRPr/>
            </a:lvl4pPr>
            <a:lvl5pPr marL="2057400" indent="-114300" algn="l" rtl="0">
              <a:spcBef>
                <a:spcPts val="360"/>
              </a:spcBef>
              <a:buClr>
                <a:schemeClr val="dk1"/>
              </a:buClr>
              <a:buFont typeface="Arial"/>
              <a:buChar char="»"/>
              <a:defRPr/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sldNum" idx="12"/>
          </p:nvPr>
        </p:nvSpPr>
        <p:spPr>
          <a:xfrm>
            <a:off x="2051719" y="6381328"/>
            <a:ext cx="611087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</a:lstStyle>
          <a:p>
            <a:pPr marL="0" lvl="0" indent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sv-SE"/>
              <a:t>‹#›</a:t>
            </a:fld>
            <a:endParaRPr lang="sv-SE"/>
          </a:p>
        </p:txBody>
      </p:sp>
      <p:sp>
        <p:nvSpPr>
          <p:cNvPr id="109" name="Shape 109"/>
          <p:cNvSpPr txBox="1">
            <a:spLocks noGrp="1"/>
          </p:cNvSpPr>
          <p:nvPr>
            <p:ph type="dt" idx="10"/>
          </p:nvPr>
        </p:nvSpPr>
        <p:spPr>
          <a:xfrm>
            <a:off x="1130400" y="6381328"/>
            <a:ext cx="730423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Lodrät rubrik och text"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algn="l" rtl="0">
              <a:lnSpc>
                <a:spcPct val="13333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bin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65100" algn="l" rtl="0">
              <a:spcBef>
                <a:spcPts val="560"/>
              </a:spcBef>
              <a:buClr>
                <a:schemeClr val="dk1"/>
              </a:buClr>
              <a:buFont typeface="Arial"/>
              <a:buChar char="•"/>
              <a:defRPr/>
            </a:lvl1pPr>
            <a:lvl2pPr marL="742950" indent="-133350" algn="l" rtl="0">
              <a:spcBef>
                <a:spcPts val="480"/>
              </a:spcBef>
              <a:buClr>
                <a:schemeClr val="dk1"/>
              </a:buClr>
              <a:buFont typeface="Arial"/>
              <a:buChar char="–"/>
              <a:defRPr/>
            </a:lvl2pPr>
            <a:lvl3pPr marL="1143000" indent="-88900" algn="l" rtl="0">
              <a:spcBef>
                <a:spcPts val="440"/>
              </a:spcBef>
              <a:buClr>
                <a:schemeClr val="dk1"/>
              </a:buClr>
              <a:buFont typeface="Arial"/>
              <a:buChar char="•"/>
              <a:defRPr/>
            </a:lvl3pPr>
            <a:lvl4pPr marL="1600200" indent="-114300" algn="l" rtl="0">
              <a:spcBef>
                <a:spcPts val="360"/>
              </a:spcBef>
              <a:buClr>
                <a:schemeClr val="dk1"/>
              </a:buClr>
              <a:buFont typeface="Arial"/>
              <a:buChar char="–"/>
              <a:defRPr/>
            </a:lvl4pPr>
            <a:lvl5pPr marL="2057400" indent="-114300" algn="l" rtl="0">
              <a:spcBef>
                <a:spcPts val="360"/>
              </a:spcBef>
              <a:buClr>
                <a:schemeClr val="dk1"/>
              </a:buClr>
              <a:buFont typeface="Arial"/>
              <a:buChar char="»"/>
              <a:defRPr/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pic>
        <p:nvPicPr>
          <p:cNvPr id="113" name="Shape 1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524328" y="6237312"/>
            <a:ext cx="1259999" cy="524233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Shape 114"/>
          <p:cNvSpPr txBox="1">
            <a:spLocks noGrp="1"/>
          </p:cNvSpPr>
          <p:nvPr>
            <p:ph type="sldNum" idx="12"/>
          </p:nvPr>
        </p:nvSpPr>
        <p:spPr>
          <a:xfrm>
            <a:off x="2051719" y="6381328"/>
            <a:ext cx="611087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</a:lstStyle>
          <a:p>
            <a:pPr marL="0" lvl="0" indent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sv-SE"/>
              <a:t>‹#›</a:t>
            </a:fld>
            <a:endParaRPr lang="sv-SE"/>
          </a:p>
        </p:txBody>
      </p:sp>
      <p:sp>
        <p:nvSpPr>
          <p:cNvPr id="115" name="Shape 115"/>
          <p:cNvSpPr txBox="1">
            <a:spLocks noGrp="1"/>
          </p:cNvSpPr>
          <p:nvPr>
            <p:ph type="dt" idx="10"/>
          </p:nvPr>
        </p:nvSpPr>
        <p:spPr>
          <a:xfrm>
            <a:off x="1130400" y="6381328"/>
            <a:ext cx="730423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Rubrik och innehåll med kvarnhjul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Shape 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524328" y="6237312"/>
            <a:ext cx="1259999" cy="524233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Shape 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3617983" cy="3617983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1130400" y="274637"/>
            <a:ext cx="776207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1130400" y="1600200"/>
            <a:ext cx="776207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dt" idx="10"/>
          </p:nvPr>
        </p:nvSpPr>
        <p:spPr>
          <a:xfrm>
            <a:off x="1130400" y="6381328"/>
            <a:ext cx="730423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sldNum" idx="12"/>
          </p:nvPr>
        </p:nvSpPr>
        <p:spPr>
          <a:xfrm>
            <a:off x="2051719" y="6381328"/>
            <a:ext cx="611087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</a:lstStyle>
          <a:p>
            <a:pPr marL="0" lvl="0" indent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sv-SE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Rubrik och innehåll utan kvarnhjul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Shape 2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524328" y="6237312"/>
            <a:ext cx="1259999" cy="524233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1130400" y="274637"/>
            <a:ext cx="776207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1130400" y="1600200"/>
            <a:ext cx="776207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dt" idx="10"/>
          </p:nvPr>
        </p:nvSpPr>
        <p:spPr>
          <a:xfrm>
            <a:off x="1130400" y="6381328"/>
            <a:ext cx="730423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2051719" y="6381328"/>
            <a:ext cx="611087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</a:lstStyle>
          <a:p>
            <a:pPr marL="0" lvl="0" indent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sv-SE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vå innehållsdelar med kvarnhjul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Shape 3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524328" y="6237312"/>
            <a:ext cx="1259999" cy="524233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Shape 3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3617983" cy="3617983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1130400" y="274637"/>
            <a:ext cx="77688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algn="l" rtl="0">
              <a:lnSpc>
                <a:spcPct val="13333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bin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1130400" y="1600200"/>
            <a:ext cx="37440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2"/>
          </p:nvPr>
        </p:nvSpPr>
        <p:spPr>
          <a:xfrm>
            <a:off x="5148064" y="1628800"/>
            <a:ext cx="37440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dt" idx="10"/>
          </p:nvPr>
        </p:nvSpPr>
        <p:spPr>
          <a:xfrm>
            <a:off x="1130400" y="6381328"/>
            <a:ext cx="730423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2051719" y="6381328"/>
            <a:ext cx="611087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</a:lstStyle>
          <a:p>
            <a:pPr marL="0" lvl="0" indent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sv-SE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vå innehållsdelar utan kvarnhjul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Shape 4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524328" y="6237312"/>
            <a:ext cx="1259999" cy="524233"/>
          </a:xfrm>
          <a:prstGeom prst="rect">
            <a:avLst/>
          </a:prstGeom>
          <a:noFill/>
          <a:ln>
            <a:noFill/>
          </a:ln>
        </p:spPr>
      </p:pic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xfrm>
            <a:off x="1130400" y="274637"/>
            <a:ext cx="77688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algn="l" rtl="0">
              <a:lnSpc>
                <a:spcPct val="13333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bin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1130400" y="1600200"/>
            <a:ext cx="37440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2"/>
          </p:nvPr>
        </p:nvSpPr>
        <p:spPr>
          <a:xfrm>
            <a:off x="5148064" y="1628800"/>
            <a:ext cx="37440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dt" idx="10"/>
          </p:nvPr>
        </p:nvSpPr>
        <p:spPr>
          <a:xfrm>
            <a:off x="1130400" y="6381328"/>
            <a:ext cx="730423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2051719" y="6381328"/>
            <a:ext cx="611087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</a:lstStyle>
          <a:p>
            <a:pPr marL="0" lvl="0" indent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sv-SE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Tom med kvarnhjul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Shape 4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524328" y="6237312"/>
            <a:ext cx="1259999" cy="524233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Shape 4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3617983" cy="3617983"/>
          </a:xfrm>
          <a:prstGeom prst="rect">
            <a:avLst/>
          </a:prstGeom>
          <a:noFill/>
          <a:ln>
            <a:noFill/>
          </a:ln>
        </p:spPr>
      </p:pic>
      <p:sp>
        <p:nvSpPr>
          <p:cNvPr id="50" name="Shape 50"/>
          <p:cNvSpPr txBox="1">
            <a:spLocks noGrp="1"/>
          </p:cNvSpPr>
          <p:nvPr>
            <p:ph type="sldNum" idx="12"/>
          </p:nvPr>
        </p:nvSpPr>
        <p:spPr>
          <a:xfrm>
            <a:off x="2051719" y="6381328"/>
            <a:ext cx="611087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</a:lstStyle>
          <a:p>
            <a:pPr marL="0" lvl="0" indent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sv-SE"/>
              <a:t>‹#›</a:t>
            </a:fld>
            <a:endParaRPr lang="sv-SE"/>
          </a:p>
        </p:txBody>
      </p:sp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1130400" y="6381328"/>
            <a:ext cx="730423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om utan kvarnhjul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Shape 5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524328" y="6237312"/>
            <a:ext cx="1259999" cy="524233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2051719" y="6381328"/>
            <a:ext cx="611087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</a:lstStyle>
          <a:p>
            <a:pPr marL="0" lvl="0" indent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sv-SE"/>
              <a:t>‹#›</a:t>
            </a:fld>
            <a:endParaRPr lang="sv-SE"/>
          </a:p>
        </p:txBody>
      </p:sp>
      <p:sp>
        <p:nvSpPr>
          <p:cNvPr id="55" name="Shape 55"/>
          <p:cNvSpPr txBox="1">
            <a:spLocks noGrp="1"/>
          </p:cNvSpPr>
          <p:nvPr>
            <p:ph type="dt" idx="10"/>
          </p:nvPr>
        </p:nvSpPr>
        <p:spPr>
          <a:xfrm>
            <a:off x="1130400" y="6381328"/>
            <a:ext cx="730423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Rubrikbild och underrubrik med kvarnhjul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ctrTitle"/>
          </p:nvPr>
        </p:nvSpPr>
        <p:spPr>
          <a:xfrm>
            <a:off x="685800" y="2160000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lnSpc>
                <a:spcPct val="11111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bin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subTitle" idx="1"/>
          </p:nvPr>
        </p:nvSpPr>
        <p:spPr>
          <a:xfrm>
            <a:off x="683568" y="3933055"/>
            <a:ext cx="4136504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1pPr>
            <a:lvl2pPr marL="457200" marR="0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/>
            </a:lvl2pPr>
            <a:lvl3pPr marL="914400" marR="0" indent="0" algn="ctr" rtl="0">
              <a:spcBef>
                <a:spcPts val="440"/>
              </a:spcBef>
              <a:buClr>
                <a:srgbClr val="888888"/>
              </a:buClr>
              <a:buFont typeface="Arial"/>
              <a:buNone/>
              <a:defRPr/>
            </a:lvl3pPr>
            <a:lvl4pPr marL="1371600" marR="0" indent="0" algn="ctr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/>
            </a:lvl4pPr>
            <a:lvl5pPr marL="1828800" marR="0" indent="0" algn="ctr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/>
            </a:lvl5pPr>
            <a:lvl6pPr marL="2286000" marR="0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6pPr>
            <a:lvl7pPr marL="2743200" marR="0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7pPr>
            <a:lvl8pPr marL="3200400" marR="0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8pPr>
            <a:lvl9pPr marL="3657600" marR="0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9pPr>
          </a:lstStyle>
          <a:p>
            <a:endParaRPr/>
          </a:p>
        </p:txBody>
      </p:sp>
      <p:pic>
        <p:nvPicPr>
          <p:cNvPr id="59" name="Shape 5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51519" y="116631"/>
            <a:ext cx="1674000" cy="697273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Shape 6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526017" y="3240016"/>
            <a:ext cx="3617983" cy="3617983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Shape 61"/>
          <p:cNvSpPr txBox="1">
            <a:spLocks noGrp="1"/>
          </p:cNvSpPr>
          <p:nvPr>
            <p:ph type="sldNum" idx="12"/>
          </p:nvPr>
        </p:nvSpPr>
        <p:spPr>
          <a:xfrm>
            <a:off x="2051719" y="6381328"/>
            <a:ext cx="611087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</a:lstStyle>
          <a:p>
            <a:pPr marL="0" lvl="0" indent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sv-SE"/>
              <a:t>‹#›</a:t>
            </a:fld>
            <a:endParaRPr lang="sv-SE"/>
          </a:p>
        </p:txBody>
      </p:sp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1130400" y="6381328"/>
            <a:ext cx="730423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Endast rubrik med kvarnhjul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Shape 6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524328" y="6237312"/>
            <a:ext cx="1259999" cy="524233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1130400" y="274637"/>
            <a:ext cx="7690072" cy="1130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algn="l" rtl="0">
              <a:lnSpc>
                <a:spcPct val="13333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bin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sldNum" idx="12"/>
          </p:nvPr>
        </p:nvSpPr>
        <p:spPr>
          <a:xfrm>
            <a:off x="2051719" y="6381328"/>
            <a:ext cx="611087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</a:lstStyle>
          <a:p>
            <a:pPr marL="0" lvl="0" indent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sv-SE"/>
              <a:t>‹#›</a:t>
            </a:fld>
            <a:endParaRPr lang="sv-SE"/>
          </a:p>
        </p:txBody>
      </p:sp>
      <p:sp>
        <p:nvSpPr>
          <p:cNvPr id="67" name="Shape 67"/>
          <p:cNvSpPr txBox="1">
            <a:spLocks noGrp="1"/>
          </p:cNvSpPr>
          <p:nvPr>
            <p:ph type="dt" idx="10"/>
          </p:nvPr>
        </p:nvSpPr>
        <p:spPr>
          <a:xfrm>
            <a:off x="1130400" y="6381328"/>
            <a:ext cx="730423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pic>
        <p:nvPicPr>
          <p:cNvPr id="68" name="Shape 6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3617983" cy="361798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lnSpc>
                <a:spcPct val="13333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bin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165100" algn="l" rtl="0">
              <a:spcBef>
                <a:spcPts val="560"/>
              </a:spcBef>
              <a:buClr>
                <a:schemeClr val="dk1"/>
              </a:buClr>
              <a:buFont typeface="Arial"/>
              <a:buChar char="•"/>
              <a:defRPr/>
            </a:lvl1pPr>
            <a:lvl2pPr marL="742950" marR="0" indent="-133350" algn="l" rtl="0">
              <a:spcBef>
                <a:spcPts val="480"/>
              </a:spcBef>
              <a:buClr>
                <a:schemeClr val="dk1"/>
              </a:buClr>
              <a:buFont typeface="Arial"/>
              <a:buChar char="–"/>
              <a:defRPr/>
            </a:lvl2pPr>
            <a:lvl3pPr marL="1143000" marR="0" indent="-88900" algn="l" rtl="0">
              <a:spcBef>
                <a:spcPts val="440"/>
              </a:spcBef>
              <a:buClr>
                <a:schemeClr val="dk1"/>
              </a:buClr>
              <a:buFont typeface="Arial"/>
              <a:buChar char="•"/>
              <a:defRPr/>
            </a:lvl3pPr>
            <a:lvl4pPr marL="1600200" marR="0" indent="-114300" algn="l" rtl="0">
              <a:spcBef>
                <a:spcPts val="360"/>
              </a:spcBef>
              <a:buClr>
                <a:schemeClr val="dk1"/>
              </a:buClr>
              <a:buFont typeface="Arial"/>
              <a:buChar char="–"/>
              <a:defRPr/>
            </a:lvl4pPr>
            <a:lvl5pPr marL="2057400" marR="0" indent="-114300" algn="l" rtl="0">
              <a:spcBef>
                <a:spcPts val="360"/>
              </a:spcBef>
              <a:buClr>
                <a:schemeClr val="dk1"/>
              </a:buClr>
              <a:buFont typeface="Arial"/>
              <a:buChar char="»"/>
              <a:defRPr/>
            </a:lvl5pPr>
            <a:lvl6pPr marL="2514600" marR="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800" marR="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9000" marR="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200" marR="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730423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1403648" y="6356350"/>
            <a:ext cx="611087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</a:lstStyle>
          <a:p>
            <a:pPr marL="0" lvl="0" indent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sv-SE"/>
              <a:t>‹#›</a:t>
            </a:fld>
            <a:endParaRPr lang="sv-SE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>
            <a:spLocks noGrp="1"/>
          </p:cNvSpPr>
          <p:nvPr>
            <p:ph type="title"/>
          </p:nvPr>
        </p:nvSpPr>
        <p:spPr>
          <a:xfrm>
            <a:off x="726964" y="1925959"/>
            <a:ext cx="7690072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1111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bin"/>
              <a:buNone/>
            </a:pPr>
            <a:r>
              <a:rPr lang="sv-SE" sz="3600" b="1" i="0" u="none" strike="noStrike" cap="none" baseline="0" dirty="0" smtClean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Äldrenämnden</a:t>
            </a:r>
            <a:br>
              <a:rPr lang="sv-SE" sz="3600" b="1" i="0" u="none" strike="noStrike" cap="none" baseline="0" dirty="0" smtClean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</a:br>
            <a:r>
              <a:rPr lang="sv-SE" sz="3600" b="1" dirty="0" smtClean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Ramärende</a:t>
            </a:r>
            <a:br>
              <a:rPr lang="sv-SE" sz="3600" b="1" dirty="0" smtClean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</a:br>
            <a:r>
              <a:rPr lang="sv-SE" sz="1200" b="1" dirty="0" smtClean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20150506</a:t>
            </a:r>
            <a:endParaRPr lang="sv-SE" sz="3600" b="1" i="0" u="none" strike="noStrike" cap="none" baseline="0" dirty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2" name="textruta 1"/>
          <p:cNvSpPr txBox="1"/>
          <p:nvPr/>
        </p:nvSpPr>
        <p:spPr>
          <a:xfrm>
            <a:off x="5868144" y="188640"/>
            <a:ext cx="2448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Uppdaterad efter möte 6 maj 2015</a:t>
            </a:r>
            <a:endParaRPr lang="sv-SE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>
            <a:spLocks noGrp="1"/>
          </p:cNvSpPr>
          <p:nvPr>
            <p:ph type="title"/>
          </p:nvPr>
        </p:nvSpPr>
        <p:spPr>
          <a:xfrm>
            <a:off x="1130400" y="274637"/>
            <a:ext cx="776207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3333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bin"/>
              <a:buNone/>
            </a:pPr>
            <a:r>
              <a:rPr lang="sv-SE" sz="3000" b="1" i="0" u="none" strike="noStrike" cap="none" baseline="0" dirty="0" smtClean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Äldre 65+</a:t>
            </a:r>
            <a:br>
              <a:rPr lang="sv-SE" sz="3000" b="1" i="0" u="none" strike="noStrike" cap="none" baseline="0" dirty="0" smtClean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</a:br>
            <a:endParaRPr lang="sv-SE" sz="3000" b="1" i="0" u="none" strike="noStrike" cap="none" baseline="0" dirty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50" name="Shape 150"/>
          <p:cNvSpPr txBox="1">
            <a:spLocks noGrp="1"/>
          </p:cNvSpPr>
          <p:nvPr>
            <p:ph type="body" idx="1"/>
          </p:nvPr>
        </p:nvSpPr>
        <p:spPr>
          <a:xfrm>
            <a:off x="971600" y="821017"/>
            <a:ext cx="7762079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sv-SE" sz="2400" b="0" i="0" u="none" strike="noStrike" cap="none" baseline="0" dirty="0" smtClean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Ramärendet= volymökningar</a:t>
            </a:r>
          </a:p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sv-SE" sz="2400" dirty="0" smtClean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Mål och budget = ambitionshöjningar</a:t>
            </a:r>
          </a:p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sv-SE" sz="2400" b="0" i="0" u="none" strike="noStrike" cap="none" baseline="0" dirty="0" smtClean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Beslut</a:t>
            </a:r>
            <a:r>
              <a:rPr lang="sv-SE" sz="2400" b="0" i="0" u="none" strike="noStrike" cap="none" dirty="0" smtClean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 i kommunfullmäktige i november</a:t>
            </a:r>
            <a:endParaRPr lang="sv-SE" sz="2000" b="0" i="0" u="none" strike="noStrike" cap="none" baseline="0" dirty="0" smtClean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endParaRPr lang="sv-SE" sz="2000" dirty="0" smtClean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sv-SE" sz="2000" dirty="0" smtClean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Beräkningar bygger på antaganden om</a:t>
            </a:r>
          </a:p>
          <a:p>
            <a:pPr lvl="1" indent="-342900">
              <a:buSzPct val="100000"/>
              <a:buFont typeface="Wingdings" panose="05000000000000000000" pitchFamily="2" charset="2"/>
              <a:buChar char="§"/>
            </a:pPr>
            <a:r>
              <a:rPr lang="sv-SE" sz="1800" dirty="0" smtClean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T.ex. eget boende, daglig verksamhet, ökad ålder, teknikutveckling</a:t>
            </a:r>
          </a:p>
          <a:p>
            <a:pPr lvl="1" indent="-342900">
              <a:buSzPct val="100000"/>
              <a:buFont typeface="Arial"/>
              <a:buChar char="•"/>
            </a:pPr>
            <a:endParaRPr lang="sv-SE" sz="2800" b="0" i="0" u="none" strike="noStrike" cap="none" baseline="0" dirty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  <a:p>
            <a:pPr marL="342900" marR="0" lvl="0" indent="-16510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</a:pPr>
            <a:endParaRPr sz="2800" b="0" i="0" u="none" strike="noStrike" cap="none" baseline="0" dirty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  <a:p>
            <a:pPr marL="342900" marR="0" lvl="0" indent="-16510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</a:pPr>
            <a:endParaRPr sz="2800" b="0" i="0" u="none" strike="noStrike" cap="none" baseline="0" dirty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  <a:p>
            <a:pPr marL="342900" marR="0" lvl="0" indent="-16510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</a:pPr>
            <a:endParaRPr sz="2800" b="0" i="0" u="none" strike="noStrike" cap="none" baseline="0" dirty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graphicFrame>
        <p:nvGraphicFramePr>
          <p:cNvPr id="4" name="Tabel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9439925"/>
              </p:ext>
            </p:extLst>
          </p:nvPr>
        </p:nvGraphicFramePr>
        <p:xfrm>
          <a:off x="755577" y="3212975"/>
          <a:ext cx="8136901" cy="2808314"/>
        </p:xfrm>
        <a:graphic>
          <a:graphicData uri="http://schemas.openxmlformats.org/drawingml/2006/table">
            <a:tbl>
              <a:tblPr firstRow="1">
                <a:tableStyleId>{50F51288-E150-45EF-8C6C-30405C1BC84E}</a:tableStyleId>
              </a:tblPr>
              <a:tblGrid>
                <a:gridCol w="2513946"/>
                <a:gridCol w="966908"/>
                <a:gridCol w="1219937"/>
                <a:gridCol w="1145370"/>
                <a:gridCol w="1145370"/>
                <a:gridCol w="1145370"/>
              </a:tblGrid>
              <a:tr h="802374">
                <a:tc>
                  <a:txBody>
                    <a:bodyPr/>
                    <a:lstStyle/>
                    <a:p>
                      <a:pPr algn="l" fontAlgn="b"/>
                      <a:endParaRPr lang="sv-SE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000" u="none" strike="noStrike" dirty="0" smtClean="0">
                          <a:effectLst/>
                        </a:rPr>
                        <a:t>År 2014</a:t>
                      </a:r>
                      <a:endParaRPr lang="sv-SE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000" u="none" strike="noStrike" dirty="0" smtClean="0">
                          <a:effectLst/>
                        </a:rPr>
                        <a:t>År 2015</a:t>
                      </a:r>
                      <a:endParaRPr lang="sv-SE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000" u="none" strike="noStrike" dirty="0" smtClean="0">
                          <a:effectLst/>
                        </a:rPr>
                        <a:t>År 2016</a:t>
                      </a:r>
                      <a:endParaRPr lang="sv-SE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000" u="none" strike="noStrike" dirty="0" smtClean="0">
                          <a:effectLst/>
                        </a:rPr>
                        <a:t>År 2017</a:t>
                      </a:r>
                      <a:endParaRPr lang="sv-SE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000" u="none" strike="noStrike" dirty="0" smtClean="0">
                          <a:effectLst/>
                        </a:rPr>
                        <a:t>År 2018</a:t>
                      </a:r>
                      <a:endParaRPr lang="sv-SE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401188">
                <a:tc>
                  <a:txBody>
                    <a:bodyPr/>
                    <a:lstStyle/>
                    <a:p>
                      <a:pPr algn="l" fontAlgn="b"/>
                      <a:endParaRPr lang="sv-S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401188"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u="none" strike="noStrike" dirty="0">
                          <a:effectLst/>
                        </a:rPr>
                        <a:t>65-79-åringar</a:t>
                      </a:r>
                      <a:endParaRPr lang="sv-S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000" u="none" strike="noStrike" dirty="0">
                          <a:effectLst/>
                        </a:rPr>
                        <a:t>11 614</a:t>
                      </a:r>
                      <a:endParaRPr lang="sv-S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000" u="none" strike="noStrike" dirty="0">
                          <a:effectLst/>
                        </a:rPr>
                        <a:t>11 927</a:t>
                      </a:r>
                      <a:endParaRPr lang="sv-S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000" u="none" strike="noStrike" dirty="0">
                          <a:effectLst/>
                        </a:rPr>
                        <a:t>12 272</a:t>
                      </a:r>
                      <a:endParaRPr lang="sv-S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000" u="none" strike="noStrike" dirty="0">
                          <a:effectLst/>
                        </a:rPr>
                        <a:t>12 533</a:t>
                      </a:r>
                      <a:endParaRPr lang="sv-S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000" u="none" strike="noStrike" dirty="0">
                          <a:effectLst/>
                        </a:rPr>
                        <a:t>12 793</a:t>
                      </a:r>
                      <a:endParaRPr lang="sv-S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401188"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u="none" strike="noStrike" dirty="0">
                          <a:effectLst/>
                        </a:rPr>
                        <a:t>80-w-åringar</a:t>
                      </a:r>
                      <a:endParaRPr lang="sv-S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000" u="none" strike="noStrike" dirty="0">
                          <a:effectLst/>
                        </a:rPr>
                        <a:t>3 489</a:t>
                      </a:r>
                      <a:endParaRPr lang="sv-S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000" u="none" strike="noStrike" dirty="0">
                          <a:effectLst/>
                        </a:rPr>
                        <a:t>3 597</a:t>
                      </a:r>
                      <a:endParaRPr lang="sv-S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000" u="none" strike="noStrike" dirty="0">
                          <a:effectLst/>
                        </a:rPr>
                        <a:t>3 695</a:t>
                      </a:r>
                      <a:endParaRPr lang="sv-S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000" u="none" strike="noStrike" dirty="0">
                          <a:effectLst/>
                        </a:rPr>
                        <a:t>3 834</a:t>
                      </a:r>
                      <a:endParaRPr lang="sv-S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000" u="none" strike="noStrike">
                          <a:effectLst/>
                        </a:rPr>
                        <a:t>3 990</a:t>
                      </a:r>
                      <a:endParaRPr lang="sv-SE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401188"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u="none" strike="noStrike">
                          <a:effectLst/>
                        </a:rPr>
                        <a:t>Totalt 65-w-åringar</a:t>
                      </a:r>
                      <a:endParaRPr lang="sv-SE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000" u="none" strike="noStrike">
                          <a:effectLst/>
                        </a:rPr>
                        <a:t>15 103</a:t>
                      </a:r>
                      <a:endParaRPr lang="sv-SE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000" u="none" strike="noStrike" dirty="0">
                          <a:effectLst/>
                        </a:rPr>
                        <a:t>15 524</a:t>
                      </a:r>
                      <a:endParaRPr lang="sv-S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000" u="none" strike="noStrike" dirty="0">
                          <a:effectLst/>
                        </a:rPr>
                        <a:t>15 967</a:t>
                      </a:r>
                      <a:endParaRPr lang="sv-S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000" u="none" strike="noStrike" dirty="0">
                          <a:effectLst/>
                        </a:rPr>
                        <a:t>16 367</a:t>
                      </a:r>
                      <a:endParaRPr lang="sv-S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000" u="none" strike="noStrike" dirty="0">
                          <a:effectLst/>
                        </a:rPr>
                        <a:t>16 783</a:t>
                      </a:r>
                      <a:endParaRPr lang="sv-S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401188"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u="none" strike="noStrike" dirty="0">
                          <a:effectLst/>
                        </a:rPr>
                        <a:t>andel 80+ åringar</a:t>
                      </a:r>
                      <a:endParaRPr lang="sv-S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000" u="none" strike="noStrike">
                          <a:effectLst/>
                        </a:rPr>
                        <a:t>23%</a:t>
                      </a:r>
                      <a:endParaRPr lang="sv-SE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000" u="none" strike="noStrike" dirty="0">
                          <a:effectLst/>
                        </a:rPr>
                        <a:t>23%</a:t>
                      </a:r>
                      <a:endParaRPr lang="sv-S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000" u="none" strike="noStrike" dirty="0">
                          <a:effectLst/>
                        </a:rPr>
                        <a:t>23%</a:t>
                      </a:r>
                      <a:endParaRPr lang="sv-S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000" u="none" strike="noStrike" dirty="0">
                          <a:effectLst/>
                        </a:rPr>
                        <a:t>23%</a:t>
                      </a:r>
                      <a:endParaRPr lang="sv-S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000" u="none" strike="noStrike" dirty="0">
                          <a:effectLst/>
                        </a:rPr>
                        <a:t>24%</a:t>
                      </a:r>
                      <a:endParaRPr lang="sv-S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2369595"/>
              </p:ext>
            </p:extLst>
          </p:nvPr>
        </p:nvGraphicFramePr>
        <p:xfrm>
          <a:off x="-69645" y="397387"/>
          <a:ext cx="9283290" cy="60632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98895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3859762"/>
              </p:ext>
            </p:extLst>
          </p:nvPr>
        </p:nvGraphicFramePr>
        <p:xfrm>
          <a:off x="-69645" y="397387"/>
          <a:ext cx="9283290" cy="60632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15806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30399" y="-27384"/>
            <a:ext cx="7690073" cy="79208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sv-SE" sz="2400" b="1" dirty="0" smtClean="0"/>
              <a:t>Sammanfattning per verksamhet</a:t>
            </a:r>
            <a:br>
              <a:rPr lang="sv-SE" sz="2400" b="1" dirty="0" smtClean="0"/>
            </a:br>
            <a:r>
              <a:rPr lang="sv-SE" sz="1000" b="1" dirty="0" smtClean="0"/>
              <a:t>Obs endast de verksamheter där vi bedömer att det finns behov av volymökning. Prognos avser ökningar för vart år</a:t>
            </a:r>
            <a:endParaRPr lang="sv-SE" sz="2400" b="1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7800" indent="0">
              <a:buNone/>
            </a:pPr>
            <a:endParaRPr lang="sv-SE" sz="2000" dirty="0" smtClean="0"/>
          </a:p>
          <a:p>
            <a:endParaRPr lang="sv-SE" sz="2000" dirty="0" smtClean="0"/>
          </a:p>
          <a:p>
            <a:endParaRPr lang="sv-SE" sz="2000" dirty="0"/>
          </a:p>
          <a:p>
            <a:endParaRPr lang="sv-SE" sz="2000" dirty="0" smtClean="0"/>
          </a:p>
          <a:p>
            <a:endParaRPr lang="sv-SE" sz="2000" dirty="0"/>
          </a:p>
          <a:p>
            <a:endParaRPr lang="sv-SE" sz="2000" dirty="0" smtClean="0"/>
          </a:p>
          <a:p>
            <a:endParaRPr lang="sv-SE" sz="2000" dirty="0"/>
          </a:p>
          <a:p>
            <a:endParaRPr lang="sv-SE" sz="2000" dirty="0" smtClean="0"/>
          </a:p>
          <a:p>
            <a:pPr marL="177800" indent="0">
              <a:buNone/>
            </a:pPr>
            <a:endParaRPr lang="sv-SE" sz="2000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68829"/>
            <a:ext cx="8820472" cy="5112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6100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Nacka, ny version">
      <a:dk1>
        <a:srgbClr val="000000"/>
      </a:dk1>
      <a:lt1>
        <a:srgbClr val="FFFFFF"/>
      </a:lt1>
      <a:dk2>
        <a:srgbClr val="0F65B8"/>
      </a:dk2>
      <a:lt2>
        <a:srgbClr val="EEECE1"/>
      </a:lt2>
      <a:accent1>
        <a:srgbClr val="97AC1E"/>
      </a:accent1>
      <a:accent2>
        <a:srgbClr val="83449D"/>
      </a:accent2>
      <a:accent3>
        <a:srgbClr val="F07717"/>
      </a:accent3>
      <a:accent4>
        <a:srgbClr val="0F65B8"/>
      </a:accent4>
      <a:accent5>
        <a:srgbClr val="C0DE3D"/>
      </a:accent5>
      <a:accent6>
        <a:srgbClr val="BD0012"/>
      </a:accent6>
      <a:hlink>
        <a:srgbClr val="0F65B8"/>
      </a:hlink>
      <a:folHlink>
        <a:srgbClr val="BD001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1346</TotalTime>
  <Words>128</Words>
  <Application>Microsoft Office PowerPoint</Application>
  <PresentationFormat>Bildspel på skärmen (4:3)</PresentationFormat>
  <Paragraphs>53</Paragraphs>
  <Slides>5</Slides>
  <Notes>5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10" baseType="lpstr">
      <vt:lpstr>Arial</vt:lpstr>
      <vt:lpstr>Cabin</vt:lpstr>
      <vt:lpstr>Calibri</vt:lpstr>
      <vt:lpstr>Wingdings</vt:lpstr>
      <vt:lpstr>Office-tema</vt:lpstr>
      <vt:lpstr>Äldrenämnden Ramärende 20150506</vt:lpstr>
      <vt:lpstr>Äldre 65+ </vt:lpstr>
      <vt:lpstr>PowerPoint-presentation</vt:lpstr>
      <vt:lpstr>PowerPoint-presentation</vt:lpstr>
      <vt:lpstr>Sammanfattning per verksamhet Obs endast de verksamheter där vi bedömer att det finns behov av volymökning. Prognos avser ökningar för vart år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Socialnämnden ramärende</dc:title>
  <dc:creator>Micke</dc:creator>
  <cp:lastModifiedBy>Greger Ingrid</cp:lastModifiedBy>
  <cp:revision>106</cp:revision>
  <cp:lastPrinted>2015-06-04T12:11:22Z</cp:lastPrinted>
  <dcterms:modified xsi:type="dcterms:W3CDTF">2015-10-05T13:33:09Z</dcterms:modified>
</cp:coreProperties>
</file>