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7" r:id="rId5"/>
    <p:sldId id="268" r:id="rId6"/>
    <p:sldId id="269" r:id="rId7"/>
    <p:sldId id="263" r:id="rId8"/>
    <p:sldId id="260" r:id="rId9"/>
    <p:sldId id="262" r:id="rId10"/>
    <p:sldId id="264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5" autoAdjust="0"/>
    <p:restoredTop sz="94660"/>
  </p:normalViewPr>
  <p:slideViewPr>
    <p:cSldViewPr>
      <p:cViewPr varScale="1">
        <p:scale>
          <a:sx n="74" d="100"/>
          <a:sy n="74" d="100"/>
        </p:scale>
        <p:origin x="11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547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Orange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8" name="Bildobjekt 7" descr="B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2015-10-05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2015-10-05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2015-10-05</a:t>
            </a:fld>
            <a:endParaRPr lang="sv-SE" dirty="0"/>
          </a:p>
        </p:txBody>
      </p:sp>
      <p:pic>
        <p:nvPicPr>
          <p:cNvPr id="11" name="Bildobjekt 10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7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64" y="2204864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2015-10-05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56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4499992" y="273050"/>
            <a:ext cx="4392488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56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2015-10-05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2015-10-05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2080" cy="4525963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2015-10-05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2015-10-05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2015-10-05</a:t>
            </a:fld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2015-10-05</a:t>
            </a:fld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2015-10-05</a:t>
            </a:fld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2015-10-05</a:t>
            </a:fld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2015-10-05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noProof="0" smtClean="0"/>
              <a:pPr/>
              <a:t>2015-10-05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smtClean="0"/>
              <a:t>Klicka här för att ändra format på underrubrik i bakgrunden</a:t>
            </a:r>
            <a:endParaRPr lang="sv-SE" noProof="0"/>
          </a:p>
        </p:txBody>
      </p:sp>
      <p:pic>
        <p:nvPicPr>
          <p:cNvPr id="13" name="Bildobjekt 12" descr="Orange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674000" cy="697274"/>
          </a:xfrm>
          <a:prstGeom prst="rect">
            <a:avLst/>
          </a:prstGeom>
        </p:spPr>
      </p:pic>
      <p:pic>
        <p:nvPicPr>
          <p:cNvPr id="8" name="Bildobjekt 7" descr="B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2015-10-05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Orange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2015-10-05</a:t>
            </a:fld>
            <a:endParaRPr lang="sv-SE" dirty="0"/>
          </a:p>
        </p:txBody>
      </p:sp>
      <p:pic>
        <p:nvPicPr>
          <p:cNvPr id="6" name="Bildobjekt 5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2015-10-05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4" r:id="rId5"/>
    <p:sldLayoutId id="2147483655" r:id="rId6"/>
    <p:sldLayoutId id="2147483675" r:id="rId7"/>
    <p:sldLayoutId id="2147483649" r:id="rId8"/>
    <p:sldLayoutId id="2147483654" r:id="rId9"/>
    <p:sldLayoutId id="2147483676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Hemtjänst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händer under 2015?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Besök hos hemtjänstföretagen</a:t>
            </a:r>
          </a:p>
          <a:p>
            <a:pPr>
              <a:buFontTx/>
              <a:buChar char="-"/>
            </a:pPr>
            <a:r>
              <a:rPr lang="sv-SE" dirty="0" smtClean="0"/>
              <a:t>Pratar med ledningen, intervjuar personal, träffar två kunder från varje företag i kundens hem</a:t>
            </a:r>
          </a:p>
          <a:p>
            <a:pPr>
              <a:buFontTx/>
              <a:buChar char="-"/>
            </a:pPr>
            <a:endParaRPr lang="sv-SE" dirty="0"/>
          </a:p>
          <a:p>
            <a:r>
              <a:rPr lang="sv-SE" dirty="0" smtClean="0"/>
              <a:t>Syfte</a:t>
            </a:r>
          </a:p>
          <a:p>
            <a:pPr marL="0" indent="0">
              <a:buNone/>
            </a:pPr>
            <a:r>
              <a:rPr lang="sv-SE" dirty="0" smtClean="0"/>
              <a:t>- säkerställa att de följer villkoren och aktuell lagstiftning</a:t>
            </a:r>
          </a:p>
          <a:p>
            <a:pPr marL="0" indent="0">
              <a:buNone/>
            </a:pPr>
            <a:r>
              <a:rPr lang="sv-SE" dirty="0" smtClean="0"/>
              <a:t>- vara ett stöd i kvalitetsutvecklingen, att kunderna får det så bra som möjligt</a:t>
            </a:r>
          </a:p>
          <a:p>
            <a:pPr>
              <a:buFontTx/>
              <a:buChar char="-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929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Insatser som ingår i kundvalet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Hemtjänst – vanligaste insatsen. Personlig omvårdnad och service.</a:t>
            </a:r>
          </a:p>
          <a:p>
            <a:r>
              <a:rPr lang="sv-SE" dirty="0"/>
              <a:t>Ledsagning – hjälp för personer med funktionsnedsättning att komma ut på fritidsaktiviteter</a:t>
            </a:r>
          </a:p>
          <a:p>
            <a:r>
              <a:rPr lang="sv-SE" dirty="0"/>
              <a:t>Avlösning – ge avlösning till de som vårdar närstående, oftast make/maka. Kan kombineras med hemtjänst.</a:t>
            </a:r>
          </a:p>
          <a:p>
            <a:r>
              <a:rPr lang="sv-SE" dirty="0"/>
              <a:t>Ingår inte: trygghetslarm, hemtjänstinsatser nattetid och matdistribution.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780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Anordnare inom kundvalet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 </a:t>
            </a:r>
            <a:r>
              <a:rPr lang="sv-SE" dirty="0"/>
              <a:t>56 anordnare</a:t>
            </a:r>
            <a:r>
              <a:rPr lang="sv-SE" dirty="0" smtClean="0"/>
              <a:t>.</a:t>
            </a:r>
          </a:p>
          <a:p>
            <a:endParaRPr lang="sv-SE" dirty="0"/>
          </a:p>
          <a:p>
            <a:r>
              <a:rPr lang="sv-SE" dirty="0"/>
              <a:t>18 anordnare har 5 eller färre </a:t>
            </a:r>
            <a:r>
              <a:rPr lang="sv-SE" dirty="0" smtClean="0"/>
              <a:t>kunder</a:t>
            </a:r>
          </a:p>
          <a:p>
            <a:endParaRPr lang="sv-SE" dirty="0"/>
          </a:p>
          <a:p>
            <a:r>
              <a:rPr lang="sv-SE" dirty="0"/>
              <a:t>Många </a:t>
            </a:r>
            <a:r>
              <a:rPr lang="sv-SE" dirty="0" smtClean="0"/>
              <a:t>av de stora är Nackaföretag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014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tycker kunderna om hemtjänsten?</a:t>
            </a:r>
            <a:endParaRPr lang="sv-SE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5672361"/>
              </p:ext>
            </p:extLst>
          </p:nvPr>
        </p:nvGraphicFramePr>
        <p:xfrm>
          <a:off x="971601" y="1556793"/>
          <a:ext cx="5724227" cy="5066200"/>
        </p:xfrm>
        <a:graphic>
          <a:graphicData uri="http://schemas.openxmlformats.org/drawingml/2006/table">
            <a:tbl>
              <a:tblPr/>
              <a:tblGrid>
                <a:gridCol w="3031859"/>
                <a:gridCol w="673092"/>
                <a:gridCol w="673092"/>
                <a:gridCol w="673092"/>
                <a:gridCol w="673092"/>
              </a:tblGrid>
              <a:tr h="709761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Viktiga områden enligt </a:t>
                      </a:r>
                      <a:r>
                        <a:rPr lang="sv-SE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kunderna i kommunens brukarundersökning. </a:t>
                      </a:r>
                    </a:p>
                    <a:p>
                      <a:pPr algn="l" fontAlgn="b"/>
                      <a:r>
                        <a:rPr lang="sv-SE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70 % svarsfrekvens</a:t>
                      </a:r>
                      <a:endParaRPr lang="sv-SE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4" marR="8704" marT="8704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</a:tr>
              <a:tr h="913896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jag känner mig trygg med hjälpen från hemtjänsten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  <a:tr h="60926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jag oftast träffar personal jag känner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  <a:tr h="60926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jag har förtroende för personalen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  <a:tr h="913896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personalen tar hänsyn till mina önskemål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  <a:tr h="913896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 hemtjänsten kommer på den tid som avtalats</a:t>
                      </a:r>
                    </a:p>
                  </a:txBody>
                  <a:tcPr marL="8704" marR="8704" marT="8704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8704" marR="8704" marT="8704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09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tycker kunderna i hela Sverige om hemtjänst?</a:t>
            </a:r>
            <a:endParaRPr lang="sv-SE" dirty="0"/>
          </a:p>
        </p:txBody>
      </p:sp>
      <p:graphicFrame>
        <p:nvGraphicFramePr>
          <p:cNvPr id="9" name="Platshållare för innehåll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0469433"/>
              </p:ext>
            </p:extLst>
          </p:nvPr>
        </p:nvGraphicFramePr>
        <p:xfrm>
          <a:off x="539552" y="3068960"/>
          <a:ext cx="8281615" cy="2435220"/>
        </p:xfrm>
        <a:graphic>
          <a:graphicData uri="http://schemas.openxmlformats.org/drawingml/2006/table">
            <a:tbl>
              <a:tblPr/>
              <a:tblGrid>
                <a:gridCol w="1741240"/>
                <a:gridCol w="1735950"/>
                <a:gridCol w="1528125"/>
                <a:gridCol w="1564800"/>
                <a:gridCol w="1711500"/>
              </a:tblGrid>
              <a:tr h="1329469">
                <a:tc>
                  <a:txBody>
                    <a:bodyPr/>
                    <a:lstStyle/>
                    <a:p>
                      <a:pPr algn="l" fontAlgn="b"/>
                      <a:r>
                        <a:rPr lang="sv-SE" sz="17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Socialstyrelsens</a:t>
                      </a:r>
                      <a:r>
                        <a:rPr lang="sv-SE" sz="17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brukarenkät till alla hemtjänstkunder över 65 år</a:t>
                      </a:r>
                      <a:endParaRPr lang="sv-SE" sz="1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69" marR="9169" marT="9169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Personalen kommer på avtalad tid</a:t>
                      </a:r>
                    </a:p>
                  </a:txBody>
                  <a:tcPr marL="9169" marR="9169" marT="9169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Personalen tar hänsyn till den äldres egna åsikter och önskemål</a:t>
                      </a:r>
                    </a:p>
                  </a:txBody>
                  <a:tcPr marL="9169" marR="9169" marT="9169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7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Känner </a:t>
                      </a:r>
                      <a:r>
                        <a:rPr lang="sv-SE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sig </a:t>
                      </a:r>
                      <a:r>
                        <a:rPr lang="sv-SE" sz="17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trygga </a:t>
                      </a:r>
                      <a:r>
                        <a:rPr lang="sv-SE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hemma med hemtjänst</a:t>
                      </a:r>
                    </a:p>
                  </a:txBody>
                  <a:tcPr marL="9169" marR="9169" marT="9169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Hur nöjd eller missnöjd är du sammantaget med den hemtjänst du har</a:t>
                      </a:r>
                    </a:p>
                  </a:txBody>
                  <a:tcPr marL="9169" marR="9169" marT="9169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</a:tr>
              <a:tr h="284231">
                <a:tc>
                  <a:txBody>
                    <a:bodyPr/>
                    <a:lstStyle/>
                    <a:p>
                      <a:pPr algn="l" fontAlgn="b"/>
                      <a:r>
                        <a:rPr lang="sv-SE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Nacka</a:t>
                      </a:r>
                    </a:p>
                  </a:txBody>
                  <a:tcPr marL="9169" marR="9169" marT="9169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169" marR="9169" marT="9169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169" marR="9169" marT="9169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169" marR="9169" marT="9169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169" marR="9169" marT="9169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  <a:tr h="537289">
                <a:tc>
                  <a:txBody>
                    <a:bodyPr/>
                    <a:lstStyle/>
                    <a:p>
                      <a:pPr algn="l" fontAlgn="b"/>
                      <a:r>
                        <a:rPr lang="sv-SE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Stockholms län</a:t>
                      </a:r>
                    </a:p>
                  </a:txBody>
                  <a:tcPr marL="9169" marR="9169" marT="9169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169" marR="9169" marT="9169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169" marR="9169" marT="9169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169" marR="9169" marT="9169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169" marR="9169" marT="9169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  <a:tr h="284231">
                <a:tc>
                  <a:txBody>
                    <a:bodyPr/>
                    <a:lstStyle/>
                    <a:p>
                      <a:pPr algn="l" fontAlgn="b"/>
                      <a:r>
                        <a:rPr lang="sv-SE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Riket</a:t>
                      </a:r>
                    </a:p>
                  </a:txBody>
                  <a:tcPr marL="9169" marR="9169" marT="9169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169" marR="9169" marT="9169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169" marR="9169" marT="9169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169" marR="9169" marT="9169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169" marR="9169" marT="9169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9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Forts. vad tycker kunderna i hela Sverige om hemtjänsten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Kunder som bor ensamma eller känner sig ensamma är mindre nöjda med äldreomsorgen</a:t>
            </a:r>
          </a:p>
          <a:p>
            <a:endParaRPr lang="sv-SE" dirty="0"/>
          </a:p>
          <a:p>
            <a:r>
              <a:rPr lang="sv-SE" dirty="0" smtClean="0"/>
              <a:t>Detta oberoende av allt annat</a:t>
            </a:r>
          </a:p>
          <a:p>
            <a:endParaRPr lang="sv-SE" dirty="0"/>
          </a:p>
          <a:p>
            <a:r>
              <a:rPr lang="sv-SE" dirty="0" smtClean="0"/>
              <a:t>78 % i Nacka svarat att de är ensamboende, liksom i övriga riket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293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Utbildningsnivån på </a:t>
            </a:r>
            <a:r>
              <a:rPr lang="sv-SE" dirty="0" smtClean="0"/>
              <a:t>omsorgspersonal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Många </a:t>
            </a:r>
            <a:r>
              <a:rPr lang="sv-SE" dirty="0"/>
              <a:t>anordnare har svårt att anställa personal med relevant utbildning och tillräckliga svenska </a:t>
            </a:r>
            <a:r>
              <a:rPr lang="sv-SE" dirty="0" smtClean="0"/>
              <a:t>kunskaper</a:t>
            </a:r>
          </a:p>
          <a:p>
            <a:endParaRPr lang="sv-SE" dirty="0"/>
          </a:p>
          <a:p>
            <a:r>
              <a:rPr lang="sv-SE" dirty="0" smtClean="0"/>
              <a:t>Alla anordnare har inte tillräckligt utbildad personal </a:t>
            </a:r>
          </a:p>
          <a:p>
            <a:endParaRPr lang="sv-SE" dirty="0"/>
          </a:p>
          <a:p>
            <a:r>
              <a:rPr lang="sv-SE" dirty="0"/>
              <a:t>Från 2015 ska 70% av personalen ha relevant </a:t>
            </a:r>
            <a:r>
              <a:rPr lang="sv-SE" dirty="0" smtClean="0"/>
              <a:t>utbildning, övergångsregler </a:t>
            </a:r>
            <a:r>
              <a:rPr lang="sv-SE" dirty="0"/>
              <a:t>för befintliga anordnare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306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Synpunkter och klagomål från kunder och anhöriga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Utvecklingsområde </a:t>
            </a:r>
            <a:r>
              <a:rPr lang="sv-SE" dirty="0" smtClean="0"/>
              <a:t>för många anordnare</a:t>
            </a:r>
          </a:p>
          <a:p>
            <a:endParaRPr lang="sv-SE" dirty="0"/>
          </a:p>
          <a:p>
            <a:r>
              <a:rPr lang="sv-SE" dirty="0"/>
              <a:t>Personalen tar emot enskilda synpunkter och </a:t>
            </a:r>
            <a:r>
              <a:rPr lang="sv-SE" dirty="0" smtClean="0"/>
              <a:t>åtgärdar</a:t>
            </a:r>
          </a:p>
          <a:p>
            <a:endParaRPr lang="sv-SE" dirty="0"/>
          </a:p>
          <a:p>
            <a:r>
              <a:rPr lang="sv-SE" dirty="0"/>
              <a:t>Registrerar inte och arbetar inte </a:t>
            </a:r>
            <a:r>
              <a:rPr lang="sv-SE" dirty="0" smtClean="0"/>
              <a:t>systematiskt</a:t>
            </a:r>
          </a:p>
          <a:p>
            <a:endParaRPr lang="sv-SE" dirty="0"/>
          </a:p>
          <a:p>
            <a:r>
              <a:rPr lang="sv-SE" dirty="0" smtClean="0"/>
              <a:t>Få lex Sarah-rapporter trots utbildning under 2014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807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Anhöriganställningar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3</a:t>
            </a:r>
            <a:r>
              <a:rPr lang="sv-SE" dirty="0"/>
              <a:t>% av kunderna har anhöriganställd </a:t>
            </a:r>
            <a:r>
              <a:rPr lang="sv-SE" dirty="0" smtClean="0"/>
              <a:t>personal, hälften av alla anordnare</a:t>
            </a:r>
            <a:endParaRPr lang="sv-SE" dirty="0"/>
          </a:p>
          <a:p>
            <a:r>
              <a:rPr lang="sv-SE" dirty="0"/>
              <a:t>Samma skyldigheter som annan </a:t>
            </a:r>
            <a:r>
              <a:rPr lang="sv-SE" dirty="0" smtClean="0"/>
              <a:t>personal</a:t>
            </a:r>
            <a:endParaRPr lang="sv-SE" dirty="0"/>
          </a:p>
          <a:p>
            <a:r>
              <a:rPr lang="sv-SE" dirty="0" smtClean="0"/>
              <a:t>Svårigheter att </a:t>
            </a:r>
            <a:r>
              <a:rPr lang="sv-SE" dirty="0"/>
              <a:t>få anhöriganställd personal att följa </a:t>
            </a:r>
            <a:r>
              <a:rPr lang="sv-SE" dirty="0" smtClean="0"/>
              <a:t>rutiner</a:t>
            </a:r>
          </a:p>
          <a:p>
            <a:r>
              <a:rPr lang="sv-SE" dirty="0"/>
              <a:t>Nya villkor från 2015 – endast i undantagsfall, ska </a:t>
            </a:r>
            <a:r>
              <a:rPr lang="sv-SE" dirty="0" smtClean="0"/>
              <a:t>anmälas till kommunen</a:t>
            </a:r>
            <a:endParaRPr lang="sv-SE" dirty="0"/>
          </a:p>
          <a:p>
            <a:r>
              <a:rPr lang="sv-SE" dirty="0"/>
              <a:t>Biståndshandläggarna upplever svårigheter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55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blått kvarnhjul och orange logotyp</Template>
  <TotalTime>81</TotalTime>
  <Words>423</Words>
  <Application>Microsoft Office PowerPoint</Application>
  <PresentationFormat>Bildspel på skärmen (4:3)</PresentationFormat>
  <Paragraphs>98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Gill Sans MT</vt:lpstr>
      <vt:lpstr>Office-tema</vt:lpstr>
      <vt:lpstr>Hemtjänst</vt:lpstr>
      <vt:lpstr>Insatser som ingår i kundvalet </vt:lpstr>
      <vt:lpstr>Anordnare inom kundvalet </vt:lpstr>
      <vt:lpstr>Vad tycker kunderna om hemtjänsten?</vt:lpstr>
      <vt:lpstr>Vad tycker kunderna i hela Sverige om hemtjänst?</vt:lpstr>
      <vt:lpstr>Forts. vad tycker kunderna i hela Sverige om hemtjänsten</vt:lpstr>
      <vt:lpstr>Utbildningsnivån på omsorgspersonal </vt:lpstr>
      <vt:lpstr>Synpunkter och klagomål från kunder och anhöriga </vt:lpstr>
      <vt:lpstr>Anhöriganställningar</vt:lpstr>
      <vt:lpstr>Vad händer under 2015?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Hemtjänst</dc:title>
  <dc:creator>Rooth Andersson Sofia</dc:creator>
  <cp:lastModifiedBy>Greger Ingrid</cp:lastModifiedBy>
  <cp:revision>12</cp:revision>
  <dcterms:created xsi:type="dcterms:W3CDTF">2015-06-04T11:21:51Z</dcterms:created>
  <dcterms:modified xsi:type="dcterms:W3CDTF">2015-10-05T13:21:51Z</dcterms:modified>
</cp:coreProperties>
</file>