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8" r:id="rId3"/>
    <p:sldId id="288" r:id="rId4"/>
    <p:sldId id="287" r:id="rId5"/>
    <p:sldId id="265" r:id="rId6"/>
    <p:sldId id="263" r:id="rId7"/>
    <p:sldId id="289" r:id="rId8"/>
    <p:sldId id="262" r:id="rId9"/>
    <p:sldId id="290" r:id="rId10"/>
    <p:sldId id="266" r:id="rId11"/>
    <p:sldId id="291" r:id="rId12"/>
    <p:sldId id="292" r:id="rId13"/>
  </p:sldIdLst>
  <p:sldSz cx="9144000" cy="6858000" type="screen4x3"/>
  <p:notesSz cx="9928225" cy="6797675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2" autoAdjust="0"/>
    <p:restoredTop sz="86355" autoAdjust="0"/>
  </p:normalViewPr>
  <p:slideViewPr>
    <p:cSldViewPr>
      <p:cViewPr varScale="1">
        <p:scale>
          <a:sx n="64" d="100"/>
          <a:sy n="64" d="100"/>
        </p:scale>
        <p:origin x="92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5623697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3DCCE6-BACA-4C06-A296-68583ED9A248}" type="datetimeFigureOut">
              <a:rPr lang="sv-SE" smtClean="0"/>
              <a:t>2015-10-06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5623697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C7B796-2CE1-4A7F-B138-800DCED1FF9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734305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5623697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51E55-D8AC-480B-8273-C4EFE9693A3F}" type="datetimeFigureOut">
              <a:rPr lang="en-US" smtClean="0"/>
              <a:pPr/>
              <a:t>10/6/2015</a:t>
            </a:fld>
            <a:endParaRPr lang="en-US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992823" y="3228896"/>
            <a:ext cx="7942580" cy="305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5623697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C4190D-61C8-49E5-A1E7-0EC313CC35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115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4190D-61C8-49E5-A1E7-0EC313CC358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120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 descr="Orange_va_ov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1520" y="116632"/>
            <a:ext cx="1908000" cy="794743"/>
          </a:xfrm>
          <a:prstGeom prst="rect">
            <a:avLst/>
          </a:prstGeom>
        </p:spPr>
      </p:pic>
      <p:pic>
        <p:nvPicPr>
          <p:cNvPr id="8" name="Bildobjekt 7" descr="Bla_horn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526017" y="3240017"/>
            <a:ext cx="3617983" cy="3617983"/>
          </a:xfrm>
          <a:prstGeom prst="rect">
            <a:avLst/>
          </a:prstGeom>
        </p:spPr>
      </p:pic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726964" y="1925960"/>
            <a:ext cx="7690072" cy="1143000"/>
          </a:xfrm>
        </p:spPr>
        <p:txBody>
          <a:bodyPr>
            <a:normAutofit/>
          </a:bodyPr>
          <a:lstStyle>
            <a:lvl1pPr algn="ctr">
              <a:defRPr sz="3600"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2015-10-06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8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690072" cy="11304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2015-10-06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250" b="1" cap="all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pic>
        <p:nvPicPr>
          <p:cNvPr id="9" name="Bildobjekt 8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2015-10-06</a:t>
            </a:fld>
            <a:endParaRPr lang="sv-SE" dirty="0"/>
          </a:p>
        </p:txBody>
      </p:sp>
      <p:pic>
        <p:nvPicPr>
          <p:cNvPr id="11" name="Bildobjekt 10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objekt 12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4" name="Platshållare för text 2"/>
          <p:cNvSpPr>
            <a:spLocks noGrp="1"/>
          </p:cNvSpPr>
          <p:nvPr>
            <p:ph type="body" idx="1"/>
          </p:nvPr>
        </p:nvSpPr>
        <p:spPr>
          <a:xfrm>
            <a:off x="1130400" y="1535113"/>
            <a:ext cx="374400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sp>
        <p:nvSpPr>
          <p:cNvPr id="15" name="Platshållare för innehåll 3"/>
          <p:cNvSpPr>
            <a:spLocks noGrp="1"/>
          </p:cNvSpPr>
          <p:nvPr>
            <p:ph sz="half" idx="2"/>
          </p:nvPr>
        </p:nvSpPr>
        <p:spPr>
          <a:xfrm>
            <a:off x="1130400" y="2174875"/>
            <a:ext cx="3744000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6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148064" y="1556792"/>
            <a:ext cx="374400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sp>
        <p:nvSpPr>
          <p:cNvPr id="17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148064" y="2204864"/>
            <a:ext cx="3744000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2015-10-06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1130400" y="273050"/>
            <a:ext cx="3081560" cy="1162050"/>
          </a:xfrm>
        </p:spPr>
        <p:txBody>
          <a:bodyPr anchor="b"/>
          <a:lstStyle>
            <a:lvl1pPr algn="l">
              <a:defRPr sz="2000" b="1"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2" name="Platshållare för innehåll 2"/>
          <p:cNvSpPr>
            <a:spLocks noGrp="1"/>
          </p:cNvSpPr>
          <p:nvPr>
            <p:ph idx="1"/>
          </p:nvPr>
        </p:nvSpPr>
        <p:spPr>
          <a:xfrm>
            <a:off x="4499992" y="273050"/>
            <a:ext cx="4392488" cy="5853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3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130400" y="1435100"/>
            <a:ext cx="308156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2015-10-06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835696" y="479715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835696" y="620688"/>
            <a:ext cx="5442992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noProof="0" smtClean="0"/>
              <a:t>Klicka på ikonen för att lägga till en bild</a:t>
            </a:r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835696" y="5373216"/>
            <a:ext cx="5486400" cy="804862"/>
          </a:xfrm>
        </p:spPr>
        <p:txBody>
          <a:bodyPr/>
          <a:lstStyle>
            <a:lvl1pPr marL="0" indent="0">
              <a:buNone/>
              <a:defRPr sz="1400" spc="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pic>
        <p:nvPicPr>
          <p:cNvPr id="10" name="Bildobjekt 9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2015-10-06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1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130400" y="1600200"/>
            <a:ext cx="7762080" cy="4525963"/>
          </a:xfrm>
        </p:spPr>
        <p:txBody>
          <a:bodyPr vert="eaVert"/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2015-10-06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pic>
        <p:nvPicPr>
          <p:cNvPr id="9" name="Bildobjekt 8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2015-10-06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pic>
        <p:nvPicPr>
          <p:cNvPr id="9" name="Bildobjekt 8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11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2" name="Platshållare för innehåll 2"/>
          <p:cNvSpPr>
            <a:spLocks noGrp="1"/>
          </p:cNvSpPr>
          <p:nvPr>
            <p:ph idx="1"/>
          </p:nvPr>
        </p:nvSpPr>
        <p:spPr>
          <a:xfrm>
            <a:off x="1130400" y="1600200"/>
            <a:ext cx="7762080" cy="4525963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2015-10-06</a:t>
            </a:fld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>
            <a:lvl1pPr algn="l">
              <a:defRPr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1" name="Platshållare för innehåll 2"/>
          <p:cNvSpPr>
            <a:spLocks noGrp="1"/>
          </p:cNvSpPr>
          <p:nvPr>
            <p:ph idx="1"/>
          </p:nvPr>
        </p:nvSpPr>
        <p:spPr>
          <a:xfrm>
            <a:off x="1130400" y="1600200"/>
            <a:ext cx="7762080" cy="4525963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2015-10-06</a:t>
            </a:fld>
            <a:endParaRPr lang="sv-SE" dirty="0"/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objekt 11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pic>
        <p:nvPicPr>
          <p:cNvPr id="10" name="Bildobjekt 9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13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8800" cy="11430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4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0400" y="16002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5" name="Platshållare för innehåll 3"/>
          <p:cNvSpPr>
            <a:spLocks noGrp="1"/>
          </p:cNvSpPr>
          <p:nvPr>
            <p:ph sz="half" idx="2"/>
          </p:nvPr>
        </p:nvSpPr>
        <p:spPr>
          <a:xfrm>
            <a:off x="5148064" y="16288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6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2015-10-06</a:t>
            </a:fld>
            <a:endParaRPr lang="sv-SE" dirty="0"/>
          </a:p>
        </p:txBody>
      </p:sp>
      <p:sp>
        <p:nvSpPr>
          <p:cNvPr id="1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1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8800" cy="11430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2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0400" y="16002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3" name="Platshållare för innehåll 3"/>
          <p:cNvSpPr>
            <a:spLocks noGrp="1"/>
          </p:cNvSpPr>
          <p:nvPr>
            <p:ph sz="half" idx="2"/>
          </p:nvPr>
        </p:nvSpPr>
        <p:spPr>
          <a:xfrm>
            <a:off x="5148064" y="16288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2015-10-06</a:t>
            </a:fld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pic>
        <p:nvPicPr>
          <p:cNvPr id="10" name="Bildobjekt 9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noProof="0" smtClean="0"/>
              <a:pPr/>
              <a:t>2015-10-06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noProof="0" smtClean="0"/>
              <a:pPr/>
              <a:t>2015-10-06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och under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60000"/>
            <a:ext cx="7772400" cy="1470025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defRPr lang="en-US" sz="3600" b="1" kern="0" spc="0" baseline="0" dirty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83568" y="3933056"/>
            <a:ext cx="4136504" cy="1752600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None/>
              <a:defRPr lang="en-US" sz="2400" b="0" kern="0" spc="0" baseline="0" dirty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 smtClean="0"/>
              <a:t>Klicka här för att ändra format på underrubrik i bakgrunden</a:t>
            </a:r>
            <a:endParaRPr lang="sv-SE" noProof="0"/>
          </a:p>
        </p:txBody>
      </p:sp>
      <p:pic>
        <p:nvPicPr>
          <p:cNvPr id="13" name="Bildobjekt 12" descr="Orange_va_ov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1520" y="116632"/>
            <a:ext cx="1674000" cy="697274"/>
          </a:xfrm>
          <a:prstGeom prst="rect">
            <a:avLst/>
          </a:prstGeom>
        </p:spPr>
      </p:pic>
      <p:pic>
        <p:nvPicPr>
          <p:cNvPr id="8" name="Bildobjekt 7" descr="Bla_horn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526017" y="3240017"/>
            <a:ext cx="3617983" cy="3617983"/>
          </a:xfrm>
          <a:prstGeom prst="rect">
            <a:avLst/>
          </a:prstGeom>
        </p:spPr>
      </p:pic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2015-10-06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8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690072" cy="11304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2015-10-06</a:t>
            </a:fld>
            <a:endParaRPr lang="sv-SE" dirty="0"/>
          </a:p>
        </p:txBody>
      </p:sp>
      <p:pic>
        <p:nvPicPr>
          <p:cNvPr id="6" name="Bildobjekt 5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-10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7D52571D-F6E9-4E55-9072-6039233C3AA6}" type="datetime1">
              <a:rPr lang="sv-SE" smtClean="0"/>
              <a:pPr/>
              <a:t>2015-10-06</a:t>
            </a:fld>
            <a:endParaRPr lang="sv-SE" dirty="0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403648" y="6356350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73" r:id="rId3"/>
    <p:sldLayoutId id="2147483652" r:id="rId4"/>
    <p:sldLayoutId id="2147483674" r:id="rId5"/>
    <p:sldLayoutId id="2147483655" r:id="rId6"/>
    <p:sldLayoutId id="2147483675" r:id="rId7"/>
    <p:sldLayoutId id="2147483649" r:id="rId8"/>
    <p:sldLayoutId id="2147483654" r:id="rId9"/>
    <p:sldLayoutId id="2147483676" r:id="rId10"/>
    <p:sldLayoutId id="2147483651" r:id="rId11"/>
    <p:sldLayoutId id="2147483653" r:id="rId12"/>
    <p:sldLayoutId id="2147483656" r:id="rId13"/>
    <p:sldLayoutId id="2147483657" r:id="rId14"/>
    <p:sldLayoutId id="2147483658" r:id="rId15"/>
    <p:sldLayoutId id="2147483659" r:id="rId16"/>
  </p:sldLayoutIdLst>
  <p:hf sldNum="0" hdr="0" ftr="0" dt="0"/>
  <p:txStyles>
    <p:titleStyle>
      <a:lvl1pPr marL="0" algn="l" defTabSz="914400" rtl="0" eaLnBrk="1" latinLnBrk="0" hangingPunct="1">
        <a:lnSpc>
          <a:spcPts val="4000"/>
        </a:lnSpc>
        <a:spcBef>
          <a:spcPts val="0"/>
        </a:spcBef>
        <a:spcAft>
          <a:spcPts val="0"/>
        </a:spcAft>
        <a:buNone/>
        <a:defRPr lang="en-US" sz="3000" b="1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sv-SE" sz="2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sv-SE" sz="24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sv-SE" sz="22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sv-SE" sz="1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en-US" sz="1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Hälso-och sjukvård i särskilda boenden för äldre i Nacka 2014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Förbättringsområden	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Kvalitetsregister</a:t>
            </a:r>
          </a:p>
          <a:p>
            <a:pPr lvl="1"/>
            <a:r>
              <a:rPr lang="sv-SE" dirty="0" smtClean="0"/>
              <a:t>Registrering sker</a:t>
            </a:r>
          </a:p>
          <a:p>
            <a:pPr lvl="1"/>
            <a:r>
              <a:rPr lang="sv-SE" dirty="0" smtClean="0"/>
              <a:t>Dags att börja använda resultatet</a:t>
            </a:r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30237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Focus 2015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 smtClean="0"/>
          </a:p>
          <a:p>
            <a:pPr lvl="0"/>
            <a:r>
              <a:rPr lang="sv-SE" dirty="0" smtClean="0"/>
              <a:t>nutritionen </a:t>
            </a:r>
            <a:r>
              <a:rPr lang="sv-SE" dirty="0"/>
              <a:t>dels utifrån nattfaste resultaten och dels utifrån den nya föreskriften</a:t>
            </a:r>
          </a:p>
          <a:p>
            <a:pPr lvl="0"/>
            <a:r>
              <a:rPr lang="sv-SE" dirty="0"/>
              <a:t>vad som ska rapporteras inom avvikelse hanteringen</a:t>
            </a:r>
          </a:p>
          <a:p>
            <a:r>
              <a:rPr lang="sv-SE" dirty="0"/>
              <a:t>separat </a:t>
            </a:r>
            <a:r>
              <a:rPr lang="sv-SE" dirty="0" smtClean="0"/>
              <a:t>uppföljning av korttidsboendena </a:t>
            </a:r>
          </a:p>
          <a:p>
            <a:r>
              <a:rPr lang="sv-SE" dirty="0" smtClean="0"/>
              <a:t>dokumentations granskning i den kommunalt drivna verksamheten.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450069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Nutritionsresultat 2015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 smtClean="0"/>
          </a:p>
          <a:p>
            <a:r>
              <a:rPr lang="sv-SE" dirty="0" smtClean="0"/>
              <a:t>Vid 2014 års </a:t>
            </a:r>
            <a:r>
              <a:rPr lang="sv-SE" dirty="0" err="1" smtClean="0"/>
              <a:t>nattfastemätning</a:t>
            </a:r>
            <a:r>
              <a:rPr lang="sv-SE" dirty="0" smtClean="0"/>
              <a:t>, gjorde enbart ett boende egna mätningar. 2015 har fem boenden utfört egna mätningar</a:t>
            </a:r>
          </a:p>
          <a:p>
            <a:endParaRPr lang="sv-SE" dirty="0" smtClean="0"/>
          </a:p>
          <a:p>
            <a:r>
              <a:rPr lang="sv-SE" dirty="0" smtClean="0"/>
              <a:t>10 av 12 boenden har rutiner för att hålla nattfastan under </a:t>
            </a:r>
            <a:r>
              <a:rPr lang="sv-SE" smtClean="0"/>
              <a:t>11 timmar.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96441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Särskilda boenden för äldre i Nacka</a:t>
            </a:r>
            <a:endParaRPr lang="sv-SE" dirty="0"/>
          </a:p>
        </p:txBody>
      </p:sp>
      <p:pic>
        <p:nvPicPr>
          <p:cNvPr id="4" name="Platshållare för innehåll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417638"/>
            <a:ext cx="5657254" cy="49636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0765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 Privata och kommunala utförare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 smtClean="0"/>
          </a:p>
          <a:p>
            <a:endParaRPr lang="sv-SE" dirty="0"/>
          </a:p>
          <a:p>
            <a:r>
              <a:rPr lang="sv-SE" dirty="0" smtClean="0"/>
              <a:t>7 privata äldreboenden</a:t>
            </a:r>
          </a:p>
          <a:p>
            <a:endParaRPr lang="sv-SE" dirty="0"/>
          </a:p>
          <a:p>
            <a:r>
              <a:rPr lang="sv-SE" dirty="0" smtClean="0"/>
              <a:t>5 kommunal äldreboenden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2385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Fokusområden 2014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nattfastan som var över 11 timmar redan 2012</a:t>
            </a:r>
          </a:p>
          <a:p>
            <a:r>
              <a:rPr lang="sv-SE" dirty="0"/>
              <a:t>trycksårsutvecklingen då den ökat i allvarlighetsgrad 2013</a:t>
            </a:r>
          </a:p>
          <a:p>
            <a:pPr lvl="0"/>
            <a:r>
              <a:rPr lang="sv-SE" dirty="0" smtClean="0"/>
              <a:t>boendenas </a:t>
            </a:r>
            <a:r>
              <a:rPr lang="sv-SE" dirty="0"/>
              <a:t>egenkontroll av följsamhet till gällande hygienrutiner- detta för att minimera risken för smittspridning</a:t>
            </a:r>
          </a:p>
          <a:p>
            <a:pPr lvl="0"/>
            <a:r>
              <a:rPr lang="sv-SE" dirty="0" smtClean="0"/>
              <a:t>avvikelser </a:t>
            </a:r>
            <a:r>
              <a:rPr lang="sv-SE" dirty="0"/>
              <a:t>som rör hälso-och sjukvård</a:t>
            </a:r>
          </a:p>
          <a:p>
            <a:pPr lvl="0"/>
            <a:r>
              <a:rPr lang="sv-SE" dirty="0"/>
              <a:t>hur man använt resultaten från palliativa registret i sitt förbättringsarbete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500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v-SE" dirty="0" smtClean="0"/>
              <a:t>Resultat av stickprovsundersökning nattfasta</a:t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>
              <a:lnSpc>
                <a:spcPts val="4000"/>
              </a:lnSpc>
              <a:buNone/>
            </a:pPr>
            <a:r>
              <a:rPr lang="sv-SE" sz="3300" b="1" dirty="0" smtClean="0"/>
              <a:t>2012 </a:t>
            </a:r>
          </a:p>
          <a:p>
            <a:pPr>
              <a:lnSpc>
                <a:spcPts val="4000"/>
              </a:lnSpc>
            </a:pPr>
            <a:r>
              <a:rPr lang="sv-SE" dirty="0" smtClean="0"/>
              <a:t>medel 12,06 timmar</a:t>
            </a:r>
          </a:p>
          <a:p>
            <a:pPr>
              <a:lnSpc>
                <a:spcPts val="4000"/>
              </a:lnSpc>
            </a:pPr>
            <a:r>
              <a:rPr lang="sv-SE" dirty="0" smtClean="0"/>
              <a:t>3 under 11 timmar</a:t>
            </a:r>
          </a:p>
          <a:p>
            <a:pPr>
              <a:lnSpc>
                <a:spcPts val="4000"/>
              </a:lnSpc>
            </a:pPr>
            <a:r>
              <a:rPr lang="sv-SE" dirty="0" smtClean="0"/>
              <a:t>2 under 12 timmar</a:t>
            </a:r>
          </a:p>
          <a:p>
            <a:pPr>
              <a:lnSpc>
                <a:spcPts val="4000"/>
              </a:lnSpc>
            </a:pPr>
            <a:r>
              <a:rPr lang="sv-SE" dirty="0" smtClean="0"/>
              <a:t>längst 14,19 timmar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lnSpc>
                <a:spcPts val="4000"/>
              </a:lnSpc>
              <a:buNone/>
            </a:pPr>
            <a:r>
              <a:rPr lang="sv-SE" sz="3300" b="1" dirty="0" smtClean="0"/>
              <a:t>2014 </a:t>
            </a:r>
          </a:p>
          <a:p>
            <a:pPr algn="ctr">
              <a:lnSpc>
                <a:spcPts val="4000"/>
              </a:lnSpc>
            </a:pPr>
            <a:r>
              <a:rPr lang="sv-SE" dirty="0" smtClean="0"/>
              <a:t>medel 13,17 timmar</a:t>
            </a:r>
          </a:p>
          <a:p>
            <a:pPr algn="ctr">
              <a:lnSpc>
                <a:spcPts val="4000"/>
              </a:lnSpc>
            </a:pPr>
            <a:r>
              <a:rPr lang="sv-SE" dirty="0" smtClean="0"/>
              <a:t>1 under 11 timmar</a:t>
            </a:r>
          </a:p>
          <a:p>
            <a:pPr algn="ctr">
              <a:lnSpc>
                <a:spcPts val="4000"/>
              </a:lnSpc>
            </a:pPr>
            <a:r>
              <a:rPr lang="sv-SE" dirty="0" smtClean="0"/>
              <a:t>2 under 12 timmar</a:t>
            </a:r>
          </a:p>
          <a:p>
            <a:pPr algn="ctr">
              <a:lnSpc>
                <a:spcPts val="4000"/>
              </a:lnSpc>
            </a:pPr>
            <a:r>
              <a:rPr lang="sv-SE" dirty="0" smtClean="0"/>
              <a:t>längst 14,85 timmar</a:t>
            </a:r>
          </a:p>
        </p:txBody>
      </p:sp>
    </p:spTree>
    <p:extLst>
      <p:ext uri="{BB962C8B-B14F-4D97-AF65-F5344CB8AC3E}">
        <p14:creationId xmlns:p14="http://schemas.microsoft.com/office/powerpoint/2010/main" val="454329270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035166" cy="1143000"/>
          </a:xfrm>
        </p:spPr>
        <p:txBody>
          <a:bodyPr/>
          <a:lstStyle/>
          <a:p>
            <a:pPr algn="ctr"/>
            <a:r>
              <a:rPr lang="sv-SE" dirty="0" smtClean="0"/>
              <a:t>Trycksår</a:t>
            </a:r>
            <a:endParaRPr lang="sv-SE" dirty="0"/>
          </a:p>
        </p:txBody>
      </p:sp>
      <p:pic>
        <p:nvPicPr>
          <p:cNvPr id="6" name="Platshållare för innehåll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7544" y="2204864"/>
            <a:ext cx="8035166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437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Följsamhet till  gällande hygienrutiner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 smtClean="0"/>
          </a:p>
          <a:p>
            <a:r>
              <a:rPr lang="sv-SE" dirty="0"/>
              <a:t>Elva av tolv verksamhetschefer gör bedömningen att följsamheten till basala hygienrutiner i vårdarbetet är god. </a:t>
            </a:r>
          </a:p>
          <a:p>
            <a:endParaRPr lang="sv-SE" dirty="0" smtClean="0"/>
          </a:p>
          <a:p>
            <a:r>
              <a:rPr lang="sv-SE" dirty="0" smtClean="0"/>
              <a:t>Tio </a:t>
            </a:r>
            <a:r>
              <a:rPr lang="sv-SE" dirty="0"/>
              <a:t>av tolv anger att de gjort någon form av egenkontroll av följsamheten till basala hygienrutiner och klädregler under året.</a:t>
            </a:r>
          </a:p>
        </p:txBody>
      </p:sp>
    </p:spTree>
    <p:extLst>
      <p:ext uri="{BB962C8B-B14F-4D97-AF65-F5344CB8AC3E}">
        <p14:creationId xmlns:p14="http://schemas.microsoft.com/office/powerpoint/2010/main" val="4097553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Avvikelser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30400" y="1124744"/>
            <a:ext cx="7762080" cy="5001419"/>
          </a:xfrm>
        </p:spPr>
        <p:txBody>
          <a:bodyPr>
            <a:normAutofit fontScale="92500" lnSpcReduction="10000"/>
          </a:bodyPr>
          <a:lstStyle/>
          <a:p>
            <a:r>
              <a:rPr lang="sv-SE" dirty="0" smtClean="0"/>
              <a:t>Inträffade händelser i samband med hälso-och sjukvård</a:t>
            </a:r>
          </a:p>
          <a:p>
            <a:pPr lvl="1"/>
            <a:r>
              <a:rPr lang="sv-SE" sz="2200" dirty="0" smtClean="0"/>
              <a:t> hälso-och sjukvårdspersonalen har rapporteringsskyldighet </a:t>
            </a:r>
          </a:p>
          <a:p>
            <a:pPr lvl="1"/>
            <a:endParaRPr lang="sv-SE" sz="2200" dirty="0"/>
          </a:p>
          <a:p>
            <a:pPr lvl="1"/>
            <a:r>
              <a:rPr lang="sv-SE" sz="2200" dirty="0" smtClean="0"/>
              <a:t>Vårdgivaren har skyldighet att anmälan enligt lex Maria vid allvarliga händelser till IVO</a:t>
            </a:r>
          </a:p>
          <a:p>
            <a:pPr marL="457200" lvl="1" indent="0">
              <a:buNone/>
            </a:pPr>
            <a:endParaRPr lang="sv-SE" sz="2200" dirty="0" smtClean="0"/>
          </a:p>
          <a:p>
            <a:pPr marL="457200" lvl="1" indent="0">
              <a:buNone/>
            </a:pPr>
            <a:r>
              <a:rPr lang="sv-SE" sz="2200" dirty="0" smtClean="0"/>
              <a:t>Stor variation i rapporteringen mellan de olika boendena</a:t>
            </a:r>
          </a:p>
          <a:p>
            <a:pPr marL="457200" lvl="1" indent="0">
              <a:buNone/>
            </a:pPr>
            <a:endParaRPr lang="sv-SE" sz="2200" dirty="0"/>
          </a:p>
          <a:p>
            <a:pPr lvl="1"/>
            <a:r>
              <a:rPr lang="sv-SE" sz="2200" dirty="0"/>
              <a:t>De flesta avvikelserna sker inom läkemedelshanteringen. </a:t>
            </a:r>
            <a:endParaRPr lang="sv-SE" sz="2200" dirty="0" smtClean="0"/>
          </a:p>
          <a:p>
            <a:pPr lvl="1"/>
            <a:r>
              <a:rPr lang="sv-SE" sz="2200" dirty="0" smtClean="0"/>
              <a:t>Dessa </a:t>
            </a:r>
            <a:r>
              <a:rPr lang="sv-SE" sz="2200" dirty="0"/>
              <a:t>utgör 45 procent av det totala antalet inrapporterade avvikelser</a:t>
            </a:r>
            <a:r>
              <a:rPr lang="sv-SE" sz="2200" dirty="0" smtClean="0"/>
              <a:t>.</a:t>
            </a:r>
          </a:p>
          <a:p>
            <a:pPr lvl="1"/>
            <a:r>
              <a:rPr lang="sv-SE" sz="2200" dirty="0" smtClean="0"/>
              <a:t> </a:t>
            </a:r>
            <a:r>
              <a:rPr lang="sv-SE" sz="2200" dirty="0"/>
              <a:t>Ungefär hälften av läkemedelsavvikelserna rör utebliven </a:t>
            </a:r>
            <a:r>
              <a:rPr lang="sv-SE" sz="2200" dirty="0" smtClean="0"/>
              <a:t>dos och knappt hälften av dessa ej signerat överlämnande</a:t>
            </a:r>
          </a:p>
          <a:p>
            <a:pPr marL="457200" lvl="1" indent="0">
              <a:buNone/>
            </a:pPr>
            <a:endParaRPr lang="sv-SE" sz="2000" dirty="0" smtClean="0"/>
          </a:p>
        </p:txBody>
      </p:sp>
    </p:spTree>
    <p:extLst>
      <p:ext uri="{BB962C8B-B14F-4D97-AF65-F5344CB8AC3E}">
        <p14:creationId xmlns:p14="http://schemas.microsoft.com/office/powerpoint/2010/main" val="3031061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Palliativa registret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Registrering­en beskriver den sista veckan i livet genom att personalen som vårdat en nyligen avliden person besvarar ett antal frågor och kan efter det få ett svar på sin egen enhets styrkor och svag­heter i vården i livets slut. </a:t>
            </a:r>
            <a:endParaRPr lang="sv-SE" dirty="0" smtClean="0"/>
          </a:p>
          <a:p>
            <a:endParaRPr lang="sv-SE" dirty="0"/>
          </a:p>
          <a:p>
            <a:r>
              <a:rPr lang="sv-SE" dirty="0" err="1"/>
              <a:t>Gammeluddshemmet</a:t>
            </a:r>
            <a:r>
              <a:rPr lang="sv-SE" dirty="0"/>
              <a:t>, Danvikshem, </a:t>
            </a:r>
            <a:r>
              <a:rPr lang="sv-SE" dirty="0" err="1"/>
              <a:t>Attendo</a:t>
            </a:r>
            <a:r>
              <a:rPr lang="sv-SE" dirty="0"/>
              <a:t> Kungshamn och NSC Sofiero har använt sig av den statistiken för att identifiera sina </a:t>
            </a:r>
            <a:r>
              <a:rPr lang="sv-SE" dirty="0" smtClean="0"/>
              <a:t>förbättringsområden.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94604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Nacka, ny version">
      <a:dk1>
        <a:sysClr val="windowText" lastClr="000000"/>
      </a:dk1>
      <a:lt1>
        <a:sysClr val="window" lastClr="FFFFFF"/>
      </a:lt1>
      <a:dk2>
        <a:srgbClr val="0F65B8"/>
      </a:dk2>
      <a:lt2>
        <a:srgbClr val="EEECE1"/>
      </a:lt2>
      <a:accent1>
        <a:srgbClr val="97AC1E"/>
      </a:accent1>
      <a:accent2>
        <a:srgbClr val="83449D"/>
      </a:accent2>
      <a:accent3>
        <a:srgbClr val="F07717"/>
      </a:accent3>
      <a:accent4>
        <a:srgbClr val="0F65B8"/>
      </a:accent4>
      <a:accent5>
        <a:srgbClr val="C0DE3D"/>
      </a:accent5>
      <a:accent6>
        <a:srgbClr val="BD0012"/>
      </a:accent6>
      <a:hlink>
        <a:srgbClr val="0F65B8"/>
      </a:hlink>
      <a:folHlink>
        <a:srgbClr val="BD001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lnSpc>
            <a:spcPts val="4000"/>
          </a:lnSpc>
          <a:defRPr sz="2400" kern="0" dirty="0" err="1">
            <a:latin typeface="Gill Sans M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Nacka PP mall, blått kvarnhjul och orange logotyp</Template>
  <TotalTime>2155</TotalTime>
  <Words>357</Words>
  <Application>Microsoft Office PowerPoint</Application>
  <PresentationFormat>Bildspel på skärmen (4:3)</PresentationFormat>
  <Paragraphs>62</Paragraphs>
  <Slides>12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6" baseType="lpstr">
      <vt:lpstr>Arial</vt:lpstr>
      <vt:lpstr>Calibri</vt:lpstr>
      <vt:lpstr>Gill Sans MT</vt:lpstr>
      <vt:lpstr>Office-tema</vt:lpstr>
      <vt:lpstr>Hälso-och sjukvård i särskilda boenden för äldre i Nacka 2014</vt:lpstr>
      <vt:lpstr>Särskilda boenden för äldre i Nacka</vt:lpstr>
      <vt:lpstr> Privata och kommunala utförare</vt:lpstr>
      <vt:lpstr>Fokusområden 2014</vt:lpstr>
      <vt:lpstr>Resultat av stickprovsundersökning nattfasta </vt:lpstr>
      <vt:lpstr>Trycksår</vt:lpstr>
      <vt:lpstr>Följsamhet till  gällande hygienrutiner</vt:lpstr>
      <vt:lpstr>Avvikelser</vt:lpstr>
      <vt:lpstr>Palliativa registret</vt:lpstr>
      <vt:lpstr>Förbättringsområden </vt:lpstr>
      <vt:lpstr>Focus 2015</vt:lpstr>
      <vt:lpstr>Nutritionsresultat 2015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Äldreomsorg i Nacka</dc:title>
  <dc:creator>Holmström Yvonne</dc:creator>
  <cp:lastModifiedBy>Greger Ingrid</cp:lastModifiedBy>
  <cp:revision>41</cp:revision>
  <cp:lastPrinted>2015-03-18T15:53:42Z</cp:lastPrinted>
  <dcterms:created xsi:type="dcterms:W3CDTF">2015-03-09T09:58:57Z</dcterms:created>
  <dcterms:modified xsi:type="dcterms:W3CDTF">2015-10-06T13:55:26Z</dcterms:modified>
</cp:coreProperties>
</file>