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88" r:id="rId4"/>
    <p:sldId id="287" r:id="rId5"/>
    <p:sldId id="265" r:id="rId6"/>
    <p:sldId id="263" r:id="rId7"/>
    <p:sldId id="289" r:id="rId8"/>
    <p:sldId id="262" r:id="rId9"/>
    <p:sldId id="290" r:id="rId10"/>
    <p:sldId id="266" r:id="rId11"/>
    <p:sldId id="291" r:id="rId12"/>
    <p:sldId id="292" r:id="rId13"/>
  </p:sldIdLst>
  <p:sldSz cx="9144000" cy="6858000" type="screen4x3"/>
  <p:notesSz cx="9928225" cy="67976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2" autoAdjust="0"/>
    <p:restoredTop sz="86355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DCCE6-BACA-4C06-A296-68583ED9A248}" type="datetimeFigureOut">
              <a:rPr lang="sv-SE" smtClean="0"/>
              <a:t>2015-10-06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7B796-2CE1-4A7F-B138-800DCED1FF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43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10/6/2015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1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20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2015-10-06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2015-10-06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2015-10-06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2015-10-06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Hälso-och sjukvård i särskilda boenden för äldre i Nacka 2014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Förbättringsområden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Kvalitetsregister</a:t>
            </a:r>
          </a:p>
          <a:p>
            <a:pPr lvl="1"/>
            <a:r>
              <a:rPr lang="sv-SE" dirty="0" smtClean="0"/>
              <a:t>Registrering sker</a:t>
            </a:r>
          </a:p>
          <a:p>
            <a:pPr lvl="1"/>
            <a:r>
              <a:rPr lang="sv-SE" dirty="0" smtClean="0"/>
              <a:t>Dags att börja använda resultatet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023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Focus 2015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 lvl="0"/>
            <a:r>
              <a:rPr lang="sv-SE" dirty="0" smtClean="0"/>
              <a:t>nutritionen </a:t>
            </a:r>
            <a:r>
              <a:rPr lang="sv-SE" dirty="0"/>
              <a:t>dels utifrån nattfaste resultaten och dels utifrån den nya föreskriften</a:t>
            </a:r>
          </a:p>
          <a:p>
            <a:pPr lvl="0"/>
            <a:r>
              <a:rPr lang="sv-SE" dirty="0"/>
              <a:t>vad som ska rapporteras inom avvikelse hanteringen</a:t>
            </a:r>
          </a:p>
          <a:p>
            <a:r>
              <a:rPr lang="sv-SE" dirty="0"/>
              <a:t>separat </a:t>
            </a:r>
            <a:r>
              <a:rPr lang="sv-SE" dirty="0" smtClean="0"/>
              <a:t>uppföljning av korttidsboendena </a:t>
            </a:r>
          </a:p>
          <a:p>
            <a:r>
              <a:rPr lang="sv-SE" dirty="0" smtClean="0"/>
              <a:t>dokumentations granskning i den kommunalt drivna verksamheten.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5006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Nutritionsresultat 2015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Vid 2014 års </a:t>
            </a:r>
            <a:r>
              <a:rPr lang="sv-SE" dirty="0" err="1" smtClean="0"/>
              <a:t>nattfastemätning</a:t>
            </a:r>
            <a:r>
              <a:rPr lang="sv-SE" dirty="0" smtClean="0"/>
              <a:t>, gjorde enbart ett boende egna mätningar. 2015 har fem boenden utfört egna mätningar</a:t>
            </a:r>
          </a:p>
          <a:p>
            <a:endParaRPr lang="sv-SE" dirty="0" smtClean="0"/>
          </a:p>
          <a:p>
            <a:r>
              <a:rPr lang="sv-SE" dirty="0" smtClean="0"/>
              <a:t>10 av 12 boenden har rutiner för att hålla nattfastan under </a:t>
            </a:r>
            <a:r>
              <a:rPr lang="sv-SE" smtClean="0"/>
              <a:t>11 timmar.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644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Särskilda boenden för äldre i Nacka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7638"/>
            <a:ext cx="5657254" cy="4963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6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Privata och kommunala utförare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7 privata äldreboenden</a:t>
            </a:r>
          </a:p>
          <a:p>
            <a:endParaRPr lang="sv-SE" dirty="0"/>
          </a:p>
          <a:p>
            <a:r>
              <a:rPr lang="sv-SE" dirty="0" smtClean="0"/>
              <a:t>5 kommunal äldreboenden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85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Fokusområden 2014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nattfastan som var över 11 timmar redan 2012</a:t>
            </a:r>
          </a:p>
          <a:p>
            <a:r>
              <a:rPr lang="sv-SE" dirty="0"/>
              <a:t>trycksårsutvecklingen då den ökat i allvarlighetsgrad 2013</a:t>
            </a:r>
          </a:p>
          <a:p>
            <a:pPr lvl="0"/>
            <a:r>
              <a:rPr lang="sv-SE" dirty="0" smtClean="0"/>
              <a:t>boendenas </a:t>
            </a:r>
            <a:r>
              <a:rPr lang="sv-SE" dirty="0"/>
              <a:t>egenkontroll av följsamhet till gällande hygienrutiner- detta för att minimera risken för smittspridning</a:t>
            </a:r>
          </a:p>
          <a:p>
            <a:pPr lvl="0"/>
            <a:r>
              <a:rPr lang="sv-SE" dirty="0" smtClean="0"/>
              <a:t>avvikelser </a:t>
            </a:r>
            <a:r>
              <a:rPr lang="sv-SE" dirty="0"/>
              <a:t>som rör hälso-och sjukvård</a:t>
            </a:r>
          </a:p>
          <a:p>
            <a:pPr lvl="0"/>
            <a:r>
              <a:rPr lang="sv-SE" dirty="0"/>
              <a:t>hur man använt resultaten från palliativa registret i sitt förbättringsarbete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00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Resultat av stickprovsundersökning nattfasta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lnSpc>
                <a:spcPts val="4000"/>
              </a:lnSpc>
              <a:buNone/>
            </a:pPr>
            <a:r>
              <a:rPr lang="sv-SE" sz="3300" b="1" dirty="0" smtClean="0"/>
              <a:t>2012 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medel 12,06 timmar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3 under 11 timmar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2 under 12 timmar</a:t>
            </a:r>
          </a:p>
          <a:p>
            <a:pPr>
              <a:lnSpc>
                <a:spcPts val="4000"/>
              </a:lnSpc>
            </a:pPr>
            <a:r>
              <a:rPr lang="sv-SE" dirty="0" smtClean="0"/>
              <a:t>längst 14,19 timmar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lnSpc>
                <a:spcPts val="4000"/>
              </a:lnSpc>
              <a:buNone/>
            </a:pPr>
            <a:r>
              <a:rPr lang="sv-SE" sz="3300" b="1" dirty="0" smtClean="0"/>
              <a:t>2014 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medel 13,17 timmar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1 under 11 timmar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2 under 12 timmar</a:t>
            </a:r>
          </a:p>
          <a:p>
            <a:pPr algn="ctr">
              <a:lnSpc>
                <a:spcPts val="4000"/>
              </a:lnSpc>
            </a:pPr>
            <a:r>
              <a:rPr lang="sv-SE" dirty="0" smtClean="0"/>
              <a:t>längst 14,85 timmar</a:t>
            </a:r>
          </a:p>
        </p:txBody>
      </p:sp>
    </p:spTree>
    <p:extLst>
      <p:ext uri="{BB962C8B-B14F-4D97-AF65-F5344CB8AC3E}">
        <p14:creationId xmlns:p14="http://schemas.microsoft.com/office/powerpoint/2010/main" val="45432927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035166" cy="1143000"/>
          </a:xfrm>
        </p:spPr>
        <p:txBody>
          <a:bodyPr/>
          <a:lstStyle/>
          <a:p>
            <a:pPr algn="ctr"/>
            <a:r>
              <a:rPr lang="sv-SE" dirty="0" smtClean="0"/>
              <a:t>Trycksår</a:t>
            </a:r>
            <a:endParaRPr lang="sv-SE" dirty="0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2204864"/>
            <a:ext cx="803516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Följsamhet till  gällande hygienrutiner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/>
              <a:t>Elva av tolv verksamhetschefer gör bedömningen att följsamheten till basala hygienrutiner i vårdarbetet är god. </a:t>
            </a:r>
          </a:p>
          <a:p>
            <a:endParaRPr lang="sv-SE" dirty="0" smtClean="0"/>
          </a:p>
          <a:p>
            <a:r>
              <a:rPr lang="sv-SE" dirty="0" smtClean="0"/>
              <a:t>Tio </a:t>
            </a:r>
            <a:r>
              <a:rPr lang="sv-SE" dirty="0"/>
              <a:t>av tolv anger att de gjort någon form av egenkontroll av följsamheten till basala hygienrutiner och klädregler under året.</a:t>
            </a:r>
          </a:p>
        </p:txBody>
      </p:sp>
    </p:spTree>
    <p:extLst>
      <p:ext uri="{BB962C8B-B14F-4D97-AF65-F5344CB8AC3E}">
        <p14:creationId xmlns:p14="http://schemas.microsoft.com/office/powerpoint/2010/main" val="4097553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Avvikelser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124744"/>
            <a:ext cx="7762080" cy="5001419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Inträffade händelser i samband med hälso-och sjukvård</a:t>
            </a:r>
          </a:p>
          <a:p>
            <a:pPr lvl="1"/>
            <a:r>
              <a:rPr lang="sv-SE" sz="2200" dirty="0" smtClean="0"/>
              <a:t> hälso-och sjukvårdspersonalen har rapporteringsskyldighet </a:t>
            </a:r>
          </a:p>
          <a:p>
            <a:pPr lvl="1"/>
            <a:endParaRPr lang="sv-SE" sz="2200" dirty="0"/>
          </a:p>
          <a:p>
            <a:pPr lvl="1"/>
            <a:r>
              <a:rPr lang="sv-SE" sz="2200" dirty="0" smtClean="0"/>
              <a:t>Vårdgivaren har skyldighet att anmälan enligt lex Maria vid allvarliga händelser till IVO</a:t>
            </a:r>
          </a:p>
          <a:p>
            <a:pPr marL="457200" lvl="1" indent="0">
              <a:buNone/>
            </a:pPr>
            <a:endParaRPr lang="sv-SE" sz="2200" dirty="0" smtClean="0"/>
          </a:p>
          <a:p>
            <a:pPr marL="457200" lvl="1" indent="0">
              <a:buNone/>
            </a:pPr>
            <a:r>
              <a:rPr lang="sv-SE" sz="2200" dirty="0" smtClean="0"/>
              <a:t>Stor variation i rapporteringen mellan de olika boendena</a:t>
            </a:r>
          </a:p>
          <a:p>
            <a:pPr marL="457200" lvl="1" indent="0">
              <a:buNone/>
            </a:pPr>
            <a:endParaRPr lang="sv-SE" sz="2200" dirty="0"/>
          </a:p>
          <a:p>
            <a:pPr lvl="1"/>
            <a:r>
              <a:rPr lang="sv-SE" sz="2200" dirty="0"/>
              <a:t>De flesta avvikelserna sker inom läkemedelshanteringen. </a:t>
            </a:r>
            <a:endParaRPr lang="sv-SE" sz="2200" dirty="0" smtClean="0"/>
          </a:p>
          <a:p>
            <a:pPr lvl="1"/>
            <a:r>
              <a:rPr lang="sv-SE" sz="2200" dirty="0" smtClean="0"/>
              <a:t>Dessa </a:t>
            </a:r>
            <a:r>
              <a:rPr lang="sv-SE" sz="2200" dirty="0"/>
              <a:t>utgör 45 procent av det totala antalet inrapporterade avvikelser</a:t>
            </a:r>
            <a:r>
              <a:rPr lang="sv-SE" sz="2200" dirty="0" smtClean="0"/>
              <a:t>.</a:t>
            </a:r>
          </a:p>
          <a:p>
            <a:pPr lvl="1"/>
            <a:r>
              <a:rPr lang="sv-SE" sz="2200" dirty="0" smtClean="0"/>
              <a:t> </a:t>
            </a:r>
            <a:r>
              <a:rPr lang="sv-SE" sz="2200" dirty="0"/>
              <a:t>Ungefär hälften av läkemedelsavvikelserna rör utebliven </a:t>
            </a:r>
            <a:r>
              <a:rPr lang="sv-SE" sz="2200" dirty="0" smtClean="0"/>
              <a:t>dos och knappt hälften av dessa ej signerat överlämnande</a:t>
            </a:r>
          </a:p>
          <a:p>
            <a:pPr marL="457200" lvl="1" indent="0">
              <a:buNone/>
            </a:pPr>
            <a:endParaRPr lang="sv-SE" sz="2000" dirty="0" smtClean="0"/>
          </a:p>
        </p:txBody>
      </p:sp>
    </p:spTree>
    <p:extLst>
      <p:ext uri="{BB962C8B-B14F-4D97-AF65-F5344CB8AC3E}">
        <p14:creationId xmlns:p14="http://schemas.microsoft.com/office/powerpoint/2010/main" val="303106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Palliativa registret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Registrering­en beskriver den sista veckan i livet genom att personalen som vårdat en nyligen avliden person besvarar ett antal frågor och kan efter det få ett svar på sin egen enhets styrkor och svag­heter i vården i livets slut. </a:t>
            </a:r>
            <a:endParaRPr lang="sv-SE" dirty="0" smtClean="0"/>
          </a:p>
          <a:p>
            <a:endParaRPr lang="sv-SE" dirty="0"/>
          </a:p>
          <a:p>
            <a:r>
              <a:rPr lang="sv-SE" dirty="0" err="1"/>
              <a:t>Gammeluddshemmet</a:t>
            </a:r>
            <a:r>
              <a:rPr lang="sv-SE" dirty="0"/>
              <a:t>, Danvikshem, </a:t>
            </a:r>
            <a:r>
              <a:rPr lang="sv-SE" dirty="0" err="1"/>
              <a:t>Attendo</a:t>
            </a:r>
            <a:r>
              <a:rPr lang="sv-SE" dirty="0"/>
              <a:t> Kungshamn och NSC Sofiero har använt sig av den statistiken för att identifiera sina </a:t>
            </a:r>
            <a:r>
              <a:rPr lang="sv-SE" dirty="0" smtClean="0"/>
              <a:t>förbättringsområden.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460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2155</TotalTime>
  <Words>357</Words>
  <Application>Microsoft Office PowerPoint</Application>
  <PresentationFormat>Bildspel på skärmen (4:3)</PresentationFormat>
  <Paragraphs>62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Office-tema</vt:lpstr>
      <vt:lpstr>Hälso-och sjukvård i särskilda boenden för äldre i Nacka 2014</vt:lpstr>
      <vt:lpstr>Särskilda boenden för äldre i Nacka</vt:lpstr>
      <vt:lpstr> Privata och kommunala utförare</vt:lpstr>
      <vt:lpstr>Fokusområden 2014</vt:lpstr>
      <vt:lpstr>Resultat av stickprovsundersökning nattfasta </vt:lpstr>
      <vt:lpstr>Trycksår</vt:lpstr>
      <vt:lpstr>Följsamhet till  gällande hygienrutiner</vt:lpstr>
      <vt:lpstr>Avvikelser</vt:lpstr>
      <vt:lpstr>Palliativa registret</vt:lpstr>
      <vt:lpstr>Förbättringsområden </vt:lpstr>
      <vt:lpstr>Focus 2015</vt:lpstr>
      <vt:lpstr>Nutritionsresultat 2015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Äldreomsorg i Nacka</dc:title>
  <dc:creator>Holmström Yvonne</dc:creator>
  <cp:lastModifiedBy>Greger Ingrid</cp:lastModifiedBy>
  <cp:revision>41</cp:revision>
  <cp:lastPrinted>2015-03-18T15:53:42Z</cp:lastPrinted>
  <dcterms:created xsi:type="dcterms:W3CDTF">2015-03-09T09:58:57Z</dcterms:created>
  <dcterms:modified xsi:type="dcterms:W3CDTF">2015-10-06T13:55:26Z</dcterms:modified>
</cp:coreProperties>
</file>