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2" r:id="rId6"/>
    <p:sldId id="257" r:id="rId7"/>
    <p:sldId id="263" r:id="rId8"/>
    <p:sldId id="264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Blad1!$A$11</c:f>
              <c:strCache>
                <c:ptCount val="1"/>
                <c:pt idx="0">
                  <c:v>75-79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Blad1!$B$9:$R$9</c:f>
              <c:strCache>
                <c:ptCount val="1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</c:strCache>
            </c:strRef>
          </c:cat>
          <c:val>
            <c:numRef>
              <c:f>Blad1!$B$11:$R$11</c:f>
              <c:numCache>
                <c:formatCode>General</c:formatCode>
                <c:ptCount val="17"/>
                <c:pt idx="0">
                  <c:v>2502</c:v>
                </c:pt>
                <c:pt idx="1">
                  <c:v>2585</c:v>
                </c:pt>
                <c:pt idx="2">
                  <c:v>2713</c:v>
                </c:pt>
                <c:pt idx="3">
                  <c:v>2959</c:v>
                </c:pt>
                <c:pt idx="4">
                  <c:v>3262</c:v>
                </c:pt>
                <c:pt idx="5">
                  <c:v>3577</c:v>
                </c:pt>
                <c:pt idx="6">
                  <c:v>3940</c:v>
                </c:pt>
                <c:pt idx="7">
                  <c:v>4251</c:v>
                </c:pt>
                <c:pt idx="8">
                  <c:v>4355</c:v>
                </c:pt>
                <c:pt idx="9">
                  <c:v>4397</c:v>
                </c:pt>
                <c:pt idx="10">
                  <c:v>4395</c:v>
                </c:pt>
                <c:pt idx="11">
                  <c:v>4292</c:v>
                </c:pt>
                <c:pt idx="12">
                  <c:v>4222</c:v>
                </c:pt>
                <c:pt idx="13">
                  <c:v>4182</c:v>
                </c:pt>
                <c:pt idx="14">
                  <c:v>4148</c:v>
                </c:pt>
                <c:pt idx="15">
                  <c:v>4136</c:v>
                </c:pt>
                <c:pt idx="16">
                  <c:v>4206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Blad1!$A$12</c:f>
              <c:strCache>
                <c:ptCount val="1"/>
                <c:pt idx="0">
                  <c:v>80-84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Blad1!$B$9:$R$9</c:f>
              <c:strCache>
                <c:ptCount val="1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</c:strCache>
            </c:strRef>
          </c:cat>
          <c:val>
            <c:numRef>
              <c:f>Blad1!$B$12:$R$12</c:f>
              <c:numCache>
                <c:formatCode>General</c:formatCode>
                <c:ptCount val="17"/>
                <c:pt idx="0">
                  <c:v>1692</c:v>
                </c:pt>
                <c:pt idx="1">
                  <c:v>1750</c:v>
                </c:pt>
                <c:pt idx="2">
                  <c:v>1788</c:v>
                </c:pt>
                <c:pt idx="3">
                  <c:v>1858</c:v>
                </c:pt>
                <c:pt idx="4">
                  <c:v>1976</c:v>
                </c:pt>
                <c:pt idx="5">
                  <c:v>2121</c:v>
                </c:pt>
                <c:pt idx="6">
                  <c:v>2195</c:v>
                </c:pt>
                <c:pt idx="7">
                  <c:v>2307</c:v>
                </c:pt>
                <c:pt idx="8">
                  <c:v>2515</c:v>
                </c:pt>
                <c:pt idx="9">
                  <c:v>2768</c:v>
                </c:pt>
                <c:pt idx="10">
                  <c:v>3034</c:v>
                </c:pt>
                <c:pt idx="11">
                  <c:v>3333</c:v>
                </c:pt>
                <c:pt idx="12">
                  <c:v>3590</c:v>
                </c:pt>
                <c:pt idx="13">
                  <c:v>3683</c:v>
                </c:pt>
                <c:pt idx="14">
                  <c:v>3730</c:v>
                </c:pt>
                <c:pt idx="15">
                  <c:v>3742</c:v>
                </c:pt>
                <c:pt idx="16">
                  <c:v>3671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Blad1!$A$13</c:f>
              <c:strCache>
                <c:ptCount val="1"/>
                <c:pt idx="0">
                  <c:v>85-89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Blad1!$B$9:$R$9</c:f>
              <c:strCache>
                <c:ptCount val="1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</c:strCache>
            </c:strRef>
          </c:cat>
          <c:val>
            <c:numRef>
              <c:f>Blad1!$B$13:$R$13</c:f>
              <c:numCache>
                <c:formatCode>General</c:formatCode>
                <c:ptCount val="17"/>
                <c:pt idx="0">
                  <c:v>1110</c:v>
                </c:pt>
                <c:pt idx="1">
                  <c:v>1119</c:v>
                </c:pt>
                <c:pt idx="2">
                  <c:v>1135</c:v>
                </c:pt>
                <c:pt idx="3">
                  <c:v>1191</c:v>
                </c:pt>
                <c:pt idx="4">
                  <c:v>1209</c:v>
                </c:pt>
                <c:pt idx="5">
                  <c:v>1241</c:v>
                </c:pt>
                <c:pt idx="6">
                  <c:v>1292</c:v>
                </c:pt>
                <c:pt idx="7">
                  <c:v>1327</c:v>
                </c:pt>
                <c:pt idx="8">
                  <c:v>1387</c:v>
                </c:pt>
                <c:pt idx="9">
                  <c:v>1476</c:v>
                </c:pt>
                <c:pt idx="10">
                  <c:v>1586</c:v>
                </c:pt>
                <c:pt idx="11">
                  <c:v>1643</c:v>
                </c:pt>
                <c:pt idx="12">
                  <c:v>1727</c:v>
                </c:pt>
                <c:pt idx="13">
                  <c:v>1888</c:v>
                </c:pt>
                <c:pt idx="14">
                  <c:v>2079</c:v>
                </c:pt>
                <c:pt idx="15">
                  <c:v>2281</c:v>
                </c:pt>
                <c:pt idx="16">
                  <c:v>2500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Blad1!$A$14</c:f>
              <c:strCache>
                <c:ptCount val="1"/>
                <c:pt idx="0">
                  <c:v>90-w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Blad1!$B$9:$R$9</c:f>
              <c:strCache>
                <c:ptCount val="1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</c:strCache>
            </c:strRef>
          </c:cat>
          <c:val>
            <c:numRef>
              <c:f>Blad1!$B$14:$R$14</c:f>
              <c:numCache>
                <c:formatCode>General</c:formatCode>
                <c:ptCount val="17"/>
                <c:pt idx="0">
                  <c:v>687</c:v>
                </c:pt>
                <c:pt idx="1">
                  <c:v>727</c:v>
                </c:pt>
                <c:pt idx="2">
                  <c:v>765</c:v>
                </c:pt>
                <c:pt idx="3">
                  <c:v>781</c:v>
                </c:pt>
                <c:pt idx="4">
                  <c:v>798</c:v>
                </c:pt>
                <c:pt idx="5">
                  <c:v>810</c:v>
                </c:pt>
                <c:pt idx="6">
                  <c:v>835</c:v>
                </c:pt>
                <c:pt idx="7">
                  <c:v>862</c:v>
                </c:pt>
                <c:pt idx="8">
                  <c:v>899</c:v>
                </c:pt>
                <c:pt idx="9">
                  <c:v>916</c:v>
                </c:pt>
                <c:pt idx="10">
                  <c:v>938</c:v>
                </c:pt>
                <c:pt idx="11">
                  <c:v>979</c:v>
                </c:pt>
                <c:pt idx="12">
                  <c:v>1012</c:v>
                </c:pt>
                <c:pt idx="13">
                  <c:v>1064</c:v>
                </c:pt>
                <c:pt idx="14">
                  <c:v>1120</c:v>
                </c:pt>
                <c:pt idx="15">
                  <c:v>1189</c:v>
                </c:pt>
                <c:pt idx="16">
                  <c:v>1237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1651248"/>
        <c:axId val="421651640"/>
      </c:lineChart>
      <c:catAx>
        <c:axId val="42165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21651640"/>
        <c:crosses val="autoZero"/>
        <c:auto val="1"/>
        <c:lblAlgn val="ctr"/>
        <c:lblOffset val="100"/>
        <c:noMultiLvlLbl val="0"/>
      </c:catAx>
      <c:valAx>
        <c:axId val="421651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2165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121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Orange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8" name="Bildobjekt 7" descr="B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2015-11-09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2015-11-09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2015-11-09</a:t>
            </a:fld>
            <a:endParaRPr lang="sv-SE" dirty="0"/>
          </a:p>
        </p:txBody>
      </p:sp>
      <p:pic>
        <p:nvPicPr>
          <p:cNvPr id="11" name="Bildobjekt 10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7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64" y="2204864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2015-11-09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56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4499992" y="273050"/>
            <a:ext cx="4392488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56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2015-11-09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2015-11-09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2080" cy="4525963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2015-11-09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2015-11-09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2015-11-09</a:t>
            </a:fld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2015-11-09</a:t>
            </a:fld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2015-11-09</a:t>
            </a:fld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2015-11-09</a:t>
            </a:fld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2015-11-09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2015-11-09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smtClean="0"/>
              <a:t>Klicka här för att ändra format på underrubrik i bakgrunden</a:t>
            </a:r>
            <a:endParaRPr lang="sv-SE" noProof="0"/>
          </a:p>
        </p:txBody>
      </p:sp>
      <p:pic>
        <p:nvPicPr>
          <p:cNvPr id="13" name="Bildobjekt 12" descr="Orange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674000" cy="697274"/>
          </a:xfrm>
          <a:prstGeom prst="rect">
            <a:avLst/>
          </a:prstGeom>
        </p:spPr>
      </p:pic>
      <p:pic>
        <p:nvPicPr>
          <p:cNvPr id="8" name="Bildobjekt 7" descr="B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2015-11-09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2015-11-09</a:t>
            </a:fld>
            <a:endParaRPr lang="sv-SE" dirty="0"/>
          </a:p>
        </p:txBody>
      </p:sp>
      <p:pic>
        <p:nvPicPr>
          <p:cNvPr id="6" name="Bildobjekt 5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2015-11-09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4" r:id="rId5"/>
    <p:sldLayoutId id="2147483655" r:id="rId6"/>
    <p:sldLayoutId id="2147483675" r:id="rId7"/>
    <p:sldLayoutId id="2147483649" r:id="rId8"/>
    <p:sldLayoutId id="2147483654" r:id="rId9"/>
    <p:sldLayoutId id="2147483676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Seniorrådet 2015-10-15</a:t>
            </a:r>
            <a:endParaRPr lang="sv-S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Seniormässa 2016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En seniormässa, </a:t>
            </a:r>
            <a:r>
              <a:rPr lang="sv-SE" dirty="0" err="1" smtClean="0"/>
              <a:t>seniordag</a:t>
            </a:r>
            <a:r>
              <a:rPr lang="sv-SE" dirty="0" smtClean="0"/>
              <a:t> planeras till hösten 2016. Den ska planeras i nära samarbete med bland annat Seniorrådet.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3953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Fråga har ställts när det gäller utbildningskrav för hemtjänstanordnare, vad innebär 1 400 p?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Det innebär studier över 3 terminer med    karaktärsämnen kopplat till äldreomsorg.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6946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Trygghetsboende</a:t>
            </a:r>
            <a:br>
              <a:rPr lang="sv-SE" dirty="0" smtClean="0"/>
            </a:br>
            <a:r>
              <a:rPr lang="sv-SE" dirty="0"/>
              <a:t>Mål och budget 2016-2018 för Äldrenämnden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Beslut</a:t>
            </a:r>
          </a:p>
          <a:p>
            <a:pPr marL="0" indent="0">
              <a:buNone/>
            </a:pPr>
            <a:r>
              <a:rPr lang="sv-SE" dirty="0"/>
              <a:t>Äldrenämnden föreslår att kommunstyrelsen </a:t>
            </a:r>
          </a:p>
          <a:p>
            <a:r>
              <a:rPr lang="sv-SE" dirty="0"/>
              <a:t>uppdrar åt Äldrenämnden, i samverkan med planprocessen och fastighets­processen, att under 2016 ta fram en strategi som leder till att det byggs och utvecklas Trygghetsboenden med olika upplåtelseformer i flera dela av Nacka</a:t>
            </a:r>
          </a:p>
        </p:txBody>
      </p:sp>
    </p:spTree>
    <p:extLst>
      <p:ext uri="{BB962C8B-B14F-4D97-AF65-F5344CB8AC3E}">
        <p14:creationId xmlns:p14="http://schemas.microsoft.com/office/powerpoint/2010/main" val="468702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Nattfastan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Anordnarmöte våren 2015 på Kungshamn</a:t>
            </a:r>
          </a:p>
          <a:p>
            <a:r>
              <a:rPr lang="sv-SE" dirty="0" smtClean="0"/>
              <a:t>Uppföljning 2015, 5 boenden mäter kontinuerligt, 7 boenden ska göras stickprov på</a:t>
            </a:r>
          </a:p>
          <a:p>
            <a:r>
              <a:rPr lang="sv-SE" dirty="0" smtClean="0"/>
              <a:t>Planer för minimering av nattfasta tas in</a:t>
            </a:r>
          </a:p>
          <a:p>
            <a:r>
              <a:rPr lang="sv-SE" dirty="0" smtClean="0"/>
              <a:t>Lokala rutiner kontrolleras</a:t>
            </a:r>
          </a:p>
          <a:p>
            <a:r>
              <a:rPr lang="sv-SE" dirty="0" smtClean="0"/>
              <a:t>Kartläggning av kompetens och behov av utbildning</a:t>
            </a:r>
          </a:p>
          <a:p>
            <a:r>
              <a:rPr lang="sv-SE" dirty="0" smtClean="0"/>
              <a:t>Verksamhetsbesök startas 12 oktober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80264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Kundvalet hemtjänst, sanktioner och varningar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 smtClean="0"/>
              <a:t>2015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3 hävningar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9 varningar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Ett strukturerat systematiskt uppföljningsarbete innebär nu att vi granskar anordnare på ett annat sätt än tidigare vilket leder till fler varningar och hävningar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8501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Styrketräning för 80+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Det pågår idag ingen diskussion kring att utöka den kostnadsfria styrketräningen som idag erbjuds 90+. </a:t>
            </a:r>
          </a:p>
          <a:p>
            <a:r>
              <a:rPr lang="sv-SE" dirty="0" smtClean="0"/>
              <a:t>Det finns möjlighet till kostnadsfri styrketräning på Eken som finns på Nacka Seniorcenter </a:t>
            </a:r>
            <a:r>
              <a:rPr lang="sv-SE" dirty="0" err="1" smtClean="0"/>
              <a:t>Ektorp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90274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Ökning av antalet äldre i Nacka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1130300" y="1600200"/>
          <a:ext cx="77628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Fallförebyggande – mjuka golv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Familjeläkarna i Saltsjöbaden har en arbetsmetod ” Halvera fallfrakturer” som de driver på ett 70-tal äldreboenden över hela Storstockholm, </a:t>
            </a:r>
            <a:r>
              <a:rPr lang="sv-SE" dirty="0" err="1" smtClean="0"/>
              <a:t>inkl</a:t>
            </a:r>
            <a:r>
              <a:rPr lang="sv-SE" dirty="0" smtClean="0"/>
              <a:t> alla seniorcenter i Nacka samt Båthöjden, Kungshamn och Saltsjöbadens sjukhus. Arbetsmetoden innefattar flera olika åtgärder och samverkansformer som har visat si effektiva och mellan 2013 och 2014 lyckades den första kommunen i projektet att halvera antalet frakturer.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1276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Försök med mjuka golv pågår på flera ställen i landet. Nacka kommun har ställt frågan till de företag som lagt anbud när det gäller Ältadalens äldreboende om de kan tänka sig att lägga in sådana golv på försök.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2508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Syn- och hörselinstruktör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Ny syn- och hörselinstruktör 20%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 smtClean="0"/>
              <a:t>Fredrika von Seth fr o m den 23 november 2015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Information kommer att läggas ut på nacka.se</a:t>
            </a:r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497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blått kvarnhjul och orange logotyp</Template>
  <TotalTime>36</TotalTime>
  <Words>342</Words>
  <Application>Microsoft Office PowerPoint</Application>
  <PresentationFormat>Bildspel på skärmen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Gill Sans MT</vt:lpstr>
      <vt:lpstr>Office-tema</vt:lpstr>
      <vt:lpstr>Seniorrådet 2015-10-15</vt:lpstr>
      <vt:lpstr>Trygghetsboende Mål och budget 2016-2018 för Äldrenämnden</vt:lpstr>
      <vt:lpstr>Nattfastan</vt:lpstr>
      <vt:lpstr>Kundvalet hemtjänst, sanktioner och varningar</vt:lpstr>
      <vt:lpstr>Styrketräning för 80+</vt:lpstr>
      <vt:lpstr>Ökning av antalet äldre i Nacka</vt:lpstr>
      <vt:lpstr>Fallförebyggande – mjuka golv</vt:lpstr>
      <vt:lpstr>PowerPoint-presentation</vt:lpstr>
      <vt:lpstr>Syn- och hörselinstruktör</vt:lpstr>
      <vt:lpstr>Seniormässa 2016</vt:lpstr>
      <vt:lpstr>Övrigt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Seniorrådet 2015-10-15</dc:title>
  <dc:creator>Möllstam Anna-Lena</dc:creator>
  <cp:lastModifiedBy>Greger Ingrid</cp:lastModifiedBy>
  <cp:revision>8</cp:revision>
  <dcterms:created xsi:type="dcterms:W3CDTF">2015-10-15T09:48:10Z</dcterms:created>
  <dcterms:modified xsi:type="dcterms:W3CDTF">2015-11-09T10:24:07Z</dcterms:modified>
</cp:coreProperties>
</file>