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61" r:id="rId3"/>
    <p:sldId id="263" r:id="rId4"/>
    <p:sldId id="265" r:id="rId5"/>
    <p:sldId id="267" r:id="rId6"/>
    <p:sldId id="266" r:id="rId7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6029" autoAdjust="0"/>
    <p:restoredTop sz="94660"/>
  </p:normalViewPr>
  <p:slideViewPr>
    <p:cSldViewPr>
      <p:cViewPr varScale="1">
        <p:scale>
          <a:sx n="74" d="100"/>
          <a:sy n="74" d="100"/>
        </p:scale>
        <p:origin x="84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E51E55-D8AC-480B-8273-C4EFE9693A3F}" type="datetimeFigureOut">
              <a:rPr lang="en-US" smtClean="0"/>
              <a:pPr/>
              <a:t>3/7/2016</a:t>
            </a:fld>
            <a:endParaRPr lang="en-US" dirty="0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C4190D-61C8-49E5-A1E7-0EC313CC358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51055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med kvarnhj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Bildobjekt 8" descr="Bla_va_ovre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52000" y="116632"/>
            <a:ext cx="1908000" cy="794743"/>
          </a:xfrm>
          <a:prstGeom prst="rect">
            <a:avLst/>
          </a:prstGeom>
        </p:spPr>
      </p:pic>
      <p:pic>
        <p:nvPicPr>
          <p:cNvPr id="10" name="Bildobjekt 9" descr="Gron_horna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5526017" y="3240017"/>
            <a:ext cx="3617983" cy="3617983"/>
          </a:xfrm>
          <a:prstGeom prst="rect">
            <a:avLst/>
          </a:prstGeom>
        </p:spPr>
      </p:pic>
      <p:sp>
        <p:nvSpPr>
          <p:cNvPr id="8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05172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1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130400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1881F064-68B0-4D0F-806B-6D647070A051}" type="datetime1">
              <a:rPr lang="sv-SE" smtClean="0"/>
              <a:pPr/>
              <a:t>2016-03-07</a:t>
            </a:fld>
            <a:endParaRPr lang="sv-SE" dirty="0"/>
          </a:p>
        </p:txBody>
      </p:sp>
      <p:sp>
        <p:nvSpPr>
          <p:cNvPr id="7" name="Rubrik 1"/>
          <p:cNvSpPr>
            <a:spLocks noGrp="1"/>
          </p:cNvSpPr>
          <p:nvPr>
            <p:ph type="title"/>
          </p:nvPr>
        </p:nvSpPr>
        <p:spPr>
          <a:xfrm>
            <a:off x="726964" y="1925960"/>
            <a:ext cx="7690072" cy="1143000"/>
          </a:xfrm>
        </p:spPr>
        <p:txBody>
          <a:bodyPr>
            <a:normAutofit/>
          </a:bodyPr>
          <a:lstStyle>
            <a:lvl1pPr algn="ctr">
              <a:defRPr sz="3600" baseline="0"/>
            </a:lvl1pPr>
          </a:lstStyle>
          <a:p>
            <a:r>
              <a:rPr lang="sv-SE" noProof="0" smtClean="0"/>
              <a:t>Klicka här för att ändra format</a:t>
            </a:r>
            <a:endParaRPr lang="sv-SE" noProof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 utan kvarnhj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130400" y="274638"/>
            <a:ext cx="8229600" cy="1143000"/>
          </a:xfrm>
        </p:spPr>
        <p:txBody>
          <a:bodyPr/>
          <a:lstStyle/>
          <a:p>
            <a:r>
              <a:rPr lang="sv-SE" noProof="0" smtClean="0"/>
              <a:t>Klicka här för att ändra format</a:t>
            </a:r>
            <a:endParaRPr lang="sv-SE" noProof="0"/>
          </a:p>
        </p:txBody>
      </p:sp>
      <p:pic>
        <p:nvPicPr>
          <p:cNvPr id="8" name="Bildobjekt 7" descr="Bla_sidfo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24000" y="6237312"/>
            <a:ext cx="1260000" cy="524233"/>
          </a:xfrm>
          <a:prstGeom prst="rect">
            <a:avLst/>
          </a:prstGeom>
        </p:spPr>
      </p:pic>
      <p:sp>
        <p:nvSpPr>
          <p:cNvPr id="9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05172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0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130400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1881F064-68B0-4D0F-806B-6D647070A051}" type="datetime1">
              <a:rPr lang="sv-SE" smtClean="0"/>
              <a:pPr/>
              <a:t>2016-03-07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 med kvarnhj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>
            <a:normAutofit/>
          </a:bodyPr>
          <a:lstStyle>
            <a:lvl1pPr algn="l">
              <a:defRPr sz="3250" b="1" cap="all"/>
            </a:lvl1pPr>
          </a:lstStyle>
          <a:p>
            <a:r>
              <a:rPr lang="sv-SE" noProof="0" smtClean="0"/>
              <a:t>Klicka här för att ändra format</a:t>
            </a:r>
            <a:endParaRPr lang="sv-SE" noProof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noProof="0" smtClean="0"/>
              <a:t>Klicka här för att ändra format på bakgrundstexten</a:t>
            </a:r>
          </a:p>
        </p:txBody>
      </p:sp>
      <p:pic>
        <p:nvPicPr>
          <p:cNvPr id="10" name="Bildobjekt 9" descr="Bla_sidfo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24000" y="6237312"/>
            <a:ext cx="1260000" cy="524233"/>
          </a:xfrm>
          <a:prstGeom prst="rect">
            <a:avLst/>
          </a:prstGeom>
        </p:spPr>
      </p:pic>
      <p:sp>
        <p:nvSpPr>
          <p:cNvPr id="9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05172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1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130400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1881F064-68B0-4D0F-806B-6D647070A051}" type="datetime1">
              <a:rPr lang="sv-SE" smtClean="0"/>
              <a:pPr/>
              <a:t>2016-03-07</a:t>
            </a:fld>
            <a:endParaRPr lang="sv-SE" dirty="0"/>
          </a:p>
        </p:txBody>
      </p:sp>
      <p:pic>
        <p:nvPicPr>
          <p:cNvPr id="7" name="Bildobjekt 6" descr="Gra_horna_svag_gra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3617983" cy="3617983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130400" y="274638"/>
            <a:ext cx="7761600" cy="1143000"/>
          </a:xfrm>
        </p:spPr>
        <p:txBody>
          <a:bodyPr/>
          <a:lstStyle>
            <a:lvl1pPr>
              <a:defRPr baseline="0"/>
            </a:lvl1pPr>
          </a:lstStyle>
          <a:p>
            <a:r>
              <a:rPr lang="sv-SE" noProof="0" smtClean="0"/>
              <a:t>Klicka här för att ändra format</a:t>
            </a:r>
            <a:endParaRPr lang="sv-SE" noProof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1130400" y="1535113"/>
            <a:ext cx="3744000" cy="639762"/>
          </a:xfrm>
        </p:spPr>
        <p:txBody>
          <a:bodyPr anchor="b">
            <a:noAutofit/>
          </a:bodyPr>
          <a:lstStyle>
            <a:lvl1pPr marL="0" indent="0">
              <a:buNone/>
              <a:defRPr sz="2000" b="1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noProof="0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1130400" y="2174875"/>
            <a:ext cx="3744000" cy="3951288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noProof="0" smtClean="0"/>
              <a:t>Klicka här för att ändra format på bakgrundstexten</a:t>
            </a:r>
          </a:p>
          <a:p>
            <a:pPr lvl="1"/>
            <a:r>
              <a:rPr lang="sv-SE" noProof="0" smtClean="0"/>
              <a:t>Nivå två</a:t>
            </a:r>
          </a:p>
          <a:p>
            <a:pPr lvl="2"/>
            <a:r>
              <a:rPr lang="sv-SE" noProof="0" smtClean="0"/>
              <a:t>Nivå tre</a:t>
            </a:r>
          </a:p>
          <a:p>
            <a:pPr lvl="3"/>
            <a:r>
              <a:rPr lang="sv-SE" noProof="0" smtClean="0"/>
              <a:t>Nivå fyra</a:t>
            </a:r>
          </a:p>
          <a:p>
            <a:pPr lvl="4"/>
            <a:r>
              <a:rPr lang="sv-SE" noProof="0" smtClean="0"/>
              <a:t>Nivå fem</a:t>
            </a:r>
            <a:endParaRPr lang="sv-SE" noProof="0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5148000" y="1535113"/>
            <a:ext cx="3744000" cy="639762"/>
          </a:xfrm>
        </p:spPr>
        <p:txBody>
          <a:bodyPr anchor="b">
            <a:no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noProof="0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5148000" y="2174875"/>
            <a:ext cx="3744000" cy="3951288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noProof="0" smtClean="0"/>
              <a:t>Klicka här för att ändra format på bakgrundstexten</a:t>
            </a:r>
          </a:p>
          <a:p>
            <a:pPr lvl="1"/>
            <a:r>
              <a:rPr lang="sv-SE" noProof="0" smtClean="0"/>
              <a:t>Nivå två</a:t>
            </a:r>
          </a:p>
          <a:p>
            <a:pPr lvl="2"/>
            <a:r>
              <a:rPr lang="sv-SE" noProof="0" smtClean="0"/>
              <a:t>Nivå tre</a:t>
            </a:r>
          </a:p>
          <a:p>
            <a:pPr lvl="3"/>
            <a:r>
              <a:rPr lang="sv-SE" noProof="0" smtClean="0"/>
              <a:t>Nivå fyra</a:t>
            </a:r>
          </a:p>
          <a:p>
            <a:pPr lvl="4"/>
            <a:r>
              <a:rPr lang="sv-SE" noProof="0" smtClean="0"/>
              <a:t>Nivå fem</a:t>
            </a:r>
            <a:endParaRPr lang="sv-SE" noProof="0"/>
          </a:p>
        </p:txBody>
      </p:sp>
      <p:pic>
        <p:nvPicPr>
          <p:cNvPr id="12" name="Bildobjekt 11" descr="Bla_sidfo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24000" y="6237312"/>
            <a:ext cx="1260000" cy="524233"/>
          </a:xfrm>
          <a:prstGeom prst="rect">
            <a:avLst/>
          </a:prstGeom>
        </p:spPr>
      </p:pic>
      <p:sp>
        <p:nvSpPr>
          <p:cNvPr id="13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05172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130400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1881F064-68B0-4D0F-806B-6D647070A051}" type="datetime1">
              <a:rPr lang="sv-SE" smtClean="0"/>
              <a:pPr/>
              <a:t>2016-03-07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130400" y="273050"/>
            <a:ext cx="3081600" cy="1162050"/>
          </a:xfrm>
        </p:spPr>
        <p:txBody>
          <a:bodyPr anchor="b"/>
          <a:lstStyle>
            <a:lvl1pPr algn="l">
              <a:defRPr sz="2000" b="1" baseline="0"/>
            </a:lvl1pPr>
          </a:lstStyle>
          <a:p>
            <a:r>
              <a:rPr lang="sv-SE" noProof="0" smtClean="0"/>
              <a:t>Klicka här för att ändra format</a:t>
            </a:r>
            <a:endParaRPr lang="sv-SE" noProof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00000" y="273050"/>
            <a:ext cx="4392000" cy="5853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noProof="0" smtClean="0"/>
              <a:t>Klicka här för att ändra format på bakgrundstexten</a:t>
            </a:r>
          </a:p>
          <a:p>
            <a:pPr lvl="1"/>
            <a:r>
              <a:rPr lang="sv-SE" noProof="0" smtClean="0"/>
              <a:t>Nivå två</a:t>
            </a:r>
          </a:p>
          <a:p>
            <a:pPr lvl="2"/>
            <a:r>
              <a:rPr lang="sv-SE" noProof="0" smtClean="0"/>
              <a:t>Nivå tre</a:t>
            </a:r>
          </a:p>
          <a:p>
            <a:pPr lvl="3"/>
            <a:r>
              <a:rPr lang="sv-SE" noProof="0" smtClean="0"/>
              <a:t>Nivå fyra</a:t>
            </a:r>
          </a:p>
          <a:p>
            <a:pPr lvl="4"/>
            <a:r>
              <a:rPr lang="sv-SE" noProof="0" smtClean="0"/>
              <a:t>Nivå fem</a:t>
            </a:r>
            <a:endParaRPr lang="sv-SE" noProof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130400" y="1435100"/>
            <a:ext cx="3081600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noProof="0" smtClean="0"/>
              <a:t>Klicka här för att ändra format på bakgrundstexten</a:t>
            </a:r>
          </a:p>
        </p:txBody>
      </p:sp>
      <p:pic>
        <p:nvPicPr>
          <p:cNvPr id="10" name="Bildobjekt 9" descr="Bla_sidfo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24000" y="6237312"/>
            <a:ext cx="1260000" cy="524233"/>
          </a:xfrm>
          <a:prstGeom prst="rect">
            <a:avLst/>
          </a:prstGeom>
        </p:spPr>
      </p:pic>
      <p:sp>
        <p:nvSpPr>
          <p:cNvPr id="11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05172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2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130400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1881F064-68B0-4D0F-806B-6D647070A051}" type="datetime1">
              <a:rPr lang="sv-SE" smtClean="0"/>
              <a:pPr/>
              <a:t>2016-03-07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835696" y="4797152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noProof="0" smtClean="0"/>
              <a:t>Klicka här för att ändra format</a:t>
            </a:r>
            <a:endParaRPr lang="sv-SE" noProof="0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835696" y="620688"/>
            <a:ext cx="5442992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noProof="0" smtClean="0"/>
              <a:t>Klicka på ikonen för att lägga till en bild</a:t>
            </a:r>
            <a:endParaRPr lang="sv-SE" noProof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835696" y="5373216"/>
            <a:ext cx="5486400" cy="804862"/>
          </a:xfrm>
        </p:spPr>
        <p:txBody>
          <a:bodyPr/>
          <a:lstStyle>
            <a:lvl1pPr marL="0" indent="0">
              <a:buNone/>
              <a:defRPr sz="1400" spc="0" baseline="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noProof="0" smtClean="0"/>
              <a:t>Klicka här för att ändra format på bakgrundstexten</a:t>
            </a:r>
          </a:p>
        </p:txBody>
      </p:sp>
      <p:pic>
        <p:nvPicPr>
          <p:cNvPr id="11" name="Bildobjekt 10" descr="Bla_sidfo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24000" y="6237312"/>
            <a:ext cx="1260000" cy="524233"/>
          </a:xfrm>
          <a:prstGeom prst="rect">
            <a:avLst/>
          </a:prstGeom>
        </p:spPr>
      </p:pic>
      <p:sp>
        <p:nvSpPr>
          <p:cNvPr id="10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05172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2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130400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1881F064-68B0-4D0F-806B-6D647070A051}" type="datetime1">
              <a:rPr lang="sv-SE" smtClean="0"/>
              <a:pPr/>
              <a:t>2016-03-07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130400" y="274638"/>
            <a:ext cx="7761600" cy="1143000"/>
          </a:xfrm>
        </p:spPr>
        <p:txBody>
          <a:bodyPr/>
          <a:lstStyle/>
          <a:p>
            <a:r>
              <a:rPr lang="sv-SE" noProof="0" smtClean="0"/>
              <a:t>Klicka här för att ändra format</a:t>
            </a:r>
            <a:endParaRPr lang="sv-SE" noProof="0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1130400" y="1600200"/>
            <a:ext cx="7761600" cy="4525963"/>
          </a:xfrm>
        </p:spPr>
        <p:txBody>
          <a:bodyPr vert="eaVert"/>
          <a:lstStyle/>
          <a:p>
            <a:pPr lvl="0"/>
            <a:r>
              <a:rPr lang="sv-SE" noProof="0" smtClean="0"/>
              <a:t>Klicka här för att ändra format på bakgrundstexten</a:t>
            </a:r>
          </a:p>
          <a:p>
            <a:pPr lvl="1"/>
            <a:r>
              <a:rPr lang="sv-SE" noProof="0" smtClean="0"/>
              <a:t>Nivå två</a:t>
            </a:r>
          </a:p>
          <a:p>
            <a:pPr lvl="2"/>
            <a:r>
              <a:rPr lang="sv-SE" noProof="0" smtClean="0"/>
              <a:t>Nivå tre</a:t>
            </a:r>
          </a:p>
          <a:p>
            <a:pPr lvl="3"/>
            <a:r>
              <a:rPr lang="sv-SE" noProof="0" smtClean="0"/>
              <a:t>Nivå fyra</a:t>
            </a:r>
          </a:p>
          <a:p>
            <a:pPr lvl="4"/>
            <a:r>
              <a:rPr lang="sv-SE" noProof="0" smtClean="0"/>
              <a:t>Nivå fem</a:t>
            </a:r>
            <a:endParaRPr lang="sv-SE" noProof="0"/>
          </a:p>
        </p:txBody>
      </p:sp>
      <p:pic>
        <p:nvPicPr>
          <p:cNvPr id="9" name="Bildobjekt 8" descr="Bla_sidfo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24000" y="6237312"/>
            <a:ext cx="1260000" cy="524233"/>
          </a:xfrm>
          <a:prstGeom prst="rect">
            <a:avLst/>
          </a:prstGeom>
        </p:spPr>
      </p:pic>
      <p:sp>
        <p:nvSpPr>
          <p:cNvPr id="10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05172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1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130400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1881F064-68B0-4D0F-806B-6D647070A051}" type="datetime1">
              <a:rPr lang="sv-SE" smtClean="0"/>
              <a:pPr/>
              <a:t>2016-03-07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noProof="0" smtClean="0"/>
              <a:t>Klicka här för att ändra format</a:t>
            </a:r>
            <a:endParaRPr lang="sv-SE" noProof="0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noProof="0" smtClean="0"/>
              <a:t>Klicka här för att ändra format på bakgrundstexten</a:t>
            </a:r>
          </a:p>
          <a:p>
            <a:pPr lvl="1"/>
            <a:r>
              <a:rPr lang="sv-SE" noProof="0" smtClean="0"/>
              <a:t>Nivå två</a:t>
            </a:r>
          </a:p>
          <a:p>
            <a:pPr lvl="2"/>
            <a:r>
              <a:rPr lang="sv-SE" noProof="0" smtClean="0"/>
              <a:t>Nivå tre</a:t>
            </a:r>
          </a:p>
          <a:p>
            <a:pPr lvl="3"/>
            <a:r>
              <a:rPr lang="sv-SE" noProof="0" smtClean="0"/>
              <a:t>Nivå fyra</a:t>
            </a:r>
          </a:p>
          <a:p>
            <a:pPr lvl="4"/>
            <a:r>
              <a:rPr lang="sv-SE" noProof="0" smtClean="0"/>
              <a:t>Nivå fem</a:t>
            </a:r>
            <a:endParaRPr lang="sv-SE" noProof="0"/>
          </a:p>
        </p:txBody>
      </p:sp>
      <p:pic>
        <p:nvPicPr>
          <p:cNvPr id="10" name="Bildobjekt 9" descr="Bla_sidfo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24000" y="6237312"/>
            <a:ext cx="1260000" cy="524233"/>
          </a:xfrm>
          <a:prstGeom prst="rect">
            <a:avLst/>
          </a:prstGeom>
        </p:spPr>
      </p:pic>
      <p:sp>
        <p:nvSpPr>
          <p:cNvPr id="9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05172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1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130400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1881F064-68B0-4D0F-806B-6D647070A051}" type="datetime1">
              <a:rPr lang="sv-SE" smtClean="0"/>
              <a:pPr/>
              <a:t>2016-03-07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 med kvarnhj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130400" y="274638"/>
            <a:ext cx="7761600" cy="1143000"/>
          </a:xfrm>
        </p:spPr>
        <p:txBody>
          <a:bodyPr/>
          <a:lstStyle/>
          <a:p>
            <a:r>
              <a:rPr lang="sv-SE" noProof="0" smtClean="0"/>
              <a:t>Klicka här för att ändra format</a:t>
            </a:r>
            <a:endParaRPr lang="sv-SE" noProof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130400" y="1600200"/>
            <a:ext cx="7761600" cy="4525963"/>
          </a:xfrm>
        </p:spPr>
        <p:txBody>
          <a:bodyPr/>
          <a:lstStyle>
            <a:lvl1pPr>
              <a:defRPr baseline="0"/>
            </a:lvl1pPr>
            <a:lvl2pPr>
              <a:defRPr baseline="0"/>
            </a:lvl2pPr>
            <a:lvl3pPr>
              <a:defRPr baseline="0"/>
            </a:lvl3pPr>
            <a:lvl4pPr>
              <a:defRPr baseline="0"/>
            </a:lvl4pPr>
            <a:lvl5pPr>
              <a:defRPr baseline="0"/>
            </a:lvl5pPr>
          </a:lstStyle>
          <a:p>
            <a:pPr lvl="0"/>
            <a:r>
              <a:rPr lang="sv-SE" noProof="0" smtClean="0"/>
              <a:t>Klicka här för att ändra format på bakgrundstexten</a:t>
            </a:r>
          </a:p>
          <a:p>
            <a:pPr lvl="1"/>
            <a:r>
              <a:rPr lang="sv-SE" noProof="0" smtClean="0"/>
              <a:t>Nivå två</a:t>
            </a:r>
          </a:p>
          <a:p>
            <a:pPr lvl="2"/>
            <a:r>
              <a:rPr lang="sv-SE" noProof="0" smtClean="0"/>
              <a:t>Nivå tre</a:t>
            </a:r>
          </a:p>
          <a:p>
            <a:pPr lvl="3"/>
            <a:r>
              <a:rPr lang="sv-SE" noProof="0" smtClean="0"/>
              <a:t>Nivå fyra</a:t>
            </a:r>
          </a:p>
          <a:p>
            <a:pPr lvl="4"/>
            <a:r>
              <a:rPr lang="sv-SE" noProof="0" smtClean="0"/>
              <a:t>Nivå fem</a:t>
            </a:r>
            <a:endParaRPr lang="sv-SE" noProof="0"/>
          </a:p>
        </p:txBody>
      </p:sp>
      <p:pic>
        <p:nvPicPr>
          <p:cNvPr id="11" name="Bildobjekt 10" descr="Bla_sidfo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24000" y="6237312"/>
            <a:ext cx="1260000" cy="524233"/>
          </a:xfrm>
          <a:prstGeom prst="rect">
            <a:avLst/>
          </a:prstGeom>
        </p:spPr>
      </p:pic>
      <p:pic>
        <p:nvPicPr>
          <p:cNvPr id="9" name="Bildobjekt 8" descr="Gra_horna_svag_gra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3617983" cy="3617983"/>
          </a:xfrm>
          <a:prstGeom prst="rect">
            <a:avLst/>
          </a:prstGeom>
        </p:spPr>
      </p:pic>
      <p:sp>
        <p:nvSpPr>
          <p:cNvPr id="10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05172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3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130400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1881F064-68B0-4D0F-806B-6D647070A051}" type="datetime1">
              <a:rPr lang="sv-SE" smtClean="0"/>
              <a:pPr/>
              <a:t>2016-03-07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 utan kvarnhj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130400" y="274638"/>
            <a:ext cx="7761600" cy="1143000"/>
          </a:xfrm>
        </p:spPr>
        <p:txBody>
          <a:bodyPr/>
          <a:lstStyle>
            <a:lvl1pPr>
              <a:defRPr baseline="0"/>
            </a:lvl1pPr>
          </a:lstStyle>
          <a:p>
            <a:r>
              <a:rPr lang="sv-SE" noProof="0" smtClean="0"/>
              <a:t>Klicka här för att ändra format</a:t>
            </a:r>
            <a:endParaRPr lang="sv-SE" noProof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130400" y="1600200"/>
            <a:ext cx="7761600" cy="4525963"/>
          </a:xfrm>
        </p:spPr>
        <p:txBody>
          <a:bodyPr/>
          <a:lstStyle>
            <a:lvl1pPr>
              <a:defRPr baseline="0"/>
            </a:lvl1pPr>
            <a:lvl2pPr>
              <a:defRPr baseline="0"/>
            </a:lvl2pPr>
            <a:lvl3pPr>
              <a:defRPr baseline="0"/>
            </a:lvl3pPr>
            <a:lvl4pPr>
              <a:defRPr baseline="0"/>
            </a:lvl4pPr>
            <a:lvl5pPr>
              <a:defRPr baseline="0"/>
            </a:lvl5pPr>
          </a:lstStyle>
          <a:p>
            <a:pPr lvl="0"/>
            <a:r>
              <a:rPr lang="sv-SE" noProof="0" smtClean="0"/>
              <a:t>Klicka här för att ändra format på bakgrundstexten</a:t>
            </a:r>
          </a:p>
          <a:p>
            <a:pPr lvl="1"/>
            <a:r>
              <a:rPr lang="sv-SE" noProof="0" smtClean="0"/>
              <a:t>Nivå två</a:t>
            </a:r>
          </a:p>
          <a:p>
            <a:pPr lvl="2"/>
            <a:r>
              <a:rPr lang="sv-SE" noProof="0" smtClean="0"/>
              <a:t>Nivå tre</a:t>
            </a:r>
          </a:p>
          <a:p>
            <a:pPr lvl="3"/>
            <a:r>
              <a:rPr lang="sv-SE" noProof="0" smtClean="0"/>
              <a:t>Nivå fyra</a:t>
            </a:r>
          </a:p>
          <a:p>
            <a:pPr lvl="4"/>
            <a:r>
              <a:rPr lang="sv-SE" noProof="0" smtClean="0"/>
              <a:t>Nivå fem</a:t>
            </a:r>
            <a:endParaRPr lang="sv-SE" noProof="0"/>
          </a:p>
        </p:txBody>
      </p:sp>
      <p:pic>
        <p:nvPicPr>
          <p:cNvPr id="10" name="Bildobjekt 9" descr="Bla_sidfo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24000" y="6237312"/>
            <a:ext cx="1260000" cy="524233"/>
          </a:xfrm>
          <a:prstGeom prst="rect">
            <a:avLst/>
          </a:prstGeom>
        </p:spPr>
      </p:pic>
      <p:sp>
        <p:nvSpPr>
          <p:cNvPr id="9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05172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1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130400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1881F064-68B0-4D0F-806B-6D647070A051}" type="datetime1">
              <a:rPr lang="sv-SE" smtClean="0"/>
              <a:pPr/>
              <a:t>2016-03-07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 med kvarnhj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130400" y="274638"/>
            <a:ext cx="7768800" cy="1143000"/>
          </a:xfrm>
        </p:spPr>
        <p:txBody>
          <a:bodyPr/>
          <a:lstStyle/>
          <a:p>
            <a:r>
              <a:rPr lang="sv-SE" noProof="0" smtClean="0"/>
              <a:t>Klicka här för att ändra format</a:t>
            </a:r>
            <a:endParaRPr lang="sv-SE" noProof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1130400" y="1600200"/>
            <a:ext cx="37440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noProof="0" smtClean="0"/>
              <a:t>Klicka här för att ändra format på bakgrundstexten</a:t>
            </a:r>
          </a:p>
          <a:p>
            <a:pPr lvl="1"/>
            <a:r>
              <a:rPr lang="sv-SE" noProof="0" smtClean="0"/>
              <a:t>Nivå två</a:t>
            </a:r>
          </a:p>
          <a:p>
            <a:pPr lvl="2"/>
            <a:r>
              <a:rPr lang="sv-SE" noProof="0" smtClean="0"/>
              <a:t>Nivå tre</a:t>
            </a:r>
          </a:p>
          <a:p>
            <a:pPr lvl="3"/>
            <a:r>
              <a:rPr lang="sv-SE" noProof="0" smtClean="0"/>
              <a:t>Nivå fyra</a:t>
            </a:r>
          </a:p>
          <a:p>
            <a:pPr lvl="4"/>
            <a:r>
              <a:rPr lang="sv-SE" noProof="0" smtClean="0"/>
              <a:t>Nivå fem</a:t>
            </a:r>
            <a:endParaRPr lang="sv-SE" noProof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5148000" y="1600200"/>
            <a:ext cx="37440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noProof="0" smtClean="0"/>
              <a:t>Klicka här för att ändra format på bakgrundstexten</a:t>
            </a:r>
          </a:p>
          <a:p>
            <a:pPr lvl="1"/>
            <a:r>
              <a:rPr lang="sv-SE" noProof="0" smtClean="0"/>
              <a:t>Nivå två</a:t>
            </a:r>
          </a:p>
          <a:p>
            <a:pPr lvl="2"/>
            <a:r>
              <a:rPr lang="sv-SE" noProof="0" smtClean="0"/>
              <a:t>Nivå tre</a:t>
            </a:r>
          </a:p>
          <a:p>
            <a:pPr lvl="3"/>
            <a:r>
              <a:rPr lang="sv-SE" noProof="0" smtClean="0"/>
              <a:t>Nivå fyra</a:t>
            </a:r>
          </a:p>
          <a:p>
            <a:pPr lvl="4"/>
            <a:r>
              <a:rPr lang="sv-SE" noProof="0" smtClean="0"/>
              <a:t>Nivå fem</a:t>
            </a:r>
            <a:endParaRPr lang="sv-SE" noProof="0"/>
          </a:p>
        </p:txBody>
      </p:sp>
      <p:pic>
        <p:nvPicPr>
          <p:cNvPr id="11" name="Bildobjekt 10" descr="Bla_sidfo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24000" y="6237312"/>
            <a:ext cx="1260000" cy="524233"/>
          </a:xfrm>
          <a:prstGeom prst="rect">
            <a:avLst/>
          </a:prstGeom>
        </p:spPr>
      </p:pic>
      <p:pic>
        <p:nvPicPr>
          <p:cNvPr id="10" name="Bildobjekt 9" descr="Gra_horna_svag_gra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3617983" cy="3617983"/>
          </a:xfrm>
          <a:prstGeom prst="rect">
            <a:avLst/>
          </a:prstGeom>
        </p:spPr>
      </p:pic>
      <p:sp>
        <p:nvSpPr>
          <p:cNvPr id="13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05172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130400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1881F064-68B0-4D0F-806B-6D647070A051}" type="datetime1">
              <a:rPr lang="sv-SE" smtClean="0"/>
              <a:pPr/>
              <a:t>2016-03-07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 utan kvarnhj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130400" y="274638"/>
            <a:ext cx="7768800" cy="1143000"/>
          </a:xfrm>
        </p:spPr>
        <p:txBody>
          <a:bodyPr/>
          <a:lstStyle>
            <a:lvl1pPr>
              <a:defRPr baseline="0"/>
            </a:lvl1pPr>
          </a:lstStyle>
          <a:p>
            <a:r>
              <a:rPr lang="sv-SE" noProof="0" smtClean="0"/>
              <a:t>Klicka här för att ändra format</a:t>
            </a:r>
            <a:endParaRPr lang="sv-SE" noProof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1130400" y="1600200"/>
            <a:ext cx="37440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noProof="0" smtClean="0"/>
              <a:t>Klicka här för att ändra format på bakgrundstexten</a:t>
            </a:r>
          </a:p>
          <a:p>
            <a:pPr lvl="1"/>
            <a:r>
              <a:rPr lang="sv-SE" noProof="0" smtClean="0"/>
              <a:t>Nivå två</a:t>
            </a:r>
          </a:p>
          <a:p>
            <a:pPr lvl="2"/>
            <a:r>
              <a:rPr lang="sv-SE" noProof="0" smtClean="0"/>
              <a:t>Nivå tre</a:t>
            </a:r>
          </a:p>
          <a:p>
            <a:pPr lvl="3"/>
            <a:r>
              <a:rPr lang="sv-SE" noProof="0" smtClean="0"/>
              <a:t>Nivå fyra</a:t>
            </a:r>
          </a:p>
          <a:p>
            <a:pPr lvl="4"/>
            <a:r>
              <a:rPr lang="sv-SE" noProof="0" smtClean="0"/>
              <a:t>Nivå fem</a:t>
            </a:r>
            <a:endParaRPr lang="sv-SE" noProof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5148000" y="1600200"/>
            <a:ext cx="37440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noProof="0" smtClean="0"/>
              <a:t>Klicka här för att ändra format på bakgrundstexten</a:t>
            </a:r>
          </a:p>
          <a:p>
            <a:pPr lvl="1"/>
            <a:r>
              <a:rPr lang="sv-SE" noProof="0" smtClean="0"/>
              <a:t>Nivå två</a:t>
            </a:r>
          </a:p>
          <a:p>
            <a:pPr lvl="2"/>
            <a:r>
              <a:rPr lang="sv-SE" noProof="0" smtClean="0"/>
              <a:t>Nivå tre</a:t>
            </a:r>
          </a:p>
          <a:p>
            <a:pPr lvl="3"/>
            <a:r>
              <a:rPr lang="sv-SE" noProof="0" smtClean="0"/>
              <a:t>Nivå fyra</a:t>
            </a:r>
          </a:p>
          <a:p>
            <a:pPr lvl="4"/>
            <a:r>
              <a:rPr lang="sv-SE" noProof="0" smtClean="0"/>
              <a:t>Nivå fem</a:t>
            </a:r>
            <a:endParaRPr lang="sv-SE" noProof="0"/>
          </a:p>
        </p:txBody>
      </p:sp>
      <p:pic>
        <p:nvPicPr>
          <p:cNvPr id="11" name="Bildobjekt 10" descr="Bla_sidfo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24000" y="6237312"/>
            <a:ext cx="1260000" cy="524233"/>
          </a:xfrm>
          <a:prstGeom prst="rect">
            <a:avLst/>
          </a:prstGeom>
        </p:spPr>
      </p:pic>
      <p:sp>
        <p:nvSpPr>
          <p:cNvPr id="10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05172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2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130400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1881F064-68B0-4D0F-806B-6D647070A051}" type="datetime1">
              <a:rPr lang="sv-SE" smtClean="0"/>
              <a:pPr/>
              <a:t>2016-03-07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 med kvarnhj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objekt 7" descr="Bla_sidfo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24000" y="6237312"/>
            <a:ext cx="1260000" cy="524233"/>
          </a:xfrm>
          <a:prstGeom prst="rect">
            <a:avLst/>
          </a:prstGeom>
        </p:spPr>
      </p:pic>
      <p:pic>
        <p:nvPicPr>
          <p:cNvPr id="10" name="Bildobjekt 9" descr="Gra_horna_svag_gra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3617983" cy="3617983"/>
          </a:xfrm>
          <a:prstGeom prst="rect">
            <a:avLst/>
          </a:prstGeom>
        </p:spPr>
      </p:pic>
      <p:sp>
        <p:nvSpPr>
          <p:cNvPr id="11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05172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2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130400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1881F064-68B0-4D0F-806B-6D647070A051}" type="datetime1">
              <a:rPr lang="sv-SE" noProof="0" smtClean="0"/>
              <a:pPr/>
              <a:t>2016-03-07</a:t>
            </a:fld>
            <a:endParaRPr lang="sv-SE" noProof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 utan kvarnhj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objekt 7" descr="Bla_sidfo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24000" y="6237312"/>
            <a:ext cx="1260000" cy="524233"/>
          </a:xfrm>
          <a:prstGeom prst="rect">
            <a:avLst/>
          </a:prstGeom>
        </p:spPr>
      </p:pic>
      <p:sp>
        <p:nvSpPr>
          <p:cNvPr id="10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05172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1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130400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1881F064-68B0-4D0F-806B-6D647070A051}" type="datetime1">
              <a:rPr lang="sv-SE" noProof="0" smtClean="0"/>
              <a:pPr/>
              <a:t>2016-03-07</a:t>
            </a:fld>
            <a:endParaRPr lang="sv-SE" noProof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 och underrubrik med kvarnhj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Bildobjekt 8" descr="Bla_va_ovre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52000" y="116632"/>
            <a:ext cx="1908000" cy="794743"/>
          </a:xfrm>
          <a:prstGeom prst="rect">
            <a:avLst/>
          </a:prstGeom>
        </p:spPr>
      </p:pic>
      <p:pic>
        <p:nvPicPr>
          <p:cNvPr id="10" name="Bildobjekt 9" descr="Gron_horna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5526017" y="3240017"/>
            <a:ext cx="3617983" cy="3617983"/>
          </a:xfrm>
          <a:prstGeom prst="rect">
            <a:avLst/>
          </a:prstGeom>
        </p:spPr>
      </p:pic>
      <p:sp>
        <p:nvSpPr>
          <p:cNvPr id="8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05172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1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130400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1881F064-68B0-4D0F-806B-6D647070A051}" type="datetime1">
              <a:rPr lang="sv-SE" smtClean="0"/>
              <a:pPr/>
              <a:t>2016-03-07</a:t>
            </a:fld>
            <a:endParaRPr lang="sv-SE" dirty="0"/>
          </a:p>
        </p:txBody>
      </p:sp>
      <p:sp>
        <p:nvSpPr>
          <p:cNvPr id="12" name="Rubrik 1"/>
          <p:cNvSpPr>
            <a:spLocks noGrp="1"/>
          </p:cNvSpPr>
          <p:nvPr>
            <p:ph type="ctrTitle"/>
          </p:nvPr>
        </p:nvSpPr>
        <p:spPr>
          <a:xfrm>
            <a:off x="685800" y="2160000"/>
            <a:ext cx="7772400" cy="1470025"/>
          </a:xfrm>
        </p:spPr>
        <p:txBody>
          <a:bodyPr>
            <a:normAutofit/>
          </a:bodyPr>
          <a:lstStyle>
            <a:lvl1pPr marL="0" algn="l" defTabSz="914400" rtl="0" eaLnBrk="1" latinLnBrk="0" hangingPunct="1">
              <a:lnSpc>
                <a:spcPts val="4000"/>
              </a:lnSpc>
              <a:spcBef>
                <a:spcPts val="0"/>
              </a:spcBef>
              <a:spcAft>
                <a:spcPts val="0"/>
              </a:spcAft>
              <a:defRPr lang="en-US" sz="3600" b="1" kern="0" spc="0" baseline="0" dirty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r>
              <a:rPr lang="sv-SE" noProof="0" smtClean="0"/>
              <a:t>Klicka här för att ändra format</a:t>
            </a:r>
            <a:endParaRPr lang="sv-SE" noProof="0"/>
          </a:p>
        </p:txBody>
      </p:sp>
      <p:sp>
        <p:nvSpPr>
          <p:cNvPr id="13" name="Underrubrik 2"/>
          <p:cNvSpPr>
            <a:spLocks noGrp="1"/>
          </p:cNvSpPr>
          <p:nvPr>
            <p:ph type="subTitle" idx="1"/>
          </p:nvPr>
        </p:nvSpPr>
        <p:spPr>
          <a:xfrm>
            <a:off x="683568" y="3933056"/>
            <a:ext cx="4136504" cy="1752600"/>
          </a:xfrm>
        </p:spPr>
        <p:txBody>
          <a:bodyPr vert="horz" lIns="91440" tIns="45720" rIns="91440" bIns="45720" rtlCol="0" anchor="ctr">
            <a:normAutofit/>
          </a:bodyPr>
          <a:lstStyle>
            <a:lvl1pPr marL="0" indent="0" algn="l" defTabSz="914400" rtl="0" eaLnBrk="1" latinLnBrk="0" hangingPunct="1">
              <a:lnSpc>
                <a:spcPts val="2400"/>
              </a:lnSpc>
              <a:spcBef>
                <a:spcPts val="0"/>
              </a:spcBef>
              <a:spcAft>
                <a:spcPts val="0"/>
              </a:spcAft>
              <a:buNone/>
              <a:defRPr lang="en-US" sz="2400" b="0" kern="0" spc="0" baseline="0" dirty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noProof="0" smtClean="0"/>
              <a:t>Klicka här för att ändra format på underrubrik i bakgrunden</a:t>
            </a:r>
            <a:endParaRPr lang="sv-SE" noProof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 med kvarnhj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130400" y="274638"/>
            <a:ext cx="8229600" cy="1143000"/>
          </a:xfrm>
        </p:spPr>
        <p:txBody>
          <a:bodyPr/>
          <a:lstStyle/>
          <a:p>
            <a:r>
              <a:rPr lang="sv-SE" noProof="0" smtClean="0"/>
              <a:t>Klicka här för att ändra format</a:t>
            </a:r>
            <a:endParaRPr lang="sv-SE" noProof="0"/>
          </a:p>
        </p:txBody>
      </p:sp>
      <p:pic>
        <p:nvPicPr>
          <p:cNvPr id="8" name="Bildobjekt 7" descr="Bla_sidfo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24000" y="6237312"/>
            <a:ext cx="1260000" cy="524233"/>
          </a:xfrm>
          <a:prstGeom prst="rect">
            <a:avLst/>
          </a:prstGeom>
        </p:spPr>
      </p:pic>
      <p:sp>
        <p:nvSpPr>
          <p:cNvPr id="9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05172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0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130400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1881F064-68B0-4D0F-806B-6D647070A051}" type="datetime1">
              <a:rPr lang="sv-SE" smtClean="0"/>
              <a:pPr/>
              <a:t>2016-03-07</a:t>
            </a:fld>
            <a:endParaRPr lang="sv-SE" dirty="0"/>
          </a:p>
        </p:txBody>
      </p:sp>
      <p:pic>
        <p:nvPicPr>
          <p:cNvPr id="6" name="Bildobjekt 5" descr="Gra_horna_svag_gra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3617983" cy="3617983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noProof="0" smtClean="0"/>
              <a:t>Klicka här för att ändra format</a:t>
            </a:r>
            <a:endParaRPr lang="sv-SE" noProof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noProof="0" smtClean="0"/>
              <a:t>Klicka här för att ändra format på bakgrundstexten</a:t>
            </a:r>
          </a:p>
          <a:p>
            <a:pPr lvl="1"/>
            <a:r>
              <a:rPr lang="sv-SE" noProof="0" smtClean="0"/>
              <a:t>Nivå två</a:t>
            </a:r>
          </a:p>
          <a:p>
            <a:pPr lvl="2"/>
            <a:r>
              <a:rPr lang="sv-SE" noProof="0" smtClean="0"/>
              <a:t>Nivå tre</a:t>
            </a:r>
          </a:p>
          <a:p>
            <a:pPr lvl="3"/>
            <a:r>
              <a:rPr lang="sv-SE" noProof="0" smtClean="0"/>
              <a:t>Nivå fyra</a:t>
            </a:r>
          </a:p>
          <a:p>
            <a:pPr lvl="4"/>
            <a:r>
              <a:rPr lang="sv-SE" noProof="0" smtClean="0"/>
              <a:t>Nivå fem</a:t>
            </a:r>
            <a:endParaRPr lang="sv-SE" noProof="0"/>
          </a:p>
        </p:txBody>
      </p:sp>
      <p:sp>
        <p:nvSpPr>
          <p:cNvPr id="8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-10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7D52571D-F6E9-4E55-9072-6039233C3AA6}" type="datetime1">
              <a:rPr lang="sv-SE" smtClean="0"/>
              <a:pPr/>
              <a:t>2016-03-07</a:t>
            </a:fld>
            <a:endParaRPr lang="sv-SE" dirty="0"/>
          </a:p>
        </p:txBody>
      </p:sp>
      <p:sp>
        <p:nvSpPr>
          <p:cNvPr id="9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1403648" y="6356350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0" r:id="rId2"/>
    <p:sldLayoutId id="2147483673" r:id="rId3"/>
    <p:sldLayoutId id="2147483652" r:id="rId4"/>
    <p:sldLayoutId id="2147483674" r:id="rId5"/>
    <p:sldLayoutId id="2147483655" r:id="rId6"/>
    <p:sldLayoutId id="2147483675" r:id="rId7"/>
    <p:sldLayoutId id="2147483649" r:id="rId8"/>
    <p:sldLayoutId id="2147483654" r:id="rId9"/>
    <p:sldLayoutId id="2147483676" r:id="rId10"/>
    <p:sldLayoutId id="2147483651" r:id="rId11"/>
    <p:sldLayoutId id="2147483653" r:id="rId12"/>
    <p:sldLayoutId id="2147483656" r:id="rId13"/>
    <p:sldLayoutId id="2147483657" r:id="rId14"/>
    <p:sldLayoutId id="2147483658" r:id="rId15"/>
    <p:sldLayoutId id="2147483659" r:id="rId16"/>
  </p:sldLayoutIdLst>
  <p:hf sldNum="0" hdr="0" ftr="0" dt="0"/>
  <p:txStyles>
    <p:titleStyle>
      <a:lvl1pPr marL="0" algn="l" defTabSz="914400" rtl="0" eaLnBrk="1" latinLnBrk="0" hangingPunct="1">
        <a:lnSpc>
          <a:spcPts val="4000"/>
        </a:lnSpc>
        <a:spcBef>
          <a:spcPts val="0"/>
        </a:spcBef>
        <a:spcAft>
          <a:spcPts val="0"/>
        </a:spcAft>
        <a:buNone/>
        <a:defRPr lang="en-US" sz="3000" b="1" kern="0" spc="0" baseline="0" dirty="0" smtClean="0">
          <a:solidFill>
            <a:schemeClr val="tx1"/>
          </a:solidFill>
          <a:latin typeface="Gill Sans MT"/>
          <a:ea typeface="+mn-ea"/>
          <a:cs typeface="+mn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lang="sv-SE" sz="2800" b="0" kern="0" spc="0" baseline="0" dirty="0" smtClean="0">
          <a:solidFill>
            <a:schemeClr val="tx1"/>
          </a:solidFill>
          <a:latin typeface="Gill Sans M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lang="sv-SE" sz="2400" b="0" kern="0" spc="0" baseline="0" dirty="0" smtClean="0">
          <a:solidFill>
            <a:schemeClr val="tx1"/>
          </a:solidFill>
          <a:latin typeface="Gill Sans M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sv-SE" sz="2200" b="0" kern="0" spc="0" baseline="0" dirty="0" smtClean="0">
          <a:solidFill>
            <a:schemeClr val="tx1"/>
          </a:solidFill>
          <a:latin typeface="Gill Sans M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lang="sv-SE" sz="1800" b="0" kern="0" spc="0" baseline="0" dirty="0" smtClean="0">
          <a:solidFill>
            <a:schemeClr val="tx1"/>
          </a:solidFill>
          <a:latin typeface="Gill Sans M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lang="en-US" sz="1800" b="0" kern="0" spc="0" baseline="0" dirty="0" smtClean="0">
          <a:solidFill>
            <a:schemeClr val="tx1"/>
          </a:solidFill>
          <a:latin typeface="Gill Sans M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 smtClean="0"/>
              <a:t>Ältadalens äldreboende – utvärdering av en tjänstekoncession</a:t>
            </a:r>
            <a:endParaRPr lang="sv-S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Bakgrund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dirty="0" smtClean="0"/>
              <a:t>Kommunen har upplåtit mark med tomträtt till </a:t>
            </a:r>
            <a:r>
              <a:rPr lang="sv-SE" dirty="0" err="1" smtClean="0"/>
              <a:t>Besqab</a:t>
            </a:r>
            <a:r>
              <a:rPr lang="sv-SE" dirty="0" smtClean="0"/>
              <a:t> som kommer att uppföra byggnaden.</a:t>
            </a:r>
          </a:p>
          <a:p>
            <a:pPr marL="0" indent="0">
              <a:buNone/>
            </a:pPr>
            <a:endParaRPr lang="sv-SE" dirty="0" smtClean="0"/>
          </a:p>
          <a:p>
            <a:r>
              <a:rPr lang="sv-SE" dirty="0" smtClean="0"/>
              <a:t>De har i ett avtal förbundit sig att tillsammans med Ersta Diakoni bedriva verksamhet i lokalerna.</a:t>
            </a:r>
          </a:p>
          <a:p>
            <a:endParaRPr lang="sv-SE" dirty="0"/>
          </a:p>
          <a:p>
            <a:r>
              <a:rPr lang="sv-SE" dirty="0" smtClean="0"/>
              <a:t>Planeringen av det nya boendet har pågått sedan hösten 2014.</a:t>
            </a:r>
            <a:endParaRPr lang="sv-SE" dirty="0"/>
          </a:p>
          <a:p>
            <a:pPr marL="0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798210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Utvärderingskriterier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v-SE" dirty="0" smtClean="0"/>
              <a:t>Vi utvärderingen har hänsyn tagits till följande;</a:t>
            </a:r>
          </a:p>
          <a:p>
            <a:r>
              <a:rPr lang="sv-SE" dirty="0" smtClean="0"/>
              <a:t>Hur aktören ska bedriva verksamheten</a:t>
            </a:r>
          </a:p>
          <a:p>
            <a:r>
              <a:rPr lang="sv-SE" dirty="0" smtClean="0"/>
              <a:t>Hur aktören kommer att arbeta med </a:t>
            </a:r>
            <a:r>
              <a:rPr lang="sv-SE" dirty="0"/>
              <a:t>i</a:t>
            </a:r>
            <a:r>
              <a:rPr lang="sv-SE" dirty="0" smtClean="0"/>
              <a:t>nnovativ teknik</a:t>
            </a:r>
          </a:p>
          <a:p>
            <a:r>
              <a:rPr lang="sv-SE" dirty="0" smtClean="0"/>
              <a:t>Hur aktören kommer att arbeta med hälsofrämjande arbete</a:t>
            </a:r>
          </a:p>
          <a:p>
            <a:r>
              <a:rPr lang="sv-SE" dirty="0" smtClean="0"/>
              <a:t>Hur aktören avser att genomföra byggnationen</a:t>
            </a:r>
          </a:p>
          <a:p>
            <a:r>
              <a:rPr lang="sv-SE" dirty="0" smtClean="0"/>
              <a:t>Utemiljö och</a:t>
            </a:r>
            <a:r>
              <a:rPr lang="sv-SE" dirty="0"/>
              <a:t> m</a:t>
            </a:r>
            <a:r>
              <a:rPr lang="sv-SE" dirty="0" smtClean="0"/>
              <a:t>ötesplatser </a:t>
            </a:r>
          </a:p>
          <a:p>
            <a:r>
              <a:rPr lang="sv-SE" dirty="0" smtClean="0"/>
              <a:t>Mervärdesfunktioner/anslutande verksamhet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775105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Hur kom vi fram till dessa kriterier?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I ett antal workshops initierade av enhetschef Anne-Lie Söderlund kom deltagarna fram till de kvalitetskriterier som låg till grund för utvärderingen.</a:t>
            </a:r>
          </a:p>
          <a:p>
            <a:r>
              <a:rPr lang="sv-SE" dirty="0" smtClean="0"/>
              <a:t>Workshops genomfördes tillsammans med seniorråd, handläggare på äldreenheten och tjänstemän på sociala kvaliteten. 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934579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Vilka enheter var med i utvärderingen?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dirty="0" smtClean="0"/>
              <a:t>Representanter från;</a:t>
            </a:r>
          </a:p>
          <a:p>
            <a:pPr marL="0" indent="0">
              <a:buNone/>
            </a:pPr>
            <a:endParaRPr lang="sv-SE" dirty="0" smtClean="0"/>
          </a:p>
          <a:p>
            <a:r>
              <a:rPr lang="sv-SE" dirty="0" smtClean="0"/>
              <a:t>Äldreenheten</a:t>
            </a:r>
          </a:p>
          <a:p>
            <a:r>
              <a:rPr lang="sv-SE" dirty="0" smtClean="0"/>
              <a:t>Sociala kvalitetsenheten</a:t>
            </a:r>
          </a:p>
          <a:p>
            <a:r>
              <a:rPr lang="sv-SE" dirty="0" smtClean="0"/>
              <a:t>Inköpsenheten</a:t>
            </a:r>
          </a:p>
          <a:p>
            <a:r>
              <a:rPr lang="sv-SE" dirty="0" smtClean="0"/>
              <a:t>Enheten för </a:t>
            </a:r>
            <a:r>
              <a:rPr lang="sv-SE" dirty="0" err="1" smtClean="0"/>
              <a:t>fastighetsutveckling</a:t>
            </a:r>
            <a:endParaRPr lang="sv-SE" dirty="0" smtClean="0"/>
          </a:p>
          <a:p>
            <a:r>
              <a:rPr lang="sv-SE" dirty="0" smtClean="0"/>
              <a:t>Planenheten</a:t>
            </a:r>
            <a:endParaRPr lang="sv-SE" dirty="0"/>
          </a:p>
          <a:p>
            <a:pPr marL="0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4921202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objekt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529" y="944891"/>
            <a:ext cx="8352928" cy="48840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5494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Nacka, ny version">
      <a:dk1>
        <a:sysClr val="windowText" lastClr="000000"/>
      </a:dk1>
      <a:lt1>
        <a:sysClr val="window" lastClr="FFFFFF"/>
      </a:lt1>
      <a:dk2>
        <a:srgbClr val="0F65B8"/>
      </a:dk2>
      <a:lt2>
        <a:srgbClr val="EEECE1"/>
      </a:lt2>
      <a:accent1>
        <a:srgbClr val="97AC1E"/>
      </a:accent1>
      <a:accent2>
        <a:srgbClr val="83449D"/>
      </a:accent2>
      <a:accent3>
        <a:srgbClr val="F07717"/>
      </a:accent3>
      <a:accent4>
        <a:srgbClr val="0F65B8"/>
      </a:accent4>
      <a:accent5>
        <a:srgbClr val="C0DE3D"/>
      </a:accent5>
      <a:accent6>
        <a:srgbClr val="BD0012"/>
      </a:accent6>
      <a:hlink>
        <a:srgbClr val="0F65B8"/>
      </a:hlink>
      <a:folHlink>
        <a:srgbClr val="BD001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ctr">
          <a:lnSpc>
            <a:spcPts val="4000"/>
          </a:lnSpc>
          <a:defRPr sz="2400" kern="0" dirty="0" err="1">
            <a:latin typeface="Gill Sans M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Nacka PP mall, grönt kvarnhjul och blå logotyp</Template>
  <TotalTime>275</TotalTime>
  <Words>154</Words>
  <Application>Microsoft Office PowerPoint</Application>
  <PresentationFormat>Bildspel på skärmen (4:3)</PresentationFormat>
  <Paragraphs>26</Paragraphs>
  <Slides>6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6</vt:i4>
      </vt:variant>
    </vt:vector>
  </HeadingPairs>
  <TitlesOfParts>
    <vt:vector size="10" baseType="lpstr">
      <vt:lpstr>Arial</vt:lpstr>
      <vt:lpstr>Calibri</vt:lpstr>
      <vt:lpstr>Gill Sans MT</vt:lpstr>
      <vt:lpstr>Office-tema</vt:lpstr>
      <vt:lpstr>Ältadalens äldreboende – utvärdering av en tjänstekoncession</vt:lpstr>
      <vt:lpstr>Bakgrund</vt:lpstr>
      <vt:lpstr>Utvärderingskriterier</vt:lpstr>
      <vt:lpstr>Hur kom vi fram till dessa kriterier?</vt:lpstr>
      <vt:lpstr>Vilka enheter var med i utvärderingen?</vt:lpstr>
      <vt:lpstr>PowerPoint-presentation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Tjänstekoncession</dc:title>
  <dc:creator>Söderlund Anne-Lie</dc:creator>
  <cp:lastModifiedBy>Greger Ingrid</cp:lastModifiedBy>
  <cp:revision>28</cp:revision>
  <dcterms:created xsi:type="dcterms:W3CDTF">2015-02-27T12:02:43Z</dcterms:created>
  <dcterms:modified xsi:type="dcterms:W3CDTF">2016-03-07T16:44:16Z</dcterms:modified>
</cp:coreProperties>
</file>