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51E55-D8AC-480B-8273-C4EFE9693A3F}" type="datetimeFigureOut">
              <a:rPr lang="en-US" smtClean="0"/>
              <a:pPr/>
              <a:t>4/22/2014</a:t>
            </a:fld>
            <a:endParaRPr lang="en-US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4190D-61C8-49E5-A1E7-0EC313CC35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Lila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908000" cy="794743"/>
          </a:xfrm>
          <a:prstGeom prst="rect">
            <a:avLst/>
          </a:prstGeom>
        </p:spPr>
      </p:pic>
      <p:pic>
        <p:nvPicPr>
          <p:cNvPr id="13" name="Bildobjekt 12" descr="Orange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726964" y="1925960"/>
            <a:ext cx="7690072" cy="1143000"/>
          </a:xfrm>
        </p:spPr>
        <p:txBody>
          <a:bodyPr>
            <a:normAutofit/>
          </a:bodyPr>
          <a:lstStyle>
            <a:lvl1pPr algn="ctr">
              <a:defRPr sz="3600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50" b="1" cap="all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0" name="Bildobjekt 9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745232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B95ED81E-9016-49F4-820C-D74A308CDA4B}" type="datetime1">
              <a:rPr lang="sv-SE" smtClean="0"/>
              <a:pPr/>
              <a:t>2014-04-22</a:t>
            </a:fld>
            <a:endParaRPr lang="sv-SE" dirty="0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69168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3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"/>
          </p:nvPr>
        </p:nvSpPr>
        <p:spPr>
          <a:xfrm>
            <a:off x="1130400" y="1535113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5" name="Platshållare för innehåll 3"/>
          <p:cNvSpPr>
            <a:spLocks noGrp="1"/>
          </p:cNvSpPr>
          <p:nvPr>
            <p:ph sz="half" idx="2"/>
          </p:nvPr>
        </p:nvSpPr>
        <p:spPr>
          <a:xfrm>
            <a:off x="1130400" y="2174875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148064" y="1556792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7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148064" y="2204864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1" name="Rubrik 1"/>
          <p:cNvSpPr>
            <a:spLocks noGrp="1"/>
          </p:cNvSpPr>
          <p:nvPr>
            <p:ph type="title"/>
          </p:nvPr>
        </p:nvSpPr>
        <p:spPr>
          <a:xfrm>
            <a:off x="1130400" y="273050"/>
            <a:ext cx="3081560" cy="1162050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idx="1"/>
          </p:nvPr>
        </p:nvSpPr>
        <p:spPr>
          <a:xfrm>
            <a:off x="4499992" y="273050"/>
            <a:ext cx="4392488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3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130400" y="1435100"/>
            <a:ext cx="308156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35696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835696" y="620688"/>
            <a:ext cx="544299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noProof="0" smtClean="0"/>
              <a:t>Klicka på ikonen för att lägga till en bild</a:t>
            </a:r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835696" y="5373216"/>
            <a:ext cx="5486400" cy="804862"/>
          </a:xfrm>
        </p:spPr>
        <p:txBody>
          <a:bodyPr/>
          <a:lstStyle>
            <a:lvl1pPr marL="0" indent="0">
              <a:buNone/>
              <a:defRPr sz="1400" spc="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1" name="Bildobjekt 10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1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130400" y="1600200"/>
            <a:ext cx="7762080" cy="4525963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0" name="Bildobjekt 9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9" name="Bildobjekt 8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1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4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5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3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7" name="Bildobjekt 6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och under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Lila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908000" cy="794743"/>
          </a:xfrm>
          <a:prstGeom prst="rect">
            <a:avLst/>
          </a:prstGeom>
        </p:spPr>
      </p:pic>
      <p:pic>
        <p:nvPicPr>
          <p:cNvPr id="10" name="Bildobjekt 9" descr="Orange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  <p:sp>
        <p:nvSpPr>
          <p:cNvPr id="12" name="Rubrik 1"/>
          <p:cNvSpPr>
            <a:spLocks noGrp="1"/>
          </p:cNvSpPr>
          <p:nvPr>
            <p:ph type="ctrTitle"/>
          </p:nvPr>
        </p:nvSpPr>
        <p:spPr>
          <a:xfrm>
            <a:off x="685800" y="2160000"/>
            <a:ext cx="7772400" cy="1470025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 lang="en-US" sz="3600" b="1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3" name="Underrubrik 2"/>
          <p:cNvSpPr>
            <a:spLocks noGrp="1"/>
          </p:cNvSpPr>
          <p:nvPr>
            <p:ph type="subTitle" idx="1"/>
          </p:nvPr>
        </p:nvSpPr>
        <p:spPr>
          <a:xfrm>
            <a:off x="687600" y="3933056"/>
            <a:ext cx="4136504" cy="1752600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lang="en-US" sz="2400" b="0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smtClean="0"/>
              <a:t>Klicka här för att ändra format på underrubrik i bakgrunden</a:t>
            </a:r>
            <a:endParaRPr lang="sv-SE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2014-04-22</a:t>
            </a:fld>
            <a:endParaRPr lang="sv-SE" dirty="0"/>
          </a:p>
        </p:txBody>
      </p:sp>
      <p:pic>
        <p:nvPicPr>
          <p:cNvPr id="6" name="Bildobjekt 5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-10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7D52571D-F6E9-4E55-9072-6039233C3AA6}" type="datetime1">
              <a:rPr lang="sv-SE" smtClean="0"/>
              <a:pPr/>
              <a:t>2014-04-22</a:t>
            </a:fld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403648" y="6356350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73" r:id="rId3"/>
    <p:sldLayoutId id="2147483652" r:id="rId4"/>
    <p:sldLayoutId id="2147483674" r:id="rId5"/>
    <p:sldLayoutId id="2147483655" r:id="rId6"/>
    <p:sldLayoutId id="2147483675" r:id="rId7"/>
    <p:sldLayoutId id="2147483649" r:id="rId8"/>
    <p:sldLayoutId id="2147483654" r:id="rId9"/>
    <p:sldLayoutId id="2147483676" r:id="rId10"/>
    <p:sldLayoutId id="2147483651" r:id="rId11"/>
    <p:sldLayoutId id="2147483653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marL="0" algn="l" defTabSz="914400" rtl="0" eaLnBrk="1" latinLnBrk="0" hangingPunct="1">
        <a:lnSpc>
          <a:spcPts val="4000"/>
        </a:lnSpc>
        <a:spcBef>
          <a:spcPts val="0"/>
        </a:spcBef>
        <a:spcAft>
          <a:spcPts val="0"/>
        </a:spcAft>
        <a:buNone/>
        <a:defRPr lang="en-US" sz="3000" b="1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24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2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Överförmyndarverksamheten</a:t>
            </a:r>
            <a:br>
              <a:rPr lang="sv-SE" dirty="0" smtClean="0"/>
            </a:b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Förvaltarens roll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1560" y="1340768"/>
            <a:ext cx="8280920" cy="4968552"/>
          </a:xfrm>
        </p:spPr>
        <p:txBody>
          <a:bodyPr>
            <a:normAutofit fontScale="92500" lnSpcReduction="20000"/>
          </a:bodyPr>
          <a:lstStyle/>
          <a:p>
            <a:r>
              <a:rPr lang="sv-SE" dirty="0" smtClean="0"/>
              <a:t>Den indragna rätten att bestämma över sina ekonomiska och rättsliga angelägenheter är för att värna om den enskildes person och egendom.</a:t>
            </a:r>
          </a:p>
          <a:p>
            <a:pPr>
              <a:buNone/>
            </a:pPr>
            <a:endParaRPr lang="sv-SE" sz="900" dirty="0" smtClean="0"/>
          </a:p>
          <a:p>
            <a:r>
              <a:rPr lang="sv-SE" dirty="0" smtClean="0"/>
              <a:t>Förvaltaren bör alltid så långt möjligt samråda med huvudmannen och </a:t>
            </a:r>
            <a:r>
              <a:rPr lang="sv-SE" dirty="0" err="1" smtClean="0"/>
              <a:t>ev</a:t>
            </a:r>
            <a:r>
              <a:rPr lang="sv-SE" dirty="0" smtClean="0"/>
              <a:t> närstående i viktiga frågor</a:t>
            </a:r>
          </a:p>
          <a:p>
            <a:pPr>
              <a:buNone/>
            </a:pPr>
            <a:endParaRPr lang="sv-SE" sz="900" dirty="0" smtClean="0"/>
          </a:p>
          <a:p>
            <a:r>
              <a:rPr lang="sv-SE" dirty="0" smtClean="0"/>
              <a:t>Huvudmannen har alltid rätt att </a:t>
            </a:r>
          </a:p>
          <a:p>
            <a:pPr>
              <a:buNone/>
            </a:pPr>
            <a:r>
              <a:rPr lang="sv-SE" dirty="0" smtClean="0"/>
              <a:t>	- rösta i allmänna val</a:t>
            </a:r>
          </a:p>
          <a:p>
            <a:pPr>
              <a:buNone/>
            </a:pPr>
            <a:r>
              <a:rPr lang="sv-SE" dirty="0" smtClean="0"/>
              <a:t>   	- ingå anställningsavtal </a:t>
            </a:r>
          </a:p>
          <a:p>
            <a:pPr>
              <a:buNone/>
            </a:pPr>
            <a:r>
              <a:rPr lang="sv-SE" dirty="0" smtClean="0"/>
              <a:t>	- ingå äktenskap, samboskap och partnerskap</a:t>
            </a:r>
          </a:p>
          <a:p>
            <a:pPr>
              <a:buNone/>
            </a:pPr>
            <a:r>
              <a:rPr lang="sv-SE" dirty="0" smtClean="0"/>
              <a:t>	- bestämma var han/hon ska bo</a:t>
            </a:r>
          </a:p>
          <a:p>
            <a:pPr>
              <a:buNone/>
            </a:pPr>
            <a:r>
              <a:rPr lang="sv-SE" dirty="0" smtClean="0"/>
              <a:t>	- fritt resa in- och utrikes, dock kan ekonomin begränsa</a:t>
            </a:r>
          </a:p>
          <a:p>
            <a:pPr>
              <a:buNone/>
            </a:pPr>
            <a:r>
              <a:rPr lang="sv-SE" dirty="0" smtClean="0"/>
              <a:t>	- bestämma över sin kropp 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Statistik</a:t>
            </a:r>
            <a:endParaRPr lang="sv-SE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57345"/>
            <a:ext cx="8281615" cy="433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Antal ställföreträdare per den 5 mars 2014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 smtClean="0"/>
              <a:t>Förvaltare 56 </a:t>
            </a:r>
            <a:r>
              <a:rPr lang="sv-SE" dirty="0" err="1" smtClean="0"/>
              <a:t>st</a:t>
            </a:r>
            <a:r>
              <a:rPr lang="sv-SE" dirty="0" smtClean="0"/>
              <a:t>  Huvudmän 77 </a:t>
            </a:r>
            <a:r>
              <a:rPr lang="sv-SE" dirty="0" err="1" smtClean="0"/>
              <a:t>st</a:t>
            </a:r>
            <a:endParaRPr lang="sv-SE" dirty="0" smtClean="0"/>
          </a:p>
          <a:p>
            <a:r>
              <a:rPr lang="sv-SE" dirty="0" smtClean="0"/>
              <a:t>Gode män 271 </a:t>
            </a:r>
            <a:r>
              <a:rPr lang="sv-SE" dirty="0" err="1" smtClean="0"/>
              <a:t>st</a:t>
            </a:r>
            <a:r>
              <a:rPr lang="sv-SE" dirty="0" smtClean="0"/>
              <a:t> Huvudmän 369 </a:t>
            </a:r>
            <a:r>
              <a:rPr lang="sv-SE" dirty="0" err="1" smtClean="0"/>
              <a:t>st</a:t>
            </a:r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Huvuddelen av ställföreträdarna är anhöriga som endast har ett uppdrag.</a:t>
            </a:r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Mer statistik</a:t>
            </a:r>
            <a:endParaRPr lang="sv-SE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2978" y="2132856"/>
            <a:ext cx="8490198" cy="3187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Tillsynen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Granskning av årsräkningar</a:t>
            </a:r>
          </a:p>
          <a:p>
            <a:r>
              <a:rPr lang="sv-SE" dirty="0" smtClean="0"/>
              <a:t>Granskning av redogörelser</a:t>
            </a:r>
          </a:p>
          <a:p>
            <a:r>
              <a:rPr lang="sv-SE" dirty="0" smtClean="0"/>
              <a:t>Särskild kontroll vid synpunkter och klagomål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Årsräkningen och redogörelsen	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Sifferkontroll</a:t>
            </a:r>
          </a:p>
          <a:p>
            <a:r>
              <a:rPr lang="sv-SE" dirty="0" smtClean="0"/>
              <a:t>Hur har gode mannen använt huvudmannens medel under året? </a:t>
            </a:r>
          </a:p>
          <a:p>
            <a:pPr>
              <a:buNone/>
            </a:pPr>
            <a:r>
              <a:rPr lang="sv-SE" dirty="0" smtClean="0"/>
              <a:t>	- skäligt = ej för snålt och ej för slösaktigt</a:t>
            </a:r>
          </a:p>
          <a:p>
            <a:r>
              <a:rPr lang="sv-SE" dirty="0" smtClean="0"/>
              <a:t>Kontroll av placering av tillgångar</a:t>
            </a:r>
          </a:p>
          <a:p>
            <a:r>
              <a:rPr lang="sv-SE" dirty="0" smtClean="0"/>
              <a:t>Kontroll av antal besök hos huvudmannen och vad som i övrigt gjorts för denne</a:t>
            </a:r>
          </a:p>
          <a:p>
            <a:r>
              <a:rPr lang="sv-SE" dirty="0" smtClean="0"/>
              <a:t>Arvodering en gång om året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Lämplighetsprövning av gode män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Intresseanmälan med CV</a:t>
            </a:r>
          </a:p>
          <a:p>
            <a:r>
              <a:rPr lang="sv-SE" dirty="0" smtClean="0"/>
              <a:t>Rekommendationsbrev/lämplighetsintyg</a:t>
            </a:r>
          </a:p>
          <a:p>
            <a:r>
              <a:rPr lang="sv-SE" dirty="0" smtClean="0"/>
              <a:t>Kontroll i Kronofogdens register</a:t>
            </a:r>
          </a:p>
          <a:p>
            <a:r>
              <a:rPr lang="sv-SE" dirty="0" smtClean="0"/>
              <a:t>Kontroll i Belastningsregistret</a:t>
            </a:r>
          </a:p>
          <a:p>
            <a:r>
              <a:rPr lang="sv-SE" dirty="0" smtClean="0"/>
              <a:t>Inkomstkontroll</a:t>
            </a:r>
          </a:p>
          <a:p>
            <a:r>
              <a:rPr lang="sv-SE" dirty="0" smtClean="0"/>
              <a:t>Informationsmöte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Utbildning/service för gode män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Informationsmöte för nya om uppdraget</a:t>
            </a:r>
          </a:p>
          <a:p>
            <a:r>
              <a:rPr lang="sv-SE" dirty="0" smtClean="0"/>
              <a:t>Grundutbildning – alla nya kallas</a:t>
            </a:r>
          </a:p>
          <a:p>
            <a:r>
              <a:rPr lang="sv-SE" dirty="0" smtClean="0"/>
              <a:t>Utbildning inför årsräkningen</a:t>
            </a:r>
          </a:p>
          <a:p>
            <a:r>
              <a:rPr lang="sv-SE" dirty="0" smtClean="0"/>
              <a:t>Föreläsningar </a:t>
            </a:r>
          </a:p>
          <a:p>
            <a:r>
              <a:rPr lang="sv-SE" dirty="0" smtClean="0"/>
              <a:t>Informationsmöten för alla gode män</a:t>
            </a:r>
          </a:p>
          <a:p>
            <a:r>
              <a:rPr lang="sv-SE" dirty="0" err="1" smtClean="0"/>
              <a:t>Drop-In</a:t>
            </a:r>
            <a:r>
              <a:rPr lang="sv-SE" dirty="0" smtClean="0"/>
              <a:t> för hjälp med årsräkningen</a:t>
            </a:r>
          </a:p>
          <a:p>
            <a:r>
              <a:rPr lang="sv-SE" dirty="0" smtClean="0"/>
              <a:t>Nyhetsbrev</a:t>
            </a:r>
          </a:p>
          <a:p>
            <a:r>
              <a:rPr lang="sv-SE" dirty="0" smtClean="0"/>
              <a:t>Mentorskap</a:t>
            </a:r>
          </a:p>
          <a:p>
            <a:r>
              <a:rPr lang="sv-SE" dirty="0" smtClean="0"/>
              <a:t>Certifiering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Skillnaden mellan god man och förvaltare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 smtClean="0"/>
              <a:t>Samtycket från den enskilde</a:t>
            </a:r>
          </a:p>
          <a:p>
            <a:pPr>
              <a:buNone/>
            </a:pPr>
            <a:endParaRPr lang="sv-SE" dirty="0" smtClean="0"/>
          </a:p>
          <a:p>
            <a:r>
              <a:rPr lang="sv-SE" dirty="0" smtClean="0"/>
              <a:t>Rättshandlingsförmågan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cka PP mall, orange kvarnhjul och lila logotyp">
  <a:themeElements>
    <a:clrScheme name="Nacka, ny version">
      <a:dk1>
        <a:sysClr val="windowText" lastClr="000000"/>
      </a:dk1>
      <a:lt1>
        <a:sysClr val="window" lastClr="FFFFFF"/>
      </a:lt1>
      <a:dk2>
        <a:srgbClr val="0F65B8"/>
      </a:dk2>
      <a:lt2>
        <a:srgbClr val="EEECE1"/>
      </a:lt2>
      <a:accent1>
        <a:srgbClr val="97AC1E"/>
      </a:accent1>
      <a:accent2>
        <a:srgbClr val="83449D"/>
      </a:accent2>
      <a:accent3>
        <a:srgbClr val="F07717"/>
      </a:accent3>
      <a:accent4>
        <a:srgbClr val="0F65B8"/>
      </a:accent4>
      <a:accent5>
        <a:srgbClr val="C0DE3D"/>
      </a:accent5>
      <a:accent6>
        <a:srgbClr val="BD0012"/>
      </a:accent6>
      <a:hlink>
        <a:srgbClr val="0F65B8"/>
      </a:hlink>
      <a:folHlink>
        <a:srgbClr val="BD00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lnSpc>
            <a:spcPts val="4000"/>
          </a:lnSpc>
          <a:defRPr sz="2400" kern="0" dirty="0" err="1">
            <a:latin typeface="Gill Sans M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Nacka PP mall, orange kvarnhjul och lila logotyp</Template>
  <TotalTime>53</TotalTime>
  <Words>165</Words>
  <Application>Microsoft Office PowerPoint</Application>
  <PresentationFormat>Bildspel på skärmen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1" baseType="lpstr">
      <vt:lpstr>Nacka PP mall, orange kvarnhjul och lila logotyp</vt:lpstr>
      <vt:lpstr>Överförmyndarverksamheten </vt:lpstr>
      <vt:lpstr>Statistik</vt:lpstr>
      <vt:lpstr>Antal ställföreträdare per den 5 mars 2014</vt:lpstr>
      <vt:lpstr>Mer statistik</vt:lpstr>
      <vt:lpstr>Tillsynen</vt:lpstr>
      <vt:lpstr>Årsräkningen och redogörelsen </vt:lpstr>
      <vt:lpstr>Lämplighetsprövning av gode män</vt:lpstr>
      <vt:lpstr>Utbildning/service för gode män</vt:lpstr>
      <vt:lpstr>Skillnaden mellan god man och förvaltare</vt:lpstr>
      <vt:lpstr>Förvaltarens roll</vt:lpstr>
    </vt:vector>
  </TitlesOfParts>
  <Company>Nacka kommun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Överförmyndarverksamheten</dc:title>
  <dc:creator>acoe</dc:creator>
  <cp:lastModifiedBy>igr</cp:lastModifiedBy>
  <cp:revision>7</cp:revision>
  <dcterms:created xsi:type="dcterms:W3CDTF">2014-03-05T11:37:22Z</dcterms:created>
  <dcterms:modified xsi:type="dcterms:W3CDTF">2014-04-22T12:22:13Z</dcterms:modified>
</cp:coreProperties>
</file>