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3" r:id="rId5"/>
    <p:sldMasterId id="2147483686" r:id="rId6"/>
  </p:sldMasterIdLst>
  <p:notesMasterIdLst>
    <p:notesMasterId r:id="rId20"/>
  </p:notesMasterIdLst>
  <p:handoutMasterIdLst>
    <p:handoutMasterId r:id="rId21"/>
  </p:handoutMasterIdLst>
  <p:sldIdLst>
    <p:sldId id="302" r:id="rId7"/>
    <p:sldId id="391" r:id="rId8"/>
    <p:sldId id="308" r:id="rId9"/>
    <p:sldId id="313" r:id="rId10"/>
    <p:sldId id="370" r:id="rId11"/>
    <p:sldId id="371" r:id="rId12"/>
    <p:sldId id="383" r:id="rId13"/>
    <p:sldId id="385" r:id="rId14"/>
    <p:sldId id="386" r:id="rId15"/>
    <p:sldId id="387" r:id="rId16"/>
    <p:sldId id="388" r:id="rId17"/>
    <p:sldId id="393" r:id="rId18"/>
    <p:sldId id="396" r:id="rId19"/>
  </p:sldIdLst>
  <p:sldSz cx="9144000" cy="6858000" type="screen4x3"/>
  <p:notesSz cx="6789738" cy="99298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48462" autoAdjust="0"/>
  </p:normalViewPr>
  <p:slideViewPr>
    <p:cSldViewPr>
      <p:cViewPr varScale="1">
        <p:scale>
          <a:sx n="33" d="100"/>
          <a:sy n="33" d="100"/>
        </p:scale>
        <p:origin x="-2424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EFEE0-A335-42CF-9B14-8D82DAA3A23F}" type="datetimeFigureOut">
              <a:rPr lang="sv-SE" smtClean="0"/>
              <a:pPr/>
              <a:t>2014-10-16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11C0E-31B4-40FB-922A-C1D1E3DD189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699975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5947" y="0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974" y="4716661"/>
            <a:ext cx="5431790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5947" y="9431599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6F46560-1614-45C9-818B-E6EC581582C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711420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58775" indent="-358775" defTabSz="449263" eaLnBrk="1" hangingPunct="1">
              <a:buFontTx/>
              <a:buNone/>
              <a:tabLst>
                <a:tab pos="358775" algn="l"/>
                <a:tab pos="954088" algn="l"/>
                <a:tab pos="1911350" algn="l"/>
                <a:tab pos="2868613" algn="l"/>
                <a:tab pos="3825875" algn="l"/>
                <a:tab pos="4783138" algn="l"/>
                <a:tab pos="5740400" algn="l"/>
                <a:tab pos="6697663" algn="l"/>
                <a:tab pos="7654925" algn="l"/>
                <a:tab pos="8612188" algn="l"/>
                <a:tab pos="9569450" algn="l"/>
                <a:tab pos="10526713" algn="l"/>
              </a:tabLst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409693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 smtClean="0"/>
          </a:p>
        </p:txBody>
      </p:sp>
      <p:sp>
        <p:nvSpPr>
          <p:cNvPr id="6861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609E61-24C3-4696-B18D-D06E8DDB2899}" type="slidenum">
              <a:rPr lang="sv-SE" altLang="sv-SE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sv-SE" altLang="sv-SE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944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 smtClean="0"/>
          </a:p>
        </p:txBody>
      </p:sp>
      <p:sp>
        <p:nvSpPr>
          <p:cNvPr id="6963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24285A-6F71-49CB-A6AD-293BB3618D97}" type="slidenum">
              <a:rPr lang="sv-SE" altLang="sv-SE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sv-SE" altLang="sv-SE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647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881908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900845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1)</a:t>
            </a:r>
          </a:p>
          <a:p>
            <a:r>
              <a:rPr lang="sv-SE" dirty="0" smtClean="0">
                <a:effectLst/>
              </a:rPr>
              <a:t>Falskt – Sverige har ratificerat barnkonventionen och ska därför följa den på alla samhällsnivåer. Hänvisa till nationella strategin</a:t>
            </a:r>
          </a:p>
          <a:p>
            <a:endParaRPr lang="sv-SE" dirty="0" smtClean="0">
              <a:effectLst/>
            </a:endParaRPr>
          </a:p>
          <a:p>
            <a:endParaRPr lang="sv-SE" dirty="0" smtClean="0"/>
          </a:p>
          <a:p>
            <a:r>
              <a:rPr lang="sv-SE" dirty="0" smtClean="0"/>
              <a:t>2) </a:t>
            </a:r>
            <a:r>
              <a:rPr lang="sv-SE" dirty="0" smtClean="0">
                <a:effectLst/>
              </a:rPr>
              <a:t>Falskt – Sverige har ratificerat barnkonventionen och ska därför följa den på alla samhällsnivåer.</a:t>
            </a:r>
          </a:p>
          <a:p>
            <a:endParaRPr lang="sv-SE" dirty="0" smtClean="0">
              <a:effectLst/>
            </a:endParaRPr>
          </a:p>
          <a:p>
            <a:r>
              <a:rPr lang="sv-SE" dirty="0" smtClean="0">
                <a:effectLst/>
              </a:rPr>
              <a:t>Det är inte heller nödvändigt att fatta beslut på</a:t>
            </a:r>
            <a:r>
              <a:rPr lang="sv-SE" baseline="0" dirty="0" smtClean="0">
                <a:effectLst/>
              </a:rPr>
              <a:t> kommunnivå. </a:t>
            </a:r>
            <a:r>
              <a:rPr lang="sv-SE" dirty="0" smtClean="0">
                <a:effectLst/>
              </a:rPr>
              <a:t>Det är inte nödvändigt eftersom staten ratificerat konventionen, däremot har det blivit praxis i Sverige att göra så. Och bra att bryta</a:t>
            </a:r>
            <a:r>
              <a:rPr lang="sv-SE" baseline="0" dirty="0" smtClean="0">
                <a:effectLst/>
              </a:rPr>
              <a:t> ner nationella strategin</a:t>
            </a:r>
          </a:p>
          <a:p>
            <a:endParaRPr lang="sv-SE" baseline="0" dirty="0" smtClean="0">
              <a:effectLst/>
            </a:endParaRPr>
          </a:p>
          <a:p>
            <a:r>
              <a:rPr lang="sv-SE" dirty="0" smtClean="0">
                <a:effectLst/>
              </a:rPr>
              <a:t>3) Falskt – Artikel 12 handlar inte om självbestämmande utan om delaktighet och inflytande.</a:t>
            </a:r>
          </a:p>
          <a:p>
            <a:endParaRPr lang="sv-SE" dirty="0" smtClean="0">
              <a:effectLst/>
            </a:endParaRPr>
          </a:p>
          <a:p>
            <a:endParaRPr lang="sv-SE" dirty="0" smtClean="0">
              <a:effectLst/>
            </a:endParaRPr>
          </a:p>
          <a:p>
            <a:endParaRPr lang="sv-SE" dirty="0" smtClean="0">
              <a:effectLst/>
            </a:endParaRPr>
          </a:p>
          <a:p>
            <a:r>
              <a:rPr lang="sv-SE" dirty="0" smtClean="0">
                <a:effectLst/>
              </a:rPr>
              <a:t>Sant – Om man inte vet vilka rättigheterna är så kan man inte tillämpa dem bland barnen.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01625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sv-SE" dirty="0">
              <a:latin typeface="+mn-lt"/>
            </a:endParaRPr>
          </a:p>
        </p:txBody>
      </p:sp>
      <p:sp>
        <p:nvSpPr>
          <p:cNvPr id="9728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92D266-411C-4DE7-8F4D-33622354E1B4}" type="slidenum">
              <a:rPr lang="sv-SE" smtClean="0"/>
              <a:pPr/>
              <a:t>3</a:t>
            </a:fld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xmlns="" val="2578714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347015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sz="120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>
                <a:solidFill>
                  <a:srgbClr val="000000"/>
                </a:solidFill>
              </a:rPr>
              <a:pPr/>
              <a:t>5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296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6560-1614-45C9-818B-E6EC581582C3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557435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DE16-6301-434C-825D-2ADB6F2FA4D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812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 smtClean="0"/>
          </a:p>
        </p:txBody>
      </p:sp>
      <p:sp>
        <p:nvSpPr>
          <p:cNvPr id="706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8DB0A6-2D99-43DA-AC9C-980CFD4AA817}" type="slidenum">
              <a:rPr lang="sv-SE" altLang="sv-SE">
                <a:solidFill>
                  <a:prstClr val="black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sv-SE" altLang="sv-SE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3440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 smtClean="0"/>
          </a:p>
        </p:txBody>
      </p:sp>
      <p:sp>
        <p:nvSpPr>
          <p:cNvPr id="6554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8C2F63-38FD-4699-90AB-C158B1A3002C}" type="slidenum">
              <a:rPr lang="sv-SE" altLang="sv-SE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sv-SE" altLang="sv-SE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71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666750"/>
            <a:ext cx="9144000" cy="61912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latin typeface="Gill Sans" pitchFamily="34" charset="0"/>
            </a:endParaRPr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457200" y="6858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26314" y="187339"/>
            <a:ext cx="1338075" cy="326137"/>
          </a:xfrm>
          <a:prstGeom prst="rect">
            <a:avLst/>
          </a:prstGeom>
          <a:noFill/>
        </p:spPr>
      </p:pic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457200" y="64770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02625" y="6557963"/>
            <a:ext cx="3079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fld id="{93FEDAE4-C5CC-4C87-8BA9-3EC0DC4ADEFC}" type="slidenum">
              <a:rPr lang="sv-SE" sz="800">
                <a:latin typeface="GillSans Light" pitchFamily="34" charset="0"/>
              </a:rPr>
              <a:pPr eaLnBrk="0" hangingPunct="0"/>
              <a:t>‹#›</a:t>
            </a:fld>
            <a:endParaRPr lang="sv-SE">
              <a:latin typeface="Times" pitchFamily="18" charset="0"/>
            </a:endParaRP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2860675"/>
            <a:ext cx="7772400" cy="114458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4213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143000"/>
            <a:ext cx="1943100" cy="4953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43000"/>
            <a:ext cx="5676900" cy="49530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Rubrik, innehåll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2819400"/>
            <a:ext cx="3810000" cy="3276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2819400"/>
            <a:ext cx="3810000" cy="15621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4533900"/>
            <a:ext cx="3810000" cy="15621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080002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00915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267044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2895672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2819400"/>
            <a:ext cx="38100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38100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2431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84550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99997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6515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9033726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13079007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7184897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1143000"/>
            <a:ext cx="1943100" cy="4953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1143000"/>
            <a:ext cx="5676900" cy="49530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6748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Rubrik, innehåll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2819400"/>
            <a:ext cx="3810000" cy="3276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2819400"/>
            <a:ext cx="3810000" cy="15621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4533900"/>
            <a:ext cx="3810000" cy="15621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844562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02D6-8F34-4922-BFB3-446A2E01C03E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92F3A-CC86-4144-9B10-A95F15DF4EC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8915396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2F035-792F-4103-AEE0-25B62D19344B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BD375-E7BA-4B96-BC34-B79CB305ADE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40883529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6FB53-DD36-4E61-9BF7-9A7E26621412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8BB56-8249-47C4-936B-4A568B8A66D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9746515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3BCED-AE74-455C-BB00-4CC58EFE8863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827C8-B361-4922-A63A-5E91A982C01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40300468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0ECE2-D2D1-444D-AAC2-2E871ED30A75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CE34F-A69D-4B49-A59C-BF20BE54EEF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07609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3E3FB-41E9-4A90-BC15-DE8133826243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0E06B-A9C9-433E-BE62-3C91C6827E9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40348750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770E7-8826-49FA-A668-966631FC1A94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4AB98-651E-4A11-93AE-52AB278F780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4302142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8F09-5397-4FD7-AD32-933EF0B0E331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CD943-3479-4071-95F0-BFA3EF1B5B5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1460084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0662A-B915-4B26-BDF3-2B1BE9588128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A054C-47EA-4A9B-A319-AD3A41A21EE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39725580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2D10E-A748-4CCE-ABEB-65417ADE8DDA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1B578-30C6-49A2-B809-0416B3955E2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0479276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BB10D-008D-4237-9686-86E9D4D52A71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8BDD1-F0B1-47C7-9DFC-44CA26F54A3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xmlns="" val="290586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819400"/>
            <a:ext cx="38100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38100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6858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7326314" y="187339"/>
            <a:ext cx="1338075" cy="326137"/>
          </a:xfrm>
          <a:prstGeom prst="rect">
            <a:avLst/>
          </a:prstGeom>
          <a:noFill/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457200" y="64770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8302625" y="6557963"/>
            <a:ext cx="3079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fld id="{C138D046-FA6A-4197-8F1B-9179CEDCA53C}" type="slidenum">
              <a:rPr lang="sv-SE" sz="800">
                <a:latin typeface="GillSans Light" pitchFamily="34" charset="0"/>
              </a:rPr>
              <a:pPr eaLnBrk="0" hangingPunct="0"/>
              <a:t>‹#›</a:t>
            </a:fld>
            <a:endParaRPr lang="sv-SE">
              <a:latin typeface="Times" pitchFamily="18" charset="0"/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43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bakgrundsrubriken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819400"/>
            <a:ext cx="7772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666750"/>
            <a:ext cx="9144000" cy="61912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sv-SE">
              <a:solidFill>
                <a:srgbClr val="000000"/>
              </a:solidFill>
              <a:latin typeface="Gill Sans" pitchFamily="34" charset="0"/>
            </a:endParaRPr>
          </a:p>
        </p:txBody>
      </p:sp>
      <p:sp>
        <p:nvSpPr>
          <p:cNvPr id="2051" name="Line 2"/>
          <p:cNvSpPr>
            <a:spLocks noChangeShapeType="1"/>
          </p:cNvSpPr>
          <p:nvPr/>
        </p:nvSpPr>
        <p:spPr bwMode="auto">
          <a:xfrm>
            <a:off x="457200" y="6858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sz="180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26313" y="187325"/>
            <a:ext cx="1338262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457200" y="6477000"/>
            <a:ext cx="830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8302625" y="6557963"/>
            <a:ext cx="220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67C59028-73C2-464B-A53B-85FE63D75369}" type="slidenum">
              <a:rPr lang="en-US" sz="800" smtClean="0">
                <a:solidFill>
                  <a:srgbClr val="000000"/>
                </a:solidFill>
                <a:latin typeface="GillSans Light"/>
              </a:rPr>
              <a:pPr>
                <a:defRPr/>
              </a:pPr>
              <a:t>‹#›</a:t>
            </a:fld>
            <a:endParaRPr lang="en-US" sz="800" smtClean="0">
              <a:solidFill>
                <a:srgbClr val="000000"/>
              </a:solidFill>
              <a:latin typeface="GillSans Light"/>
            </a:endParaRPr>
          </a:p>
        </p:txBody>
      </p:sp>
      <p:sp>
        <p:nvSpPr>
          <p:cNvPr id="205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43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bakgrundsrubriken</a:t>
            </a:r>
          </a:p>
        </p:txBody>
      </p:sp>
      <p:sp>
        <p:nvSpPr>
          <p:cNvPr id="205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819400"/>
            <a:ext cx="7772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xmlns="" val="364106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ill Sans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79206F96-15C7-4A09-AC67-B7E6373A4BD2}" type="datetimeFigureOut">
              <a:rPr lang="sv-SE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2014-10-16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200"/>
            <a:fld id="{5508333C-C282-4D36-A4D0-26959F7596DE}" type="slidenum">
              <a:rPr lang="sv-SE" altLang="sv-SE" smtClean="0">
                <a:cs typeface="Arial" panose="020B0604020202020204" pitchFamily="34" charset="0"/>
              </a:rPr>
              <a:pPr defTabSz="457200"/>
              <a:t>‹#›</a:t>
            </a:fld>
            <a:endParaRPr lang="sv-SE" altLang="sv-SE" smtClean="0">
              <a:cs typeface="Arial" panose="020B0604020202020204" pitchFamily="34" charset="0"/>
            </a:endParaRPr>
          </a:p>
        </p:txBody>
      </p:sp>
      <p:pic>
        <p:nvPicPr>
          <p:cNvPr id="1031" name="Bildobjekt 6" descr="Ung_Röst_PPT_BGs_ne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9228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-180528" y="2492896"/>
            <a:ext cx="9145016" cy="1512367"/>
          </a:xfrm>
        </p:spPr>
        <p:txBody>
          <a:bodyPr/>
          <a:lstStyle/>
          <a:p>
            <a:r>
              <a:rPr lang="sv-SE" sz="4200" dirty="0"/>
              <a:t>Barnkonventionen - </a:t>
            </a:r>
            <a:r>
              <a:rPr lang="sv-SE" sz="4200" dirty="0" smtClean="0"/>
              <a:t>en introduktion</a:t>
            </a:r>
            <a:br>
              <a:rPr lang="sv-SE" sz="4200" dirty="0" smtClean="0"/>
            </a:br>
            <a:r>
              <a:rPr lang="sv-SE" sz="4200" dirty="0" smtClean="0"/>
              <a:t/>
            </a:r>
            <a:br>
              <a:rPr lang="sv-SE" sz="4200" dirty="0" smtClean="0"/>
            </a:br>
            <a:r>
              <a:rPr lang="sv-SE" sz="4200" dirty="0" smtClean="0"/>
              <a:t>Fisksätra 2014-09-22</a:t>
            </a:r>
            <a:endParaRPr lang="sv-SE" sz="4200" dirty="0"/>
          </a:p>
        </p:txBody>
      </p:sp>
    </p:spTree>
    <p:extLst>
      <p:ext uri="{BB962C8B-B14F-4D97-AF65-F5344CB8AC3E}">
        <p14:creationId xmlns:p14="http://schemas.microsoft.com/office/powerpoint/2010/main" xmlns="" val="319624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ubrik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pPr algn="l" eaLnBrk="1" hangingPunct="1"/>
            <a:r>
              <a:rPr lang="sv-SE" altLang="sv-SE" b="1" dirty="0" smtClean="0">
                <a:solidFill>
                  <a:srgbClr val="869AA9"/>
                </a:solidFill>
                <a:latin typeface="Gill Sans MT" panose="020B0502020104020203" pitchFamily="34" charset="0"/>
                <a:ea typeface="Gill Sans" panose="020B0502020104020203" pitchFamily="34" charset="0"/>
                <a:cs typeface="Gill Sans" panose="020B0502020104020203" pitchFamily="34" charset="0"/>
              </a:rPr>
              <a:t>Ung röst i  Nacka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31640" y="2060849"/>
            <a:ext cx="6624736" cy="4032447"/>
          </a:xfrm>
        </p:spPr>
        <p:txBody>
          <a:bodyPr rtlCol="0">
            <a:noAutofit/>
          </a:bodyPr>
          <a:lstStyle/>
          <a:p>
            <a:pPr indent="-352425" algn="l" fontAlgn="auto">
              <a:spcAft>
                <a:spcPts val="1200"/>
              </a:spcAft>
              <a:buSzPct val="100000"/>
              <a:defRPr/>
            </a:pPr>
            <a:r>
              <a:rPr lang="sv-SE" sz="2400" dirty="0" smtClean="0">
                <a:solidFill>
                  <a:srgbClr val="582684"/>
                </a:solidFill>
                <a:latin typeface="Gill Sans MT" pitchFamily="34" charset="0"/>
                <a:cs typeface="Gill Sans Light"/>
              </a:rPr>
              <a:t>12 </a:t>
            </a:r>
            <a:r>
              <a:rPr lang="sv-SE" sz="2400" dirty="0">
                <a:solidFill>
                  <a:srgbClr val="582684"/>
                </a:solidFill>
                <a:latin typeface="Gill Sans MT" pitchFamily="34" charset="0"/>
                <a:cs typeface="Gill Sans Light"/>
              </a:rPr>
              <a:t>%  av barnen oroat sig för att skada sig själva under det senaste året</a:t>
            </a:r>
            <a:endParaRPr lang="sv-SE" altLang="sv-SE" sz="2400" dirty="0">
              <a:solidFill>
                <a:srgbClr val="582684"/>
              </a:solidFill>
              <a:latin typeface="Gill Sans MT" pitchFamily="34" charset="0"/>
              <a:cs typeface="Gill Sans Light"/>
            </a:endParaRPr>
          </a:p>
          <a:p>
            <a:pPr indent="-352425" algn="l" eaLnBrk="1" fontAlgn="auto" hangingPunct="1">
              <a:spcAft>
                <a:spcPts val="1200"/>
              </a:spcAft>
              <a:buSzPct val="100000"/>
              <a:buFont typeface="Arial"/>
              <a:buNone/>
              <a:defRPr/>
            </a:pPr>
            <a:r>
              <a:rPr lang="sv-SE" sz="2400" dirty="0" smtClean="0">
                <a:solidFill>
                  <a:srgbClr val="582684"/>
                </a:solidFill>
                <a:latin typeface="Gill Sans MT" pitchFamily="34" charset="0"/>
                <a:cs typeface="Gill Sans Light"/>
              </a:rPr>
              <a:t>15% har någon/många gånger under det senaste året känt sig mobbade eller kränkta</a:t>
            </a:r>
          </a:p>
          <a:p>
            <a:pPr indent="-352425" algn="l" eaLnBrk="1" fontAlgn="auto" hangingPunct="1">
              <a:spcAft>
                <a:spcPts val="1200"/>
              </a:spcAft>
              <a:buSzPct val="100000"/>
              <a:buFont typeface="Arial"/>
              <a:buNone/>
              <a:defRPr/>
            </a:pPr>
            <a:r>
              <a:rPr lang="sv-SE" sz="2400" dirty="0" smtClean="0">
                <a:solidFill>
                  <a:srgbClr val="582684"/>
                </a:solidFill>
                <a:latin typeface="Gill Sans MT" pitchFamily="34" charset="0"/>
                <a:cs typeface="Gill Sans Light"/>
              </a:rPr>
              <a:t>28% känner sig sällan eller aldrig trygga i kollektivtrafiken på kvällen</a:t>
            </a:r>
          </a:p>
          <a:p>
            <a:pPr indent="-352425" algn="l" fontAlgn="auto">
              <a:spcAft>
                <a:spcPts val="1200"/>
              </a:spcAft>
              <a:buSzPct val="100000"/>
              <a:defRPr/>
            </a:pPr>
            <a:r>
              <a:rPr lang="sv-SE" sz="2400" dirty="0" smtClean="0">
                <a:solidFill>
                  <a:srgbClr val="582684"/>
                </a:solidFill>
                <a:latin typeface="Gill Sans MT" pitchFamily="34" charset="0"/>
                <a:cs typeface="Gill Sans Light"/>
              </a:rPr>
              <a:t>39</a:t>
            </a:r>
            <a:r>
              <a:rPr lang="sv-SE" sz="2400" dirty="0">
                <a:solidFill>
                  <a:srgbClr val="582684"/>
                </a:solidFill>
                <a:latin typeface="Gill Sans MT" pitchFamily="34" charset="0"/>
                <a:cs typeface="Gill Sans Light"/>
              </a:rPr>
              <a:t>% vet inte vart de ska vända sig om de har problem i familjen </a:t>
            </a:r>
          </a:p>
          <a:p>
            <a:pPr indent="-352425" algn="l" eaLnBrk="1" fontAlgn="auto" hangingPunct="1">
              <a:spcAft>
                <a:spcPts val="1200"/>
              </a:spcAft>
              <a:buSzPct val="100000"/>
              <a:buFont typeface="Arial"/>
              <a:buNone/>
              <a:defRPr/>
            </a:pPr>
            <a:endParaRPr lang="sv-SE" sz="2400" dirty="0" smtClean="0">
              <a:solidFill>
                <a:srgbClr val="582684"/>
              </a:solidFill>
              <a:latin typeface="Gill Sans MT" pitchFamily="34" charset="0"/>
              <a:cs typeface="Gill Sans Light"/>
            </a:endParaRPr>
          </a:p>
          <a:p>
            <a:pPr marL="363538" indent="-352425" algn="l" eaLnBrk="1" fontAlgn="auto" hangingPunct="1">
              <a:spcAft>
                <a:spcPts val="1200"/>
              </a:spcAft>
              <a:buSzPct val="100000"/>
              <a:buFont typeface="Arial"/>
              <a:buNone/>
              <a:defRPr/>
            </a:pPr>
            <a:endParaRPr lang="sv-SE" sz="2400" baseline="30000" dirty="0" smtClean="0">
              <a:solidFill>
                <a:srgbClr val="000000"/>
              </a:solidFill>
              <a:latin typeface="Gill Sans Light"/>
              <a:cs typeface="Gill Sans Light"/>
            </a:endParaRPr>
          </a:p>
        </p:txBody>
      </p:sp>
      <p:sp>
        <p:nvSpPr>
          <p:cNvPr id="6" name="Rektangel med rundade hörn 5"/>
          <p:cNvSpPr/>
          <p:nvPr/>
        </p:nvSpPr>
        <p:spPr>
          <a:xfrm>
            <a:off x="1066800" y="1752600"/>
            <a:ext cx="7162800" cy="4340225"/>
          </a:xfrm>
          <a:prstGeom prst="roundRect">
            <a:avLst/>
          </a:prstGeom>
          <a:noFill/>
          <a:ln w="22225" cap="flat" cmpd="sng" algn="ctr">
            <a:solidFill>
              <a:srgbClr val="869AA9"/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ln>
                <a:solidFill>
                  <a:srgbClr val="582684"/>
                </a:solidFill>
              </a:ln>
              <a:solidFill>
                <a:srgbClr val="5826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27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Bildobjekt 3" descr="UngRöst_Citatbubbla-2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8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6272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836712"/>
            <a:ext cx="7772400" cy="1143000"/>
          </a:xfrm>
        </p:spPr>
        <p:txBody>
          <a:bodyPr/>
          <a:lstStyle/>
          <a:p>
            <a:pPr algn="ctr"/>
            <a:r>
              <a:rPr lang="sv-SE" b="1" dirty="0" smtClean="0"/>
              <a:t>Kartläggning av nuläge</a:t>
            </a:r>
            <a:endParaRPr lang="sv-SE" b="1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63447606"/>
              </p:ext>
            </p:extLst>
          </p:nvPr>
        </p:nvGraphicFramePr>
        <p:xfrm>
          <a:off x="685800" y="2286001"/>
          <a:ext cx="7772400" cy="3807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70862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Princip i Barnkonventionen</a:t>
                      </a:r>
                      <a:endParaRPr lang="sv-SE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Goda Exempel</a:t>
                      </a:r>
                      <a:endParaRPr lang="sv-SE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Brister</a:t>
                      </a:r>
                      <a:endParaRPr lang="sv-SE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34108">
                <a:tc>
                  <a:txBody>
                    <a:bodyPr/>
                    <a:lstStyle/>
                    <a:p>
                      <a:r>
                        <a:rPr lang="sv-SE" dirty="0" smtClean="0"/>
                        <a:t>Inget barn får diskrimineras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77829" marR="77829" marT="38914" marB="38914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77829" marR="77829" marT="38914" marB="38914"/>
                </a:tc>
              </a:tr>
              <a:tr h="734108">
                <a:tc>
                  <a:txBody>
                    <a:bodyPr/>
                    <a:lstStyle/>
                    <a:p>
                      <a:r>
                        <a:rPr lang="sv-SE" dirty="0" smtClean="0"/>
                        <a:t>Barnets bästa gäller alltid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829" marR="77829" marT="38914" marB="38914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77829" marR="77829" marT="38914" marB="38914"/>
                </a:tc>
              </a:tr>
              <a:tr h="734108">
                <a:tc>
                  <a:txBody>
                    <a:bodyPr/>
                    <a:lstStyle/>
                    <a:p>
                      <a:r>
                        <a:rPr lang="sv-SE" dirty="0" smtClean="0"/>
                        <a:t>Rätt till liv,</a:t>
                      </a:r>
                      <a:r>
                        <a:rPr lang="sv-SE" baseline="0" dirty="0" smtClean="0"/>
                        <a:t> överlevnad och utveckling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829" marR="77829" marT="38914" marB="38914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77829" marR="77829" marT="38914" marB="38914"/>
                </a:tc>
              </a:tr>
              <a:tr h="734108">
                <a:tc>
                  <a:txBody>
                    <a:bodyPr/>
                    <a:lstStyle/>
                    <a:p>
                      <a:r>
                        <a:rPr lang="sv-SE" dirty="0" smtClean="0"/>
                        <a:t>Alla</a:t>
                      </a:r>
                      <a:r>
                        <a:rPr lang="sv-SE" baseline="0" dirty="0" smtClean="0"/>
                        <a:t> Barn har rätt att komma till tals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77829" marR="77829" marT="38914" marB="38914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77829" marR="77829" marT="38914" marB="389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6728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836712"/>
            <a:ext cx="7772400" cy="1143000"/>
          </a:xfrm>
        </p:spPr>
        <p:txBody>
          <a:bodyPr/>
          <a:lstStyle/>
          <a:p>
            <a:pPr algn="ctr"/>
            <a:r>
              <a:rPr lang="sv-SE" b="1" dirty="0" smtClean="0"/>
              <a:t>Kartläggning av nuläge</a:t>
            </a:r>
            <a:br>
              <a:rPr lang="sv-SE" b="1" dirty="0" smtClean="0"/>
            </a:br>
            <a:r>
              <a:rPr lang="sv-SE" sz="2600" b="1" i="1" dirty="0" smtClean="0"/>
              <a:t>exempel på hur det kan se ut</a:t>
            </a:r>
            <a:endParaRPr lang="sv-SE" sz="2600" b="1" i="1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0006059"/>
              </p:ext>
            </p:extLst>
          </p:nvPr>
        </p:nvGraphicFramePr>
        <p:xfrm>
          <a:off x="685800" y="2286001"/>
          <a:ext cx="7772400" cy="4087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70862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Princip i Barnkonventionen</a:t>
                      </a:r>
                      <a:endParaRPr lang="sv-SE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Goda Exempel</a:t>
                      </a:r>
                      <a:endParaRPr lang="sv-SE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Brister</a:t>
                      </a:r>
                      <a:endParaRPr lang="sv-SE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34108">
                <a:tc>
                  <a:txBody>
                    <a:bodyPr/>
                    <a:lstStyle/>
                    <a:p>
                      <a:r>
                        <a:rPr lang="sv-SE" dirty="0" smtClean="0"/>
                        <a:t>Inget barn får diskrimineras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Barnahus gäller för alla barn </a:t>
                      </a:r>
                      <a:endParaRPr lang="sv-S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29" marR="77829" marT="38914" marB="389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 smtClean="0">
                          <a:effectLst/>
                        </a:rPr>
                        <a:t>Gränsdragningar</a:t>
                      </a:r>
                      <a:r>
                        <a:rPr lang="sv-SE" sz="900" baseline="0" dirty="0" smtClean="0">
                          <a:effectLst/>
                        </a:rPr>
                        <a:t> vad gäller målgrupp: (ålder, brottstyp</a:t>
                      </a:r>
                      <a:r>
                        <a:rPr lang="sv-SE" sz="900" baseline="0" smtClean="0">
                          <a:effectLst/>
                        </a:rPr>
                        <a:t>) </a:t>
                      </a:r>
                      <a:r>
                        <a:rPr lang="sv-SE" sz="900" smtClean="0">
                          <a:effectLst/>
                        </a:rPr>
                        <a:t> </a:t>
                      </a:r>
                      <a:endParaRPr lang="sv-S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29" marR="77829" marT="38914" marB="38914"/>
                </a:tc>
              </a:tr>
              <a:tr h="734108">
                <a:tc>
                  <a:txBody>
                    <a:bodyPr/>
                    <a:lstStyle/>
                    <a:p>
                      <a:r>
                        <a:rPr lang="sv-SE" dirty="0" smtClean="0"/>
                        <a:t>Barnets bästa gäller alltid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 smtClean="0">
                          <a:effectLst/>
                        </a:rPr>
                        <a:t>Inga barn ska hamna mellan stolar på grund av organisation.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 smtClean="0">
                          <a:effectLst/>
                        </a:rPr>
                        <a:t>De </a:t>
                      </a:r>
                      <a:r>
                        <a:rPr lang="sv-SE" sz="900" dirty="0">
                          <a:effectLst/>
                        </a:rPr>
                        <a:t>vuxna (professionella flyttar sig till barnahus</a:t>
                      </a:r>
                      <a:r>
                        <a:rPr lang="sv-SE" sz="900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Flexibilitet</a:t>
                      </a:r>
                      <a:r>
                        <a:rPr lang="sv-SE" sz="9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för att ändra rutiner utifrån barnets särskilda behov. </a:t>
                      </a:r>
                      <a:endParaRPr lang="sv-S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29" marR="77829" marT="38914" marB="389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 smtClean="0">
                          <a:effectLst/>
                        </a:rPr>
                        <a:t>Det egna uppdraget/organisationen i främsta rummet: </a:t>
                      </a:r>
                      <a:r>
                        <a:rPr lang="sv-SE" sz="900" dirty="0" err="1" smtClean="0">
                          <a:effectLst/>
                        </a:rPr>
                        <a:t>t.ex</a:t>
                      </a:r>
                      <a:r>
                        <a:rPr lang="sv-SE" sz="900" dirty="0" smtClean="0">
                          <a:effectLst/>
                        </a:rPr>
                        <a:t> barn som inte utreds på socialtjänsten får inte höras på Barnahus. BUP </a:t>
                      </a:r>
                      <a:r>
                        <a:rPr lang="sv-SE" sz="900" dirty="0">
                          <a:effectLst/>
                        </a:rPr>
                        <a:t>tar bara emot enligt sedvanligt remissförfarande</a:t>
                      </a:r>
                      <a:endParaRPr lang="sv-S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29" marR="77829" marT="38914" marB="38914"/>
                </a:tc>
              </a:tr>
              <a:tr h="734108">
                <a:tc>
                  <a:txBody>
                    <a:bodyPr/>
                    <a:lstStyle/>
                    <a:p>
                      <a:r>
                        <a:rPr lang="sv-SE" dirty="0" smtClean="0"/>
                        <a:t>Rätt till liv,</a:t>
                      </a:r>
                      <a:r>
                        <a:rPr lang="sv-SE" baseline="0" dirty="0" smtClean="0"/>
                        <a:t> överlevnad och utveckling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Snabb handläggning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Gedigna skyddsbedömningar/rutiner</a:t>
                      </a:r>
                      <a:endParaRPr lang="sv-S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29" marR="77829" marT="38914" marB="389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Långa handläggningstider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Bristande rutiner vid </a:t>
                      </a:r>
                      <a:r>
                        <a:rPr lang="sv-SE" sz="900" dirty="0" smtClean="0">
                          <a:effectLst/>
                        </a:rPr>
                        <a:t>hämtning/lämning</a:t>
                      </a:r>
                      <a:endParaRPr lang="sv-S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29" marR="77829" marT="38914" marB="38914"/>
                </a:tc>
              </a:tr>
              <a:tr h="734108">
                <a:tc>
                  <a:txBody>
                    <a:bodyPr/>
                    <a:lstStyle/>
                    <a:p>
                      <a:r>
                        <a:rPr lang="sv-SE" dirty="0" smtClean="0"/>
                        <a:t>Alla</a:t>
                      </a:r>
                      <a:r>
                        <a:rPr lang="sv-SE" baseline="0" dirty="0" smtClean="0"/>
                        <a:t> Barn har rätt att komma till tals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Informationsmaterial till barn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Tydlig information vid </a:t>
                      </a:r>
                      <a:r>
                        <a:rPr lang="sv-SE" sz="900" dirty="0" smtClean="0">
                          <a:effectLst/>
                        </a:rPr>
                        <a:t>hämtning/lämning</a:t>
                      </a:r>
                      <a:endParaRPr lang="sv-SE" sz="9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Information vid </a:t>
                      </a:r>
                      <a:r>
                        <a:rPr lang="sv-SE" sz="900" dirty="0" smtClean="0">
                          <a:effectLst/>
                        </a:rPr>
                        <a:t>avslutad </a:t>
                      </a:r>
                      <a:r>
                        <a:rPr lang="sv-SE" sz="900" dirty="0">
                          <a:effectLst/>
                        </a:rPr>
                        <a:t>process</a:t>
                      </a:r>
                      <a:endParaRPr lang="sv-S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29" marR="77829" marT="38914" marB="3891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effectLst/>
                        </a:rPr>
                        <a:t>Bristande information till barnet i alla </a:t>
                      </a:r>
                      <a:r>
                        <a:rPr lang="sv-SE" sz="900" dirty="0" smtClean="0">
                          <a:effectLst/>
                        </a:rPr>
                        <a:t>led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Ingen möjlighet för</a:t>
                      </a:r>
                      <a:r>
                        <a:rPr lang="sv-SE" sz="9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barn att påverka vad som erbjuds eller vad de tar del i</a:t>
                      </a:r>
                      <a:endParaRPr lang="sv-S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29" marR="77829" marT="38914" marB="389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1049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7504" y="764704"/>
            <a:ext cx="9036496" cy="5688632"/>
          </a:xfrm>
        </p:spPr>
        <p:txBody>
          <a:bodyPr/>
          <a:lstStyle/>
          <a:p>
            <a:pPr marL="0" indent="0" algn="ctr">
              <a:buNone/>
            </a:pPr>
            <a:r>
              <a:rPr lang="sv-SE" sz="3000" b="1" dirty="0" smtClean="0">
                <a:solidFill>
                  <a:srgbClr val="FF0000"/>
                </a:solidFill>
              </a:rPr>
              <a:t>SANT ELLER FALSKT?</a:t>
            </a:r>
          </a:p>
          <a:p>
            <a:pPr marL="0" indent="0" algn="ctr">
              <a:buNone/>
            </a:pPr>
            <a:endParaRPr lang="sv-SE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sz="2600" dirty="0" smtClean="0"/>
              <a:t>Eftersom </a:t>
            </a:r>
            <a:r>
              <a:rPr lang="sv-SE" sz="2600" dirty="0"/>
              <a:t>barnkonventionen inte är lag i Sverige är den att betrakta som en rekommendation till oss som arbetar i kommuner, landsting och </a:t>
            </a:r>
            <a:r>
              <a:rPr lang="sv-SE" sz="2600" dirty="0" smtClean="0"/>
              <a:t>regioner</a:t>
            </a:r>
            <a:r>
              <a:rPr lang="sv-SE" sz="2600" dirty="0"/>
              <a:t> </a:t>
            </a:r>
            <a:r>
              <a:rPr lang="sv-SE" sz="2600" dirty="0" smtClean="0"/>
              <a:t>(?)</a:t>
            </a: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dirty="0"/>
              <a:t>Barnkonventionen gäller bara barn som är födda i </a:t>
            </a:r>
            <a:r>
              <a:rPr lang="sv-SE" sz="2600" dirty="0" smtClean="0"/>
              <a:t>Sverige</a:t>
            </a:r>
            <a:r>
              <a:rPr lang="sv-SE" sz="2600" dirty="0"/>
              <a:t> </a:t>
            </a:r>
            <a:r>
              <a:rPr lang="sv-SE" sz="2600" dirty="0" smtClean="0"/>
              <a:t>(?)</a:t>
            </a:r>
            <a:endParaRPr lang="sv-SE" sz="2600" dirty="0"/>
          </a:p>
          <a:p>
            <a:pPr marL="0" indent="0">
              <a:buNone/>
            </a:pPr>
            <a:r>
              <a:rPr lang="sv-SE" sz="2600" dirty="0" smtClean="0"/>
              <a:t> </a:t>
            </a:r>
          </a:p>
          <a:p>
            <a:pPr marL="0" indent="0">
              <a:buNone/>
            </a:pPr>
            <a:r>
              <a:rPr lang="sv-SE" sz="2600" dirty="0" smtClean="0"/>
              <a:t>Barnkonventionen </a:t>
            </a:r>
            <a:r>
              <a:rPr lang="sv-SE" sz="2600" dirty="0"/>
              <a:t>ger barn rätt att bestämma om sina egna </a:t>
            </a:r>
            <a:r>
              <a:rPr lang="sv-SE" sz="2600" dirty="0" smtClean="0"/>
              <a:t>liv (?)</a:t>
            </a:r>
            <a:endParaRPr lang="sv-SE" sz="26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08215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Platshållare för bildnumm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/>
          <a:lstStyle/>
          <a:p>
            <a:fld id="{00CBDD5D-46E7-4DBF-AC87-729411EF72D0}" type="slidenum">
              <a:rPr lang="sv-SE" smtClean="0"/>
              <a:pPr/>
              <a:t>3</a:t>
            </a:fld>
            <a:endParaRPr lang="sv-SE" smtClean="0"/>
          </a:p>
        </p:txBody>
      </p:sp>
      <p:sp>
        <p:nvSpPr>
          <p:cNvPr id="5017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/>
          </a:p>
        </p:txBody>
      </p:sp>
      <p:pic>
        <p:nvPicPr>
          <p:cNvPr id="50180" name="Picture 9" descr="opowiadan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765175"/>
            <a:ext cx="6697662" cy="560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95832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8"/>
          <p:cNvSpPr>
            <a:spLocks noChangeShapeType="1"/>
          </p:cNvSpPr>
          <p:nvPr/>
        </p:nvSpPr>
        <p:spPr bwMode="auto">
          <a:xfrm flipV="1">
            <a:off x="611188" y="3933825"/>
            <a:ext cx="79216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" name="Line 27"/>
          <p:cNvSpPr>
            <a:spLocks noChangeShapeType="1"/>
          </p:cNvSpPr>
          <p:nvPr/>
        </p:nvSpPr>
        <p:spPr bwMode="auto">
          <a:xfrm>
            <a:off x="4283968" y="1650806"/>
            <a:ext cx="0" cy="437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467544" y="829926"/>
            <a:ext cx="80652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dirty="0">
                <a:solidFill>
                  <a:schemeClr val="tx2"/>
                </a:solidFill>
                <a:latin typeface="Gill Sans" pitchFamily="34" charset="0"/>
              </a:rPr>
              <a:t>Barnkonventionens fyra </a:t>
            </a:r>
            <a:r>
              <a:rPr lang="sv-SE" sz="3200" dirty="0" smtClean="0">
                <a:solidFill>
                  <a:schemeClr val="tx2"/>
                </a:solidFill>
                <a:latin typeface="Gill Sans" pitchFamily="34" charset="0"/>
              </a:rPr>
              <a:t>grundgrundprinciper</a:t>
            </a:r>
            <a:endParaRPr lang="sv-SE" sz="3200" dirty="0">
              <a:solidFill>
                <a:schemeClr val="tx2"/>
              </a:solidFill>
              <a:latin typeface="Gill Sans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484157" y="169703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dirty="0">
                <a:solidFill>
                  <a:srgbClr val="0000FF"/>
                </a:solidFill>
                <a:latin typeface="Arial" pitchFamily="34" charset="0"/>
              </a:rPr>
              <a:t>Art 2</a:t>
            </a:r>
          </a:p>
          <a:p>
            <a:pPr>
              <a:spcBef>
                <a:spcPct val="50000"/>
              </a:spcBef>
            </a:pPr>
            <a:r>
              <a:rPr lang="sv-SE" dirty="0">
                <a:latin typeface="Arial" pitchFamily="34" charset="0"/>
              </a:rPr>
              <a:t>Icke-diskriminering</a:t>
            </a:r>
          </a:p>
        </p:txBody>
      </p:sp>
      <p:sp>
        <p:nvSpPr>
          <p:cNvPr id="7" name="Rektangel 6"/>
          <p:cNvSpPr/>
          <p:nvPr/>
        </p:nvSpPr>
        <p:spPr>
          <a:xfrm>
            <a:off x="4584626" y="169703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dirty="0">
                <a:solidFill>
                  <a:srgbClr val="0000FF"/>
                </a:solidFill>
                <a:latin typeface="Arial" pitchFamily="34" charset="0"/>
              </a:rPr>
              <a:t>Art 3</a:t>
            </a:r>
          </a:p>
          <a:p>
            <a:pPr>
              <a:spcBef>
                <a:spcPct val="50000"/>
              </a:spcBef>
            </a:pPr>
            <a:r>
              <a:rPr lang="sv-SE" dirty="0">
                <a:latin typeface="Arial" pitchFamily="34" charset="0"/>
              </a:rPr>
              <a:t>Barnets bästa i främsta rummet</a:t>
            </a:r>
          </a:p>
        </p:txBody>
      </p:sp>
      <p:sp>
        <p:nvSpPr>
          <p:cNvPr id="8" name="Rektangel 7"/>
          <p:cNvSpPr/>
          <p:nvPr/>
        </p:nvSpPr>
        <p:spPr>
          <a:xfrm>
            <a:off x="611188" y="429309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dirty="0">
                <a:solidFill>
                  <a:srgbClr val="0000FF"/>
                </a:solidFill>
                <a:latin typeface="Arial" pitchFamily="34" charset="0"/>
              </a:rPr>
              <a:t>Art 6</a:t>
            </a:r>
          </a:p>
          <a:p>
            <a:pPr>
              <a:spcBef>
                <a:spcPct val="50000"/>
              </a:spcBef>
            </a:pPr>
            <a:r>
              <a:rPr lang="sv-SE" dirty="0">
                <a:latin typeface="Arial" pitchFamily="34" charset="0"/>
              </a:rPr>
              <a:t>Rätt till liv och utveckling</a:t>
            </a:r>
          </a:p>
        </p:txBody>
      </p:sp>
      <p:sp>
        <p:nvSpPr>
          <p:cNvPr id="9" name="Rektangel 8"/>
          <p:cNvSpPr/>
          <p:nvPr/>
        </p:nvSpPr>
        <p:spPr>
          <a:xfrm>
            <a:off x="4482837" y="4307489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dirty="0">
                <a:solidFill>
                  <a:srgbClr val="0000FF"/>
                </a:solidFill>
                <a:latin typeface="Arial" pitchFamily="34" charset="0"/>
              </a:rPr>
              <a:t>Art 12</a:t>
            </a:r>
          </a:p>
          <a:p>
            <a:pPr>
              <a:spcBef>
                <a:spcPct val="50000"/>
              </a:spcBef>
            </a:pPr>
            <a:r>
              <a:rPr lang="sv-SE" dirty="0">
                <a:latin typeface="Arial" pitchFamily="34" charset="0"/>
              </a:rPr>
              <a:t>Rätt till inflytande</a:t>
            </a:r>
          </a:p>
        </p:txBody>
      </p:sp>
    </p:spTree>
    <p:extLst>
      <p:ext uri="{BB962C8B-B14F-4D97-AF65-F5344CB8AC3E}">
        <p14:creationId xmlns:p14="http://schemas.microsoft.com/office/powerpoint/2010/main" xmlns="" val="27103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6059016" cy="1080120"/>
          </a:xfrm>
        </p:spPr>
        <p:txBody>
          <a:bodyPr/>
          <a:lstStyle/>
          <a:p>
            <a:r>
              <a:rPr lang="sv-SE" sz="3600" b="0" dirty="0" smtClean="0"/>
              <a:t>Barn utsatta för/bevittnat Våld</a:t>
            </a:r>
            <a:endParaRPr lang="sv-SE" sz="3600" b="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3575050" y="1988840"/>
            <a:ext cx="5111750" cy="4464496"/>
          </a:xfrm>
        </p:spPr>
        <p:txBody>
          <a:bodyPr/>
          <a:lstStyle/>
          <a:p>
            <a:r>
              <a:rPr lang="sv-SE" sz="2400" dirty="0" smtClean="0"/>
              <a:t>prioritera </a:t>
            </a:r>
            <a:r>
              <a:rPr lang="sv-SE" sz="2400" dirty="0" smtClean="0">
                <a:solidFill>
                  <a:schemeClr val="accent1"/>
                </a:solidFill>
              </a:rPr>
              <a:t>förebyggande åtgärder</a:t>
            </a:r>
          </a:p>
          <a:p>
            <a:pPr>
              <a:buNone/>
            </a:pPr>
            <a:endParaRPr lang="sv-SE" sz="1000" dirty="0" smtClean="0"/>
          </a:p>
          <a:p>
            <a:r>
              <a:rPr lang="sv-SE" sz="2400" dirty="0" smtClean="0"/>
              <a:t>verka för </a:t>
            </a:r>
            <a:r>
              <a:rPr lang="sv-SE" sz="2400" dirty="0" smtClean="0">
                <a:solidFill>
                  <a:schemeClr val="accent1"/>
                </a:solidFill>
              </a:rPr>
              <a:t>icke-våldsvärderingar</a:t>
            </a:r>
            <a:r>
              <a:rPr lang="sv-SE" sz="2400" dirty="0" smtClean="0"/>
              <a:t> och öka människors medvetenhet</a:t>
            </a:r>
          </a:p>
          <a:p>
            <a:endParaRPr lang="sv-SE" sz="1000" dirty="0" smtClean="0"/>
          </a:p>
          <a:p>
            <a:r>
              <a:rPr lang="sv-SE" sz="2400" dirty="0" smtClean="0"/>
              <a:t>erbjuda hjälp till </a:t>
            </a:r>
            <a:r>
              <a:rPr lang="sv-SE" sz="2400" dirty="0" smtClean="0">
                <a:solidFill>
                  <a:schemeClr val="accent1"/>
                </a:solidFill>
              </a:rPr>
              <a:t>rehabilitering</a:t>
            </a:r>
            <a:r>
              <a:rPr lang="sv-SE" sz="2400" dirty="0" smtClean="0"/>
              <a:t> och återintegrering i samhället</a:t>
            </a:r>
          </a:p>
          <a:p>
            <a:endParaRPr lang="sv-SE" sz="1000" dirty="0" smtClean="0"/>
          </a:p>
          <a:p>
            <a:r>
              <a:rPr lang="sv-SE" sz="2400" dirty="0" smtClean="0"/>
              <a:t>säkerställa </a:t>
            </a:r>
            <a:r>
              <a:rPr lang="sv-SE" sz="2400" dirty="0" smtClean="0">
                <a:solidFill>
                  <a:schemeClr val="accent1"/>
                </a:solidFill>
              </a:rPr>
              <a:t>barns deltagande </a:t>
            </a:r>
            <a:r>
              <a:rPr lang="sv-SE" sz="2400" dirty="0" smtClean="0"/>
              <a:t>och skapa </a:t>
            </a:r>
            <a:r>
              <a:rPr lang="sv-SE" sz="2400" dirty="0" smtClean="0">
                <a:solidFill>
                  <a:schemeClr val="tx2"/>
                </a:solidFill>
              </a:rPr>
              <a:t>barnanpassade</a:t>
            </a:r>
            <a:r>
              <a:rPr lang="sv-SE" sz="2400" dirty="0" smtClean="0"/>
              <a:t> tjänster och metoder för rapportering av våld mot barn</a:t>
            </a:r>
            <a:endParaRPr lang="sv-SE" sz="2400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/>
          <a:p>
            <a:endParaRPr lang="sv-SE" sz="2400" dirty="0" smtClean="0"/>
          </a:p>
          <a:p>
            <a:r>
              <a:rPr lang="sv-SE" sz="2400" dirty="0" smtClean="0"/>
              <a:t>FN kommitténs rekommendationer 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endParaRPr lang="sv-SE" sz="2400" dirty="0" smtClean="0"/>
          </a:p>
          <a:p>
            <a:endParaRPr lang="sv-SE" dirty="0"/>
          </a:p>
        </p:txBody>
      </p:sp>
      <p:pic>
        <p:nvPicPr>
          <p:cNvPr id="40962" name="Picture 2" descr="C:\Users\marief\AppData\Local\Microsoft\Windows\Temporary Internet Files\Content.IE5\DDO3HQ31\MM90028365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509120"/>
            <a:ext cx="1008112" cy="12961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407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ChangeArrowheads="1"/>
          </p:cNvSpPr>
          <p:nvPr/>
        </p:nvSpPr>
        <p:spPr bwMode="auto">
          <a:xfrm>
            <a:off x="1331913" y="1089025"/>
            <a:ext cx="63563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rgbClr val="000000"/>
              </a:buClr>
            </a:pPr>
            <a:r>
              <a:rPr lang="en-US" sz="3200" dirty="0" err="1">
                <a:solidFill>
                  <a:srgbClr val="000000"/>
                </a:solidFill>
                <a:latin typeface="Gill Sans" pitchFamily="34" charset="0"/>
                <a:sym typeface="Arial" pitchFamily="34" charset="0"/>
              </a:rPr>
              <a:t>Vad</a:t>
            </a:r>
            <a:r>
              <a:rPr lang="en-US" sz="3200" dirty="0">
                <a:solidFill>
                  <a:srgbClr val="000000"/>
                </a:solidFill>
                <a:latin typeface="Gill Sans" pitchFamily="34" charset="0"/>
                <a:sym typeface="Arial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Gill Sans" pitchFamily="34" charset="0"/>
                <a:sym typeface="Arial" pitchFamily="34" charset="0"/>
              </a:rPr>
              <a:t>menar</a:t>
            </a:r>
            <a:r>
              <a:rPr lang="en-US" sz="3200" dirty="0">
                <a:solidFill>
                  <a:srgbClr val="000000"/>
                </a:solidFill>
                <a:latin typeface="Gill Sans" pitchFamily="34" charset="0"/>
                <a:sym typeface="Arial" pitchFamily="34" charset="0"/>
              </a:rPr>
              <a:t> vi med </a:t>
            </a:r>
            <a:r>
              <a:rPr lang="en-US" sz="3200" dirty="0" err="1">
                <a:solidFill>
                  <a:srgbClr val="000000"/>
                </a:solidFill>
                <a:latin typeface="Gill Sans" pitchFamily="34" charset="0"/>
                <a:sym typeface="Arial" pitchFamily="34" charset="0"/>
              </a:rPr>
              <a:t>G</a:t>
            </a:r>
            <a:r>
              <a:rPr lang="en-US" sz="3200" dirty="0" err="1" smtClean="0">
                <a:solidFill>
                  <a:srgbClr val="000000"/>
                </a:solidFill>
                <a:latin typeface="Gill Sans" pitchFamily="34" charset="0"/>
                <a:sym typeface="Arial" pitchFamily="34" charset="0"/>
              </a:rPr>
              <a:t>arantinivå</a:t>
            </a:r>
            <a:r>
              <a:rPr lang="en-US" sz="3200" dirty="0">
                <a:solidFill>
                  <a:srgbClr val="000000"/>
                </a:solidFill>
                <a:latin typeface="Gill Sans" pitchFamily="34" charset="0"/>
                <a:sym typeface="Arial" pitchFamily="34" charset="0"/>
              </a:rPr>
              <a:t>?</a:t>
            </a:r>
          </a:p>
        </p:txBody>
      </p:sp>
      <p:sp>
        <p:nvSpPr>
          <p:cNvPr id="5123" name="Text Box 52"/>
          <p:cNvSpPr txBox="1">
            <a:spLocks noChangeArrowheads="1"/>
          </p:cNvSpPr>
          <p:nvPr/>
        </p:nvSpPr>
        <p:spPr bwMode="auto">
          <a:xfrm>
            <a:off x="611188" y="836613"/>
            <a:ext cx="79216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sz="1000" b="1">
              <a:solidFill>
                <a:srgbClr val="000000"/>
              </a:solidFill>
              <a:sym typeface="Arial" pitchFamily="34" charset="0"/>
            </a:endParaRPr>
          </a:p>
        </p:txBody>
      </p:sp>
      <p:sp>
        <p:nvSpPr>
          <p:cNvPr id="5124" name="Platshållare för innehåll 1"/>
          <p:cNvSpPr>
            <a:spLocks noGrp="1"/>
          </p:cNvSpPr>
          <p:nvPr>
            <p:ph sz="half" idx="1"/>
          </p:nvPr>
        </p:nvSpPr>
        <p:spPr>
          <a:xfrm>
            <a:off x="685800" y="1773238"/>
            <a:ext cx="7846640" cy="432276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sz="2000" b="1" dirty="0" smtClean="0"/>
              <a:t>Familjecentraler</a:t>
            </a:r>
          </a:p>
          <a:p>
            <a:pPr marL="457200" indent="-457200">
              <a:buFont typeface="+mj-lt"/>
              <a:buAutoNum type="arabicPeriod"/>
            </a:pPr>
            <a:endParaRPr lang="sv-SE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sv-SE" sz="2000" b="1" dirty="0" smtClean="0"/>
              <a:t>Ungdomsmottagningar</a:t>
            </a:r>
          </a:p>
          <a:p>
            <a:pPr marL="457200" indent="-457200">
              <a:buFont typeface="+mj-lt"/>
              <a:buAutoNum type="arabicPeriod"/>
            </a:pPr>
            <a:endParaRPr lang="sv-SE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sv-SE" sz="2000" b="1" dirty="0" smtClean="0"/>
              <a:t>Fungerande elevhälsovård </a:t>
            </a:r>
            <a:r>
              <a:rPr lang="sv-SE" sz="2000" dirty="0" smtClean="0"/>
              <a:t>– med läkare, skolsköterska, kurator och psykolog med stor tillgänglighet</a:t>
            </a:r>
          </a:p>
          <a:p>
            <a:pPr marL="457200" indent="-457200">
              <a:buFont typeface="+mj-lt"/>
              <a:buAutoNum type="arabicPeriod"/>
            </a:pPr>
            <a:endParaRPr lang="sv-SE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sv-SE" sz="2000" b="1" dirty="0" smtClean="0"/>
              <a:t>Uppsökande socialtjänst</a:t>
            </a:r>
            <a:r>
              <a:rPr lang="sv-SE" sz="2000" dirty="0" smtClean="0"/>
              <a:t> med koppling till en enhet som erbjuder :</a:t>
            </a:r>
          </a:p>
          <a:p>
            <a:pPr>
              <a:buNone/>
            </a:pPr>
            <a:endParaRPr lang="sv-SE" sz="2000" dirty="0" smtClean="0"/>
          </a:p>
          <a:p>
            <a:pPr marL="457200" indent="-457200">
              <a:buFontTx/>
              <a:buChar char="-"/>
            </a:pPr>
            <a:r>
              <a:rPr lang="sv-SE" sz="2000" b="1" dirty="0" smtClean="0"/>
              <a:t>Krissamtal</a:t>
            </a:r>
            <a:r>
              <a:rPr lang="sv-SE" sz="2000" dirty="0" smtClean="0"/>
              <a:t> för barn som bevittnat våld, själva utsatts för våld eller sexuella övergrepp, och barn som mist en nära anhörig.</a:t>
            </a:r>
          </a:p>
          <a:p>
            <a:pPr marL="457200" indent="-457200">
              <a:buFontTx/>
              <a:buChar char="-"/>
            </a:pPr>
            <a:r>
              <a:rPr lang="sv-SE" sz="2000" b="1" dirty="0" smtClean="0"/>
              <a:t>Stödgrupper</a:t>
            </a:r>
            <a:r>
              <a:rPr lang="sv-SE" sz="2000" dirty="0" smtClean="0"/>
              <a:t> för barn med föräldrar som missbrukar, barn till psykiskt sjuka föräldrar, barn till föräldrar i skilsmässa, barn som bevittnat våld eller själva utsatts för våld eller sexuella övergrepp.</a:t>
            </a:r>
          </a:p>
          <a:p>
            <a:pPr marL="0" indent="0">
              <a:buNone/>
            </a:pPr>
            <a:endParaRPr lang="sv-SE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296633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ubrik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062664" cy="504056"/>
          </a:xfrm>
        </p:spPr>
        <p:txBody>
          <a:bodyPr/>
          <a:lstStyle/>
          <a:p>
            <a:r>
              <a:rPr lang="sv-SE" sz="3600" b="1" dirty="0" smtClean="0"/>
              <a:t>Rädda Barnen vill se:</a:t>
            </a:r>
          </a:p>
        </p:txBody>
      </p:sp>
      <p:sp>
        <p:nvSpPr>
          <p:cNvPr id="16387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8496944" cy="4899248"/>
          </a:xfrm>
        </p:spPr>
        <p:txBody>
          <a:bodyPr/>
          <a:lstStyle/>
          <a:p>
            <a:pPr marL="0" indent="0">
              <a:buNone/>
            </a:pPr>
            <a:r>
              <a:rPr lang="sv-SE" sz="2800" dirty="0" smtClean="0"/>
              <a:t>Lagstiftning om en garantinivå</a:t>
            </a:r>
            <a:r>
              <a:rPr lang="sv-SE" sz="2800" dirty="0"/>
              <a:t> för förebyggande arbete och tidigt, lättillgängligt stöd.</a:t>
            </a:r>
          </a:p>
          <a:p>
            <a:pPr marL="0" indent="0">
              <a:buNone/>
            </a:pPr>
            <a:r>
              <a:rPr lang="sv-SE" sz="1700" dirty="0"/>
              <a:t> </a:t>
            </a:r>
          </a:p>
          <a:p>
            <a:pPr marL="0" lvl="0" indent="0">
              <a:buNone/>
            </a:pPr>
            <a:r>
              <a:rPr lang="sv-SE" sz="2800" dirty="0" smtClean="0"/>
              <a:t>Familjecentraler och ungdomsmottagningar i </a:t>
            </a:r>
            <a:r>
              <a:rPr lang="sv-SE" sz="2800" dirty="0"/>
              <a:t>alla </a:t>
            </a:r>
            <a:r>
              <a:rPr lang="sv-SE" sz="2800" dirty="0" smtClean="0"/>
              <a:t>kommuner/stadsdelar</a:t>
            </a:r>
            <a:endParaRPr lang="sv-SE" sz="1700" dirty="0"/>
          </a:p>
          <a:p>
            <a:pPr marL="0" indent="0">
              <a:buNone/>
            </a:pPr>
            <a:r>
              <a:rPr lang="sv-SE" sz="1700" dirty="0"/>
              <a:t> </a:t>
            </a:r>
            <a:endParaRPr lang="sv-SE" sz="1700" dirty="0" smtClean="0"/>
          </a:p>
          <a:p>
            <a:pPr marL="0" lvl="0" indent="0">
              <a:buNone/>
            </a:pPr>
            <a:r>
              <a:rPr lang="sv-SE" sz="2800" dirty="0" smtClean="0"/>
              <a:t>Fungerande elevhälsovård med läkare, skolsköterska, skolkurator och skolpsykolog i samtliga skolor. </a:t>
            </a:r>
          </a:p>
          <a:p>
            <a:pPr marL="0" lvl="0" indent="0">
              <a:buNone/>
            </a:pPr>
            <a:r>
              <a:rPr lang="sv-SE" sz="2800" dirty="0" smtClean="0"/>
              <a:t>500 elever/skolpsykolog. </a:t>
            </a:r>
          </a:p>
          <a:p>
            <a:pPr marL="0" lvl="0" indent="0">
              <a:buNone/>
            </a:pPr>
            <a:r>
              <a:rPr lang="sv-SE" sz="1700" dirty="0"/>
              <a:t> </a:t>
            </a:r>
          </a:p>
          <a:p>
            <a:pPr marL="0" lvl="0" indent="0">
              <a:buNone/>
            </a:pPr>
            <a:r>
              <a:rPr lang="sv-SE" sz="2800" dirty="0" smtClean="0"/>
              <a:t>Krissamtal/stödgrupper i alla kommuner/stadsdelar</a:t>
            </a:r>
            <a:endParaRPr lang="sv-SE" sz="1700" dirty="0"/>
          </a:p>
          <a:p>
            <a:endParaRPr lang="sv-SE" sz="1700" dirty="0"/>
          </a:p>
          <a:p>
            <a:pPr marL="0" lvl="0" indent="0">
              <a:buNone/>
            </a:pPr>
            <a:r>
              <a:rPr lang="sv-SE" sz="2800" dirty="0" smtClean="0"/>
              <a:t>Aktuell </a:t>
            </a:r>
            <a:r>
              <a:rPr lang="sv-SE" sz="2800" dirty="0"/>
              <a:t>statistik om hur </a:t>
            </a:r>
            <a:r>
              <a:rPr lang="sv-SE" sz="2800" dirty="0" smtClean="0"/>
              <a:t>utbudet når ut. </a:t>
            </a:r>
          </a:p>
          <a:p>
            <a:pPr marL="0" lvl="0" indent="0">
              <a:buNone/>
            </a:pPr>
            <a:endParaRPr lang="sv-SE" sz="1700" dirty="0" smtClean="0"/>
          </a:p>
          <a:p>
            <a:pPr marL="0" lvl="0" indent="0">
              <a:buNone/>
            </a:pPr>
            <a:r>
              <a:rPr lang="sv-SE" sz="1700" dirty="0" smtClean="0"/>
              <a:t> </a:t>
            </a:r>
            <a:endParaRPr lang="sv-SE" sz="1700" dirty="0"/>
          </a:p>
          <a:p>
            <a:endParaRPr lang="sv-SE" sz="1200" dirty="0"/>
          </a:p>
          <a:p>
            <a:endParaRPr lang="sv-SE" sz="1200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xmlns="" val="297581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Underrubrik 2"/>
          <p:cNvSpPr>
            <a:spLocks noGrp="1"/>
          </p:cNvSpPr>
          <p:nvPr>
            <p:ph type="subTitle" idx="1"/>
          </p:nvPr>
        </p:nvSpPr>
        <p:spPr>
          <a:xfrm>
            <a:off x="1682824" y="3007692"/>
            <a:ext cx="6705600" cy="1717452"/>
          </a:xfrm>
        </p:spPr>
        <p:txBody>
          <a:bodyPr/>
          <a:lstStyle/>
          <a:p>
            <a:pPr algn="l" eaLnBrk="1" hangingPunct="1"/>
            <a:r>
              <a:rPr lang="sv-SE" altLang="sv-SE" sz="4000" b="1" dirty="0" smtClean="0">
                <a:solidFill>
                  <a:srgbClr val="582684"/>
                </a:solidFill>
                <a:latin typeface="Gill Sans MT" panose="020B0502020104020203" pitchFamily="34" charset="0"/>
                <a:ea typeface="Gill Sans Light"/>
                <a:cs typeface="Gill Sans Light"/>
              </a:rPr>
              <a:t>84 % ser positivt på framtiden</a:t>
            </a:r>
          </a:p>
        </p:txBody>
      </p:sp>
      <p:sp>
        <p:nvSpPr>
          <p:cNvPr id="6" name="Rektangel med rundade hörn 5"/>
          <p:cNvSpPr/>
          <p:nvPr/>
        </p:nvSpPr>
        <p:spPr>
          <a:xfrm>
            <a:off x="1066800" y="2215604"/>
            <a:ext cx="7465640" cy="3949700"/>
          </a:xfrm>
          <a:prstGeom prst="roundRect">
            <a:avLst/>
          </a:prstGeom>
          <a:noFill/>
          <a:ln w="22225" cap="flat" cmpd="sng" algn="ctr">
            <a:solidFill>
              <a:srgbClr val="869AA9"/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800" dirty="0">
              <a:ln>
                <a:solidFill>
                  <a:srgbClr val="582684"/>
                </a:solidFill>
              </a:ln>
              <a:solidFill>
                <a:srgbClr val="582684"/>
              </a:solidFill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 bwMode="auto">
          <a:xfrm>
            <a:off x="990600" y="533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sv-SE" altLang="sv-SE" b="1" dirty="0" smtClean="0">
                <a:solidFill>
                  <a:srgbClr val="869AA9"/>
                </a:solidFill>
                <a:latin typeface="Gill Sans MT" panose="020B0502020104020203" pitchFamily="34" charset="0"/>
                <a:ea typeface="Gill Sans" panose="020B0502020104020203" pitchFamily="34" charset="0"/>
                <a:cs typeface="Gill Sans" panose="020B0502020104020203" pitchFamily="34" charset="0"/>
              </a:rPr>
              <a:t>Vad säger barn och Unga?</a:t>
            </a:r>
          </a:p>
          <a:p>
            <a:pPr algn="l" eaLnBrk="1" hangingPunct="1"/>
            <a:r>
              <a:rPr lang="sv-SE" altLang="sv-SE" b="1" dirty="0" smtClean="0">
                <a:solidFill>
                  <a:srgbClr val="869AA9"/>
                </a:solidFill>
                <a:latin typeface="Gill Sans MT" panose="020B0502020104020203" pitchFamily="34" charset="0"/>
                <a:ea typeface="Gill Sans" panose="020B0502020104020203" pitchFamily="34" charset="0"/>
                <a:cs typeface="Gill Sans" panose="020B0502020104020203" pitchFamily="34" charset="0"/>
              </a:rPr>
              <a:t>Ung röst i Nacka</a:t>
            </a:r>
          </a:p>
        </p:txBody>
      </p:sp>
    </p:spTree>
    <p:extLst>
      <p:ext uri="{BB962C8B-B14F-4D97-AF65-F5344CB8AC3E}">
        <p14:creationId xmlns:p14="http://schemas.microsoft.com/office/powerpoint/2010/main" xmlns="" val="267775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ubrik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pPr algn="l" eaLnBrk="1" hangingPunct="1"/>
            <a:r>
              <a:rPr lang="sv-SE" altLang="sv-SE" b="1" dirty="0" smtClean="0">
                <a:solidFill>
                  <a:srgbClr val="869AA9"/>
                </a:solidFill>
                <a:latin typeface="Gill Sans MT" panose="020B0502020104020203" pitchFamily="34" charset="0"/>
                <a:ea typeface="Gill Sans" panose="020B0502020104020203" pitchFamily="34" charset="0"/>
                <a:cs typeface="Gill Sans" panose="020B0502020104020203" pitchFamily="34" charset="0"/>
              </a:rPr>
              <a:t>Ung röst i Nacka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76375" y="2349500"/>
            <a:ext cx="6248400" cy="3816350"/>
          </a:xfrm>
        </p:spPr>
        <p:txBody>
          <a:bodyPr rtlCol="0">
            <a:noAutofit/>
          </a:bodyPr>
          <a:lstStyle/>
          <a:p>
            <a:pPr indent="-352425" algn="l" eaLnBrk="1" fontAlgn="auto" hangingPunct="1">
              <a:spcAft>
                <a:spcPts val="1200"/>
              </a:spcAft>
              <a:buSzPct val="100000"/>
              <a:buFont typeface="Arial"/>
              <a:buNone/>
              <a:defRPr/>
            </a:pPr>
            <a:r>
              <a:rPr lang="sv-SE" sz="2600" dirty="0" smtClean="0">
                <a:solidFill>
                  <a:srgbClr val="582684"/>
                </a:solidFill>
                <a:latin typeface="Gill Sans MT" pitchFamily="34" charset="0"/>
                <a:cs typeface="Gill Sans Light"/>
              </a:rPr>
              <a:t>13 % har under det senaste året oroat sig över att familjens pengar inte ska räcka till det de behöver</a:t>
            </a:r>
          </a:p>
          <a:p>
            <a:pPr indent="-352425" algn="l" eaLnBrk="1" fontAlgn="auto" hangingPunct="1">
              <a:spcAft>
                <a:spcPts val="1200"/>
              </a:spcAft>
              <a:buSzPct val="100000"/>
              <a:buFont typeface="Arial"/>
              <a:buNone/>
              <a:defRPr/>
            </a:pPr>
            <a:endParaRPr lang="sv-SE" sz="2600" dirty="0" smtClean="0">
              <a:solidFill>
                <a:srgbClr val="582684"/>
              </a:solidFill>
              <a:latin typeface="Gill Sans MT" pitchFamily="34" charset="0"/>
              <a:cs typeface="Gill Sans Light"/>
            </a:endParaRPr>
          </a:p>
          <a:p>
            <a:pPr indent="-352425" algn="l" eaLnBrk="1" fontAlgn="auto" hangingPunct="1">
              <a:spcAft>
                <a:spcPts val="1200"/>
              </a:spcAft>
              <a:buSzPct val="100000"/>
              <a:buFont typeface="Arial"/>
              <a:buNone/>
              <a:defRPr/>
            </a:pPr>
            <a:r>
              <a:rPr lang="sv-SE" sz="2600" dirty="0" smtClean="0">
                <a:solidFill>
                  <a:srgbClr val="582684"/>
                </a:solidFill>
                <a:latin typeface="Gill Sans MT" pitchFamily="34" charset="0"/>
                <a:cs typeface="Gill Sans Light"/>
              </a:rPr>
              <a:t>5% har oroat sig över att bli vräkta under det senaste året </a:t>
            </a:r>
          </a:p>
          <a:p>
            <a:pPr marL="363538" indent="-352425" algn="l" eaLnBrk="1" fontAlgn="auto" hangingPunct="1">
              <a:spcAft>
                <a:spcPts val="1200"/>
              </a:spcAft>
              <a:buSzPct val="100000"/>
              <a:buFont typeface="Arial"/>
              <a:buNone/>
              <a:defRPr/>
            </a:pPr>
            <a:endParaRPr lang="sv-SE" sz="2400" baseline="30000" dirty="0" smtClean="0">
              <a:solidFill>
                <a:srgbClr val="000000"/>
              </a:solidFill>
              <a:latin typeface="Gill Sans Light"/>
              <a:cs typeface="Gill Sans Light"/>
            </a:endParaRPr>
          </a:p>
        </p:txBody>
      </p:sp>
      <p:sp>
        <p:nvSpPr>
          <p:cNvPr id="6" name="Rektangel med rundade hörn 5"/>
          <p:cNvSpPr/>
          <p:nvPr/>
        </p:nvSpPr>
        <p:spPr>
          <a:xfrm>
            <a:off x="1066800" y="2060575"/>
            <a:ext cx="7162800" cy="4105275"/>
          </a:xfrm>
          <a:prstGeom prst="roundRect">
            <a:avLst/>
          </a:prstGeom>
          <a:noFill/>
          <a:ln w="22225" cap="flat" cmpd="sng" algn="ctr">
            <a:solidFill>
              <a:srgbClr val="869AA9"/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ln>
                <a:solidFill>
                  <a:srgbClr val="582684"/>
                </a:solidFill>
              </a:ln>
              <a:solidFill>
                <a:srgbClr val="582684"/>
              </a:solidFill>
            </a:endParaRPr>
          </a:p>
        </p:txBody>
      </p:sp>
      <p:sp>
        <p:nvSpPr>
          <p:cNvPr id="25605" name="textruta 4"/>
          <p:cNvSpPr txBox="1">
            <a:spLocks noChangeArrowheads="1"/>
          </p:cNvSpPr>
          <p:nvPr/>
        </p:nvSpPr>
        <p:spPr bwMode="auto">
          <a:xfrm>
            <a:off x="1066800" y="1752600"/>
            <a:ext cx="67056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v-SE" altLang="sv-SE" sz="2200" baseline="30000">
              <a:solidFill>
                <a:srgbClr val="000000"/>
              </a:solidFill>
              <a:latin typeface="Gill Sans Light"/>
              <a:ea typeface="Gill Sans Light"/>
              <a:cs typeface="Gill Sans Light"/>
            </a:endParaRPr>
          </a:p>
          <a:p>
            <a:pPr eaLnBrk="1" hangingPunct="1"/>
            <a:endParaRPr lang="sv-SE" altLang="sv-SE" sz="2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65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SE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0000"/>
      </a:accent1>
      <a:accent2>
        <a:srgbClr val="FFFF80"/>
      </a:accent2>
      <a:accent3>
        <a:srgbClr val="FFFFFF"/>
      </a:accent3>
      <a:accent4>
        <a:srgbClr val="000000"/>
      </a:accent4>
      <a:accent5>
        <a:srgbClr val="FFAAAA"/>
      </a:accent5>
      <a:accent6>
        <a:srgbClr val="E7E773"/>
      </a:accent6>
      <a:hlink>
        <a:srgbClr val="D1F0B2"/>
      </a:hlink>
      <a:folHlink>
        <a:srgbClr val="B2C2D1"/>
      </a:folHlink>
    </a:clrScheme>
    <a:fontScheme name="Standardformgivning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0000"/>
        </a:accent1>
        <a:accent2>
          <a:srgbClr val="FFFF8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E773"/>
        </a:accent6>
        <a:hlink>
          <a:srgbClr val="D1F0B2"/>
        </a:hlink>
        <a:folHlink>
          <a:srgbClr val="B2C2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owerpoint">
  <a:themeElements>
    <a:clrScheme name="1_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0000"/>
      </a:accent1>
      <a:accent2>
        <a:srgbClr val="FFFF80"/>
      </a:accent2>
      <a:accent3>
        <a:srgbClr val="FFFFFF"/>
      </a:accent3>
      <a:accent4>
        <a:srgbClr val="000000"/>
      </a:accent4>
      <a:accent5>
        <a:srgbClr val="FFAAAA"/>
      </a:accent5>
      <a:accent6>
        <a:srgbClr val="E7E773"/>
      </a:accent6>
      <a:hlink>
        <a:srgbClr val="D1F0B2"/>
      </a:hlink>
      <a:folHlink>
        <a:srgbClr val="B2C2D1"/>
      </a:folHlink>
    </a:clrScheme>
    <a:fontScheme name="1_Powerpoint">
      <a:majorFont>
        <a:latin typeface="Gill Sans"/>
        <a:ea typeface=""/>
        <a:cs typeface="Arial"/>
      </a:majorFont>
      <a:minorFont>
        <a:latin typeface="Gill San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0000"/>
        </a:accent1>
        <a:accent2>
          <a:srgbClr val="FFFF8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E773"/>
        </a:accent6>
        <a:hlink>
          <a:srgbClr val="D1F0B2"/>
        </a:hlink>
        <a:folHlink>
          <a:srgbClr val="B2C2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CS Taxonomy Content Type" ma:contentTypeID="0x010100210CD9EF6CB74114B6655293B1070424004664455F3DE76446BE088E55A9EA87EC" ma:contentTypeVersion="22" ma:contentTypeDescription="" ma:contentTypeScope="" ma:versionID="9161128219dc4afa1216f1dafb460ba0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44f81d5134778affdeb43a676154de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Theme" minOccurs="0"/>
                <xsd:element ref="ns1:Context" minOccurs="0"/>
                <xsd:element ref="ns1:Resource" minOccurs="0"/>
                <xsd:element ref="ns1:Method" minOccurs="0"/>
                <xsd:element ref="ns1:Actor" minOccurs="0"/>
                <xsd:element ref="ns1:SaveChildrenSweden" minOccurs="0"/>
                <xsd:element ref="ns1:Alliance" minOccurs="0"/>
                <xsd:element ref="ns1:Region" minOccurs="0"/>
                <xsd:element ref="ns1:Country" minOccurs="0"/>
                <xsd:element ref="ns1:Document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Theme" ma:index="8" nillable="true" ma:displayName="Theme" ma:internalName="Theme" ma:readOnly="false">
      <xsd:simpleType>
        <xsd:restriction base="dms:Choice">
          <xsd:enumeration value="Child Rights Governance"/>
          <xsd:enumeration value="Protection"/>
          <xsd:enumeration value="Education"/>
          <xsd:enumeration value="HIV/Aids"/>
          <xsd:enumeration value="Non Discrimination"/>
          <xsd:enumeration value="Health"/>
          <xsd:enumeration value="Nutrition"/>
          <xsd:enumeration value="Participation"/>
          <xsd:enumeration value="Poverty"/>
          <xsd:enumeration value="Refugees"/>
        </xsd:restriction>
      </xsd:simpleType>
    </xsd:element>
    <xsd:element name="Context" ma:index="9" nillable="true" ma:displayName="Context" ma:internalName="Context" ma:readOnly="false">
      <xsd:simpleType>
        <xsd:restriction base="dms:Choice">
          <xsd:enumeration value="Conflict"/>
          <xsd:enumeration value="Development"/>
          <xsd:enumeration value="Emergency"/>
          <xsd:enumeration value="Fragile State"/>
          <xsd:enumeration value="Migration"/>
          <xsd:enumeration value="Natural Disaster"/>
        </xsd:restriction>
      </xsd:simpleType>
    </xsd:element>
    <xsd:element name="Resource" ma:index="10" nillable="true" ma:displayName="Resource" ma:internalName="Resource" ma:readOnly="false">
      <xsd:simpleType>
        <xsd:restriction base="dms:Choice">
          <xsd:enumeration value="Governance"/>
          <xsd:enumeration value="Programme Management"/>
          <xsd:enumeration value="Communication"/>
          <xsd:enumeration value="Human Resources"/>
          <xsd:enumeration value="Finance and Grant Management"/>
          <xsd:enumeration value="Fund Raising"/>
          <xsd:enumeration value="IT"/>
          <xsd:enumeration value="Security"/>
          <xsd:enumeration value="Procurement"/>
        </xsd:restriction>
      </xsd:simpleType>
    </xsd:element>
    <xsd:element name="Method" ma:index="11" nillable="true" ma:displayName="Method" ma:internalName="Method" ma:readOnly="false">
      <xsd:simpleType>
        <xsd:restriction base="dms:Choice">
          <xsd:enumeration value="Capacity Building"/>
          <xsd:enumeration value="Direct Support"/>
          <xsd:enumeration value="Prevention"/>
          <xsd:enumeration value="Advocacy"/>
          <xsd:enumeration value="Research Analysis"/>
          <xsd:enumeration value="Communication"/>
          <xsd:enumeration value="Marketing"/>
        </xsd:restriction>
      </xsd:simpleType>
    </xsd:element>
    <xsd:element name="Actor" ma:index="12" nillable="true" ma:displayName="Actor" ma:internalName="Actor" ma:readOnly="false">
      <xsd:simpleType>
        <xsd:restriction base="dms:Choice">
          <xsd:enumeration value="Government"/>
          <xsd:enumeration value="Military"/>
          <xsd:enumeration value="Intergovernmental"/>
          <xsd:enumeration value="Multilateral"/>
          <xsd:enumeration value="Private Donor"/>
          <xsd:enumeration value="Coporate Donor"/>
          <xsd:enumeration value="Civil Society"/>
          <xsd:enumeration value="Private Sector"/>
          <xsd:enumeration value="Unionen"/>
          <xsd:enumeration value="SACO"/>
        </xsd:restriction>
      </xsd:simpleType>
    </xsd:element>
    <xsd:element name="SaveChildrenSweden" ma:index="13" nillable="true" ma:displayName="SaveChildrenSweden" ma:internalName="SaveChildrenSweden" ma:readOnly="false">
      <xsd:simpleType>
        <xsd:restriction base="dms:Choice">
          <xsd:enumeration value="Members Movement"/>
          <xsd:enumeration value="Board"/>
          <xsd:enumeration value="Members Conference"/>
          <xsd:enumeration value="General Assembly"/>
          <xsd:enumeration value="RBUF"/>
        </xsd:restriction>
      </xsd:simpleType>
    </xsd:element>
    <xsd:element name="Alliance" ma:index="14" nillable="true" ma:displayName="Alliance" ma:internalName="Alliance" ma:readOnly="false">
      <xsd:simpleType>
        <xsd:restriction base="dms:Choice">
          <xsd:enumeration value="Board"/>
          <xsd:enumeration value="Secretariat"/>
          <xsd:enumeration value="International Programme Unit"/>
          <xsd:enumeration value="Unified Presence"/>
          <xsd:enumeration value="Global Initiative"/>
          <xsd:enumeration value="Global Campaign"/>
          <xsd:enumeration value="National Member"/>
        </xsd:restriction>
      </xsd:simpleType>
    </xsd:element>
    <xsd:element name="Region" ma:index="15" nillable="true" ma:displayName="Region" ma:internalName="Region" ma:readOnly="false">
      <xsd:simpleType>
        <xsd:restriction base="dms:Choice">
          <xsd:enumeration value="Sweden HO"/>
          <xsd:enumeration value="Region East"/>
          <xsd:enumeration value="Region West"/>
          <xsd:enumeration value="Region North"/>
          <xsd:enumeration value="Region South"/>
          <xsd:enumeration value="Europe"/>
          <xsd:enumeration value="Eastern and Central Africa"/>
          <xsd:enumeration value="West Africa"/>
          <xsd:enumeration value="Southern Africa"/>
          <xsd:enumeration value="Middle East and North Africa"/>
          <xsd:enumeration value="South and Central Asia"/>
          <xsd:enumeration value="South East Asia and the Pacific"/>
          <xsd:enumeration value="Latin America and the Caribbean"/>
        </xsd:restriction>
      </xsd:simpleType>
    </xsd:element>
    <xsd:element name="Country" ma:index="16" nillable="true" ma:displayName="Country" ma:internalName="Country" ma:readOnly="false">
      <xsd:simpleType>
        <xsd:restriction base="dms:Choice">
          <xsd:enumeration value="Afghanistan"/>
          <xsd:enumeration value="Albania"/>
          <xsd:enumeration value="Algeria"/>
          <xsd:enumeration value="Angola"/>
          <xsd:enumeration value="Antigua and Barbuda"/>
          <xsd:enumeration value="Argentina"/>
          <xsd:enumeration value="Armenia"/>
          <xsd:enumeration value="Australia"/>
          <xsd:enumeration value="Austria"/>
          <xsd:enumeration value="Azerbaijan"/>
          <xsd:enumeration value="Bahamas"/>
          <xsd:enumeration value="Bahrain"/>
          <xsd:enumeration value="Bangladesh"/>
          <xsd:enumeration value="Barbados"/>
          <xsd:enumeration value="Belarus"/>
          <xsd:enumeration value="Belgium"/>
          <xsd:enumeration value="Belize"/>
          <xsd:enumeration value="Benin"/>
          <xsd:enumeration value="Bermuda"/>
          <xsd:enumeration value="Bhutan"/>
          <xsd:enumeration value="Bolivia"/>
          <xsd:enumeration value="Bosnia Hercegovina"/>
          <xsd:enumeration value="Botswana"/>
          <xsd:enumeration value="Brazil"/>
          <xsd:enumeration value="Brunei"/>
          <xsd:enumeration value="Bulgaria"/>
          <xsd:enumeration value="Burkina Faso"/>
          <xsd:enumeration value="Burma"/>
          <xsd:enumeration value="Burundi"/>
          <xsd:enumeration value="Cambodia"/>
          <xsd:enumeration value="Cameroun"/>
          <xsd:enumeration value="Canada"/>
          <xsd:enumeration value="Cape Verde"/>
          <xsd:enumeration value="Central African Republic"/>
          <xsd:enumeration value="Chad"/>
          <xsd:enumeration value="Chile"/>
          <xsd:enumeration value="China"/>
          <xsd:enumeration value="Colombia"/>
          <xsd:enumeration value="Congo"/>
          <xsd:enumeration value="Costa Rica"/>
          <xsd:enumeration value="Croatia"/>
          <xsd:enumeration value="Cuba"/>
          <xsd:enumeration value="Cyprus"/>
          <xsd:enumeration value="Czech Republic"/>
          <xsd:enumeration value="Denmark"/>
          <xsd:enumeration value="Djibouti"/>
          <xsd:enumeration value="Dominica"/>
          <xsd:enumeration value="Dominican Republic"/>
          <xsd:enumeration value="East Timor"/>
          <xsd:enumeration value="Ecuador"/>
          <xsd:enumeration value="Egypt"/>
          <xsd:enumeration value="El Salvador"/>
          <xsd:enumeration value="Equatortial Guinea"/>
          <xsd:enumeration value="Eritrea"/>
          <xsd:enumeration value="Estonia"/>
          <xsd:enumeration value="Ethiopia"/>
          <xsd:enumeration value="Faeroe Islands"/>
          <xsd:enumeration value="Falkland Islands"/>
          <xsd:enumeration value="Fiji"/>
          <xsd:enumeration value="Finland"/>
          <xsd:enumeration value="France"/>
          <xsd:enumeration value="Gabon"/>
          <xsd:enumeration value="Gambia"/>
          <xsd:enumeration value="Georgia"/>
          <xsd:enumeration value="Germany"/>
          <xsd:enumeration value="Ghana"/>
          <xsd:enumeration value="Gibraltar"/>
          <xsd:enumeration value="Greece"/>
          <xsd:enumeration value="Greenland"/>
          <xsd:enumeration value="Grenada"/>
          <xsd:enumeration value="Guadeloupe"/>
          <xsd:enumeration value="Guatemala"/>
          <xsd:enumeration value="Guinea"/>
          <xsd:enumeration value="Guinea-Bissau"/>
          <xsd:enumeration value="Guyana"/>
          <xsd:enumeration value="Guyane"/>
          <xsd:enumeration value="Haiti"/>
          <xsd:enumeration value="Honduras"/>
          <xsd:enumeration value="Hongkong"/>
          <xsd:enumeration value="Hungary"/>
          <xsd:enumeration value="Iceland"/>
          <xsd:enumeration value="India"/>
          <xsd:enumeration value="Indonesia"/>
          <xsd:enumeration value="Iran"/>
          <xsd:enumeration value="Iraq"/>
          <xsd:enumeration value="Ireland"/>
          <xsd:enumeration value="Israel"/>
          <xsd:enumeration value="Italy"/>
          <xsd:enumeration value="Ivory Coast"/>
          <xsd:enumeration value="Jamaica"/>
          <xsd:enumeration value="Japan"/>
          <xsd:enumeration value="Jordan"/>
          <xsd:enumeration value="Kazakstan"/>
          <xsd:enumeration value="Kenya"/>
          <xsd:enumeration value="Kirgizstan"/>
          <xsd:enumeration value="Kuwait"/>
          <xsd:enumeration value="Laos"/>
          <xsd:enumeration value="Latvia"/>
          <xsd:enumeration value="Lebanon"/>
          <xsd:enumeration value="Lesotho"/>
          <xsd:enumeration value="Liberia"/>
          <xsd:enumeration value="Libya"/>
          <xsd:enumeration value="Liechstenstein"/>
          <xsd:enumeration value="Lithuania"/>
          <xsd:enumeration value="Luxemberg"/>
          <xsd:enumeration value="Macedonia"/>
          <xsd:enumeration value="Madagascar"/>
          <xsd:enumeration value="Malawi"/>
          <xsd:enumeration value="Malaysia"/>
          <xsd:enumeration value="Maldive Islands"/>
          <xsd:enumeration value="Mali"/>
          <xsd:enumeration value="Malta"/>
          <xsd:enumeration value="Martinique"/>
          <xsd:enumeration value="Mauritania"/>
          <xsd:enumeration value="Mauritius"/>
          <xsd:enumeration value="Mexico"/>
          <xsd:enumeration value="Moçambique"/>
          <xsd:enumeration value="Moldavia"/>
          <xsd:enumeration value="Monaco"/>
          <xsd:enumeration value="Mongolia"/>
          <xsd:enumeration value="Montenegro"/>
          <xsd:enumeration value="Morocco"/>
          <xsd:enumeration value="Namibia"/>
          <xsd:enumeration value="Nepal"/>
          <xsd:enumeration value="Netherlands"/>
          <xsd:enumeration value="New Caledonia"/>
          <xsd:enumeration value="New Zealand"/>
          <xsd:enumeration value="Nicaragua"/>
          <xsd:enumeration value="Niger"/>
          <xsd:enumeration value="Nigeria"/>
          <xsd:enumeration value="North Korea"/>
          <xsd:enumeration value="Norway"/>
          <xsd:enumeration value="Oman"/>
          <xsd:enumeration value="Pakistan"/>
          <xsd:enumeration value="Panama"/>
          <xsd:enumeration value="Papua New Guinea"/>
          <xsd:enumeration value="Paraguay"/>
          <xsd:enumeration value="Peru"/>
          <xsd:enumeration value="Philippines"/>
          <xsd:enumeration value="Poland"/>
          <xsd:enumeration value="Portugal"/>
          <xsd:enumeration value="Puerto Rico"/>
          <xsd:enumeration value="Qatar"/>
          <xsd:enumeration value="Reunion"/>
          <xsd:enumeration value="Romania"/>
          <xsd:enumeration value="Ruanda"/>
          <xsd:enumeration value="Russia"/>
          <xsd:enumeration value="San Marino"/>
          <xsd:enumeration value="Sao Tomé and Principe"/>
          <xsd:enumeration value="Saudi Arabia"/>
          <xsd:enumeration value="Senegal"/>
          <xsd:enumeration value="Serbia"/>
          <xsd:enumeration value="Seychelles"/>
          <xsd:enumeration value="Sierra Leone"/>
          <xsd:enumeration value="Singapore"/>
          <xsd:enumeration value="Slovakia"/>
          <xsd:enumeration value="Slovenia"/>
          <xsd:enumeration value="Solomon Islands"/>
          <xsd:enumeration value="Somalia"/>
          <xsd:enumeration value="South Africa"/>
          <xsd:enumeration value="South Korea"/>
          <xsd:enumeration value="Spain"/>
          <xsd:enumeration value="Sri Lanka"/>
          <xsd:enumeration value="Sudan"/>
          <xsd:enumeration value="Surinam"/>
          <xsd:enumeration value="Svalbard"/>
          <xsd:enumeration value="Swaziland"/>
          <xsd:enumeration value="Sweden"/>
          <xsd:enumeration value="Switzerland"/>
          <xsd:enumeration value="Syria"/>
          <xsd:enumeration value="Tadzhikistan"/>
          <xsd:enumeration value="Taiwan"/>
          <xsd:enumeration value="Tanzania"/>
          <xsd:enumeration value="Thailand"/>
          <xsd:enumeration value="Togo"/>
          <xsd:enumeration value="Tonga"/>
          <xsd:enumeration value="Trinidad and Tobago"/>
          <xsd:enumeration value="Tunisia"/>
          <xsd:enumeration value="Turkey"/>
          <xsd:enumeration value="Turkmenistan"/>
          <xsd:enumeration value="Uganda"/>
          <xsd:enumeration value="Ukraine"/>
          <xsd:enumeration value="United Arab Emirates"/>
          <xsd:enumeration value="United Kingdom"/>
          <xsd:enumeration value="Uruguay"/>
          <xsd:enumeration value="USA"/>
          <xsd:enumeration value="Uzbekistan"/>
          <xsd:enumeration value="Vatican State"/>
          <xsd:enumeration value="Venezuela"/>
          <xsd:enumeration value="Western Sahara"/>
          <xsd:enumeration value="Vietnam"/>
          <xsd:enumeration value="Yemen"/>
          <xsd:enumeration value="Zaire"/>
          <xsd:enumeration value="Zambia"/>
          <xsd:enumeration value="Zimbabwe"/>
        </xsd:restriction>
      </xsd:simpleType>
    </xsd:element>
    <xsd:element name="DocumentType" ma:index="17" nillable="true" ma:displayName="DocumentType" ma:internalName="DocumentType" ma:readOnly="false">
      <xsd:simpleType>
        <xsd:restriction base="dms:Choice">
          <xsd:enumeration value="Agreement"/>
          <xsd:enumeration value="Agenda"/>
          <xsd:enumeration value="Application"/>
          <xsd:enumeration value="Decision"/>
          <xsd:enumeration value="Form"/>
          <xsd:enumeration value="Governance Document"/>
          <xsd:enumeration value="Letter"/>
          <xsd:enumeration value="List"/>
          <xsd:enumeration value="Manual"/>
          <xsd:enumeration value="Minutes"/>
          <xsd:enumeration value="Monitoring"/>
          <xsd:enumeration value="Planning"/>
          <xsd:enumeration value="PM"/>
          <xsd:enumeration value="Presentation"/>
          <xsd:enumeration value="Press Release"/>
          <xsd:enumeration value="Report"/>
          <xsd:enumeration value="Submission"/>
          <xsd:enumeration value="Tend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heme xmlns="http://schemas.microsoft.com/sharepoint/v3">Child Rights Governance</Theme>
    <DocumentType xmlns="http://schemas.microsoft.com/sharepoint/v3" xsi:nil="true"/>
    <SaveChildrenSweden xmlns="http://schemas.microsoft.com/sharepoint/v3">Members Movement</SaveChildrenSweden>
    <Region xmlns="http://schemas.microsoft.com/sharepoint/v3">Sweden HO</Region>
    <Resource xmlns="http://schemas.microsoft.com/sharepoint/v3" xsi:nil="true"/>
    <Method xmlns="http://schemas.microsoft.com/sharepoint/v3" xsi:nil="true"/>
    <Actor xmlns="http://schemas.microsoft.com/sharepoint/v3" xsi:nil="true"/>
    <Alliance xmlns="http://schemas.microsoft.com/sharepoint/v3" xsi:nil="true"/>
    <Context xmlns="http://schemas.microsoft.com/sharepoint/v3" xsi:nil="true"/>
    <Country xmlns="http://schemas.microsoft.com/sharepoint/v3">Sweden</Country>
  </documentManagement>
</p:properties>
</file>

<file path=customXml/itemProps1.xml><?xml version="1.0" encoding="utf-8"?>
<ds:datastoreItem xmlns:ds="http://schemas.openxmlformats.org/officeDocument/2006/customXml" ds:itemID="{309B766F-581B-4C4D-965D-600864C25A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2E6BBDD-73F0-44D8-8BAC-AE3E90E465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D8EA15-1275-48F7-91D3-B80B9B2132AD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4482</TotalTime>
  <Words>642</Words>
  <Application>Microsoft Office PowerPoint</Application>
  <PresentationFormat>Bildspel på skärmen (4:3)</PresentationFormat>
  <Paragraphs>124</Paragraphs>
  <Slides>13</Slides>
  <Notes>13</Notes>
  <HiddenSlides>1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Bildrubriker</vt:lpstr>
      </vt:variant>
      <vt:variant>
        <vt:i4>13</vt:i4>
      </vt:variant>
    </vt:vector>
  </HeadingPairs>
  <TitlesOfParts>
    <vt:vector size="16" baseType="lpstr">
      <vt:lpstr>Powerpoint_SE</vt:lpstr>
      <vt:lpstr>1_Powerpoint</vt:lpstr>
      <vt:lpstr>Office-tema</vt:lpstr>
      <vt:lpstr>Barnkonventionen - en introduktion  Fisksätra 2014-09-22</vt:lpstr>
      <vt:lpstr>Bild 2</vt:lpstr>
      <vt:lpstr>Bild 3</vt:lpstr>
      <vt:lpstr>Bild 4</vt:lpstr>
      <vt:lpstr>Barn utsatta för/bevittnat Våld</vt:lpstr>
      <vt:lpstr>Bild 6</vt:lpstr>
      <vt:lpstr>Rädda Barnen vill se:</vt:lpstr>
      <vt:lpstr>Bild 8</vt:lpstr>
      <vt:lpstr>Ung röst i Nacka</vt:lpstr>
      <vt:lpstr>Ung röst i  Nacka</vt:lpstr>
      <vt:lpstr>Bild 11</vt:lpstr>
      <vt:lpstr>Kartläggning av nuläge</vt:lpstr>
      <vt:lpstr>Kartläggning av nuläge exempel på hur det kan se ut</vt:lpstr>
    </vt:vector>
  </TitlesOfParts>
  <Company>Save the Children Sweden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för medlemmar själva att använda</dc:title>
  <dc:creator>Marie Forsberg</dc:creator>
  <cp:lastModifiedBy>igr</cp:lastModifiedBy>
  <cp:revision>356</cp:revision>
  <cp:lastPrinted>2014-09-17T15:19:40Z</cp:lastPrinted>
  <dcterms:created xsi:type="dcterms:W3CDTF">2012-08-31T08:29:27Z</dcterms:created>
  <dcterms:modified xsi:type="dcterms:W3CDTF">2014-10-16T11:16:14Z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0x010100210CD9EF6CB74114B6655293B1070424004664455F3DE76446BE088E55A9EA87EC</vt:lpwstr>
  </property>
  <property fmtid="{D5CDD505-2E9C-101B-9397-08002B2CF9AE}" pid="3" name="Constants.ItemIsAdded">
    <vt:lpwstr>true</vt:lpwstr>
  </property>
  <property fmtid="{D5CDD505-2E9C-101B-9397-08002B2CF9AE}" pid="4" name="Filter">
    <vt:lpwstr>Internal services ENInternal services SE</vt:lpwstr>
  </property>
  <property fmtid="{D5CDD505-2E9C-101B-9397-08002B2CF9AE}" pid="5" name="Alliance">
    <vt:lpwstr/>
  </property>
  <property fmtid="{D5CDD505-2E9C-101B-9397-08002B2CF9AE}" pid="6" name="Actor">
    <vt:lpwstr/>
  </property>
  <property fmtid="{D5CDD505-2E9C-101B-9397-08002B2CF9AE}" pid="7" name="DocumentType">
    <vt:lpwstr/>
  </property>
  <property fmtid="{D5CDD505-2E9C-101B-9397-08002B2CF9AE}" pid="8" name="Keywords">
    <vt:lpwstr/>
  </property>
  <property fmtid="{D5CDD505-2E9C-101B-9397-08002B2CF9AE}" pid="9" name="Subject">
    <vt:lpwstr/>
  </property>
  <property fmtid="{D5CDD505-2E9C-101B-9397-08002B2CF9AE}" pid="10" name="Theme">
    <vt:lpwstr>Child Rights Governance</vt:lpwstr>
  </property>
  <property fmtid="{D5CDD505-2E9C-101B-9397-08002B2CF9AE}" pid="11" name="SaveChildrenSweden">
    <vt:lpwstr>Members Movement</vt:lpwstr>
  </property>
  <property fmtid="{D5CDD505-2E9C-101B-9397-08002B2CF9AE}" pid="12" name="Author">
    <vt:lpwstr>Marie Forsberg</vt:lpwstr>
  </property>
  <property fmtid="{D5CDD505-2E9C-101B-9397-08002B2CF9AE}" pid="13" name="Region">
    <vt:lpwstr>Sweden HO</vt:lpwstr>
  </property>
  <property fmtid="{D5CDD505-2E9C-101B-9397-08002B2CF9AE}" pid="14" name="Template">
    <vt:lpwstr>Powerpoint_SE</vt:lpwstr>
  </property>
  <property fmtid="{D5CDD505-2E9C-101B-9397-08002B2CF9AE}" pid="15" name="Title">
    <vt:lpwstr>för VU att använda till medlemsrörelsen</vt:lpwstr>
  </property>
  <property fmtid="{D5CDD505-2E9C-101B-9397-08002B2CF9AE}" pid="16" name="Resource">
    <vt:lpwstr/>
  </property>
  <property fmtid="{D5CDD505-2E9C-101B-9397-08002B2CF9AE}" pid="17" name="ContentType">
    <vt:lpwstr>SCS Taxonomy Content Type</vt:lpwstr>
  </property>
  <property fmtid="{D5CDD505-2E9C-101B-9397-08002B2CF9AE}" pid="18" name="Country">
    <vt:lpwstr>Sweden</vt:lpwstr>
  </property>
  <property fmtid="{D5CDD505-2E9C-101B-9397-08002B2CF9AE}" pid="19" name="Application name">
    <vt:lpwstr>Microsoft Office PowerPoint</vt:lpwstr>
  </property>
  <property fmtid="{D5CDD505-2E9C-101B-9397-08002B2CF9AE}" pid="20" name="Revision number">
    <vt:lpwstr>289</vt:lpwstr>
  </property>
  <property fmtid="{D5CDD505-2E9C-101B-9397-08002B2CF9AE}" pid="21" name="Last author">
    <vt:lpwstr>Marie Forsberg</vt:lpwstr>
  </property>
  <property fmtid="{D5CDD505-2E9C-101B-9397-08002B2CF9AE}" pid="22" name="Context">
    <vt:lpwstr/>
  </property>
  <property fmtid="{D5CDD505-2E9C-101B-9397-08002B2CF9AE}" pid="23" name="Comments">
    <vt:lpwstr/>
  </property>
  <property fmtid="{D5CDD505-2E9C-101B-9397-08002B2CF9AE}" pid="24" name="Method">
    <vt:lpwstr/>
  </property>
  <property fmtid="{D5CDD505-2E9C-101B-9397-08002B2CF9AE}" pid="25" name="_AdHocReviewCycleID">
    <vt:i4>-306880175</vt:i4>
  </property>
  <property fmtid="{D5CDD505-2E9C-101B-9397-08002B2CF9AE}" pid="26" name="_NewReviewCycle">
    <vt:lpwstr/>
  </property>
  <property fmtid="{D5CDD505-2E9C-101B-9397-08002B2CF9AE}" pid="27" name="_EmailSubject">
    <vt:lpwstr>bildspel TRÅ </vt:lpwstr>
  </property>
  <property fmtid="{D5CDD505-2E9C-101B-9397-08002B2CF9AE}" pid="28" name="_AuthorEmail">
    <vt:lpwstr>Sara.Heinig@rb.se</vt:lpwstr>
  </property>
  <property fmtid="{D5CDD505-2E9C-101B-9397-08002B2CF9AE}" pid="29" name="_AuthorEmailDisplayName">
    <vt:lpwstr>Sara Heinig</vt:lpwstr>
  </property>
</Properties>
</file>