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61" r:id="rId3"/>
    <p:sldId id="262" r:id="rId4"/>
    <p:sldId id="263" r:id="rId5"/>
    <p:sldId id="264" r:id="rId6"/>
    <p:sldId id="265" r:id="rId7"/>
    <p:sldId id="259" r:id="rId8"/>
    <p:sldId id="260" r:id="rId9"/>
    <p:sldId id="266" r:id="rId1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68A7B-9739-47BF-9A9B-699D7B8E96AC}" type="datetimeFigureOut">
              <a:rPr lang="sv-SE" smtClean="0"/>
              <a:pPr/>
              <a:t>2015-05-05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B7D62-91F8-47CF-B5D9-D467871F0AC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0257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v-SE" smtClean="0">
              <a:ea typeface="MS PGothic" pitchFamily="34" charset="-128"/>
            </a:endParaRPr>
          </a:p>
        </p:txBody>
      </p:sp>
      <p:sp>
        <p:nvSpPr>
          <p:cNvPr id="686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5AC4DD-8BD7-48C1-81F3-99A9355AE4C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57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v-SE" smtClean="0">
              <a:ea typeface="MS PGothic" pitchFamily="34" charset="-128"/>
            </a:endParaRPr>
          </a:p>
        </p:txBody>
      </p:sp>
      <p:sp>
        <p:nvSpPr>
          <p:cNvPr id="686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5AC4DD-8BD7-48C1-81F3-99A9355AE4C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37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v-SE" smtClean="0">
              <a:ea typeface="MS PGothic" pitchFamily="34" charset="-128"/>
            </a:endParaRPr>
          </a:p>
        </p:txBody>
      </p:sp>
      <p:sp>
        <p:nvSpPr>
          <p:cNvPr id="686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5AC4DD-8BD7-48C1-81F3-99A9355AE4C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1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v-SE" smtClean="0">
              <a:ea typeface="MS PGothic" pitchFamily="34" charset="-128"/>
            </a:endParaRPr>
          </a:p>
        </p:txBody>
      </p:sp>
      <p:sp>
        <p:nvSpPr>
          <p:cNvPr id="686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5AC4DD-8BD7-48C1-81F3-99A9355AE4C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18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v-SE" smtClean="0">
              <a:ea typeface="MS PGothic" pitchFamily="34" charset="-128"/>
            </a:endParaRPr>
          </a:p>
        </p:txBody>
      </p:sp>
      <p:sp>
        <p:nvSpPr>
          <p:cNvPr id="686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5AC4DD-8BD7-48C1-81F3-99A9355AE4C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44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v-SE" smtClean="0">
              <a:ea typeface="MS PGothic" pitchFamily="34" charset="-128"/>
            </a:endParaRPr>
          </a:p>
        </p:txBody>
      </p:sp>
      <p:sp>
        <p:nvSpPr>
          <p:cNvPr id="686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5AC4DD-8BD7-48C1-81F3-99A9355AE4C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49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v-SE" smtClean="0">
              <a:ea typeface="MS PGothic" pitchFamily="34" charset="-128"/>
            </a:endParaRPr>
          </a:p>
        </p:txBody>
      </p:sp>
      <p:sp>
        <p:nvSpPr>
          <p:cNvPr id="686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5AC4DD-8BD7-48C1-81F3-99A9355AE4C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78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v-SE" smtClean="0">
              <a:ea typeface="MS PGothic" pitchFamily="34" charset="-128"/>
            </a:endParaRPr>
          </a:p>
        </p:txBody>
      </p:sp>
      <p:sp>
        <p:nvSpPr>
          <p:cNvPr id="686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5AC4DD-8BD7-48C1-81F3-99A9355AE4C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69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v-SE" smtClean="0">
              <a:ea typeface="MS PGothic" pitchFamily="34" charset="-128"/>
            </a:endParaRPr>
          </a:p>
        </p:txBody>
      </p:sp>
      <p:sp>
        <p:nvSpPr>
          <p:cNvPr id="68612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5AC4DD-8BD7-48C1-81F3-99A9355AE4C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5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CCDD-D6D9-49F0-8506-056647A82369}" type="datetimeFigureOut">
              <a:rPr lang="sv-SE" smtClean="0"/>
              <a:pPr/>
              <a:t>2015-05-05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D237-6FB7-4BCB-BD0B-EE4C7223E72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CCDD-D6D9-49F0-8506-056647A82369}" type="datetimeFigureOut">
              <a:rPr lang="sv-SE" smtClean="0"/>
              <a:pPr/>
              <a:t>2015-05-05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D237-6FB7-4BCB-BD0B-EE4C7223E72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CCDD-D6D9-49F0-8506-056647A82369}" type="datetimeFigureOut">
              <a:rPr lang="sv-SE" smtClean="0"/>
              <a:pPr/>
              <a:t>2015-05-05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D237-6FB7-4BCB-BD0B-EE4C7223E72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 med kvarnhj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5" descr="Orange_sidfo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6237288"/>
            <a:ext cx="1258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6" descr="Gra_horna_svag_gra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17913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1130400" y="274638"/>
            <a:ext cx="776208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noProof="0" smtClean="0"/>
              <a:t>Klicka här för att ändra format</a:t>
            </a:r>
            <a:endParaRPr lang="sv-SE" noProof="0"/>
          </a:p>
        </p:txBody>
      </p:sp>
      <p:sp>
        <p:nvSpPr>
          <p:cNvPr id="12" name="Platshållare för innehåll 2"/>
          <p:cNvSpPr>
            <a:spLocks noGrp="1"/>
          </p:cNvSpPr>
          <p:nvPr>
            <p:ph idx="1"/>
          </p:nvPr>
        </p:nvSpPr>
        <p:spPr>
          <a:xfrm>
            <a:off x="1130400" y="1600200"/>
            <a:ext cx="7762080" cy="4525963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sv-SE" noProof="0"/>
          </a:p>
        </p:txBody>
      </p:sp>
      <p:sp>
        <p:nvSpPr>
          <p:cNvPr id="6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0300" y="6381750"/>
            <a:ext cx="730250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sv-SE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BE0169C0-DA59-454A-9A9A-F448BA0245C1}" type="datetime1">
              <a:rPr lang="sv-SE"/>
              <a:pPr>
                <a:defRPr/>
              </a:pPr>
              <a:t>2015-05-05</a:t>
            </a:fld>
            <a:endParaRPr dirty="0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1"/>
          </p:nvPr>
        </p:nvSpPr>
        <p:spPr>
          <a:xfrm>
            <a:off x="2051050" y="6381750"/>
            <a:ext cx="611188" cy="36512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800" b="0" kern="0" spc="0" baseline="0" smtClean="0">
                <a:solidFill>
                  <a:schemeClr val="tx1"/>
                </a:solidFill>
                <a:latin typeface="Gill Sans MT"/>
                <a:ea typeface="+mn-ea"/>
                <a:cs typeface="+mn-cs"/>
              </a:defRPr>
            </a:lvl1pPr>
          </a:lstStyle>
          <a:p>
            <a:pPr>
              <a:defRPr/>
            </a:pPr>
            <a:fld id="{A5155875-835D-4018-8873-9AF1483DAD4D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CCDD-D6D9-49F0-8506-056647A82369}" type="datetimeFigureOut">
              <a:rPr lang="sv-SE" smtClean="0"/>
              <a:pPr/>
              <a:t>2015-05-05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D237-6FB7-4BCB-BD0B-EE4C7223E72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CCDD-D6D9-49F0-8506-056647A82369}" type="datetimeFigureOut">
              <a:rPr lang="sv-SE" smtClean="0"/>
              <a:pPr/>
              <a:t>2015-05-05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D237-6FB7-4BCB-BD0B-EE4C7223E72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CCDD-D6D9-49F0-8506-056647A82369}" type="datetimeFigureOut">
              <a:rPr lang="sv-SE" smtClean="0"/>
              <a:pPr/>
              <a:t>2015-05-05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D237-6FB7-4BCB-BD0B-EE4C7223E72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CCDD-D6D9-49F0-8506-056647A82369}" type="datetimeFigureOut">
              <a:rPr lang="sv-SE" smtClean="0"/>
              <a:pPr/>
              <a:t>2015-05-05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D237-6FB7-4BCB-BD0B-EE4C7223E72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CCDD-D6D9-49F0-8506-056647A82369}" type="datetimeFigureOut">
              <a:rPr lang="sv-SE" smtClean="0"/>
              <a:pPr/>
              <a:t>2015-05-05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D237-6FB7-4BCB-BD0B-EE4C7223E72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CCDD-D6D9-49F0-8506-056647A82369}" type="datetimeFigureOut">
              <a:rPr lang="sv-SE" smtClean="0"/>
              <a:pPr/>
              <a:t>2015-05-05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D237-6FB7-4BCB-BD0B-EE4C7223E72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CCDD-D6D9-49F0-8506-056647A82369}" type="datetimeFigureOut">
              <a:rPr lang="sv-SE" smtClean="0"/>
              <a:pPr/>
              <a:t>2015-05-05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D237-6FB7-4BCB-BD0B-EE4C7223E72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CCDD-D6D9-49F0-8506-056647A82369}" type="datetimeFigureOut">
              <a:rPr lang="sv-SE" smtClean="0"/>
              <a:pPr/>
              <a:t>2015-05-05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3D237-6FB7-4BCB-BD0B-EE4C7223E72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3CCDD-D6D9-49F0-8506-056647A82369}" type="datetimeFigureOut">
              <a:rPr lang="sv-SE" smtClean="0"/>
              <a:pPr/>
              <a:t>2015-05-05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3D237-6FB7-4BCB-BD0B-EE4C7223E72B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ubrik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61287" cy="1143000"/>
          </a:xfrm>
        </p:spPr>
        <p:txBody>
          <a:bodyPr>
            <a:normAutofit/>
          </a:bodyPr>
          <a:lstStyle/>
          <a:p>
            <a:r>
              <a:rPr lang="sv-SE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Näringslivsstrategi</a:t>
            </a:r>
            <a:endParaRPr lang="sv-SE" sz="2400" dirty="0" smtClean="0">
              <a:latin typeface="Gill Sans MT" pitchFamily="34" charset="0"/>
              <a:ea typeface="MS PGothic" pitchFamily="34" charset="-128"/>
            </a:endParaRPr>
          </a:p>
        </p:txBody>
      </p:sp>
      <p:sp>
        <p:nvSpPr>
          <p:cNvPr id="29699" name="Platshållare för innehåll 2"/>
          <p:cNvSpPr>
            <a:spLocks noGrp="1"/>
          </p:cNvSpPr>
          <p:nvPr>
            <p:ph idx="1"/>
          </p:nvPr>
        </p:nvSpPr>
        <p:spPr>
          <a:xfrm>
            <a:off x="827584" y="1628800"/>
            <a:ext cx="4449762" cy="4525962"/>
          </a:xfrm>
        </p:spPr>
        <p:txBody>
          <a:bodyPr rtlCol="0">
            <a:noAutofit/>
          </a:bodyPr>
          <a:lstStyle/>
          <a:p>
            <a:pPr>
              <a:buNone/>
            </a:pPr>
            <a:r>
              <a:rPr lang="sv-SE" sz="1800" dirty="0" smtClean="0"/>
              <a:t>Strategin ska omfatta följande:</a:t>
            </a:r>
          </a:p>
          <a:p>
            <a:pPr lvl="0"/>
            <a:r>
              <a:rPr lang="sv-SE" sz="1400" dirty="0" smtClean="0"/>
              <a:t>Avgörande kriterier och förutsättningar för att nya företag ska vilja etablera sig i Nacka och för att befintliga företag ska vilja stanna kvar och utvecklas i kommunen. </a:t>
            </a:r>
          </a:p>
          <a:p>
            <a:pPr>
              <a:buNone/>
            </a:pPr>
            <a:endParaRPr lang="sv-SE" sz="1400" dirty="0" smtClean="0"/>
          </a:p>
          <a:p>
            <a:pPr lvl="0"/>
            <a:r>
              <a:rPr lang="sv-SE" sz="1400" dirty="0" smtClean="0"/>
              <a:t>Lämpliga branscher och verksamhetsområden som vill och kan etablera eller utveckla verksamhet i Nacka. </a:t>
            </a:r>
          </a:p>
          <a:p>
            <a:pPr>
              <a:buNone/>
            </a:pPr>
            <a:r>
              <a:rPr lang="sv-SE" sz="1400" dirty="0" smtClean="0"/>
              <a:t> </a:t>
            </a:r>
          </a:p>
          <a:p>
            <a:pPr lvl="0"/>
            <a:r>
              <a:rPr lang="sv-SE" sz="1400" dirty="0" smtClean="0"/>
              <a:t>Övergripande ansvarsfördelning mellan berörda funktioner i kommunen. </a:t>
            </a:r>
          </a:p>
          <a:p>
            <a:pPr>
              <a:buNone/>
            </a:pPr>
            <a:endParaRPr lang="sv-SE" sz="1800" dirty="0" smtClean="0"/>
          </a:p>
          <a:p>
            <a:pPr lvl="0"/>
            <a:r>
              <a:rPr lang="sv-SE" sz="1400" dirty="0" smtClean="0"/>
              <a:t>Hur kommunen kan bidra till näringslivsutvecklingen till exempel genom effektiv myndighetsutövning och god service till företagen.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b="1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GB" dirty="0" smtClean="0">
                <a:solidFill>
                  <a:srgbClr val="1F60A9"/>
                </a:solidFill>
                <a:latin typeface="Gill Sans MT" pitchFamily="34" charset="0"/>
                <a:ea typeface="ＭＳ Ｐゴシック" pitchFamily="34" charset="-128"/>
              </a:rPr>
              <a:t>			</a:t>
            </a:r>
            <a:endParaRPr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dirty="0" smtClean="0">
              <a:latin typeface="Gill Sans MT" pitchFamily="34" charset="0"/>
              <a:ea typeface="ＭＳ Ｐゴシック" pitchFamily="34" charset="-128"/>
            </a:endParaRPr>
          </a:p>
        </p:txBody>
      </p:sp>
      <p:pic>
        <p:nvPicPr>
          <p:cNvPr id="5" name="Picture 7" descr="control r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00808"/>
            <a:ext cx="365316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ubrik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61287" cy="1143000"/>
          </a:xfrm>
        </p:spPr>
        <p:txBody>
          <a:bodyPr>
            <a:normAutofit/>
          </a:bodyPr>
          <a:lstStyle/>
          <a:p>
            <a:r>
              <a:rPr lang="sv-SE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Näringslivsstrategi</a:t>
            </a:r>
            <a:endParaRPr lang="sv-SE" sz="2400" dirty="0" smtClean="0">
              <a:latin typeface="Gill Sans MT" pitchFamily="34" charset="0"/>
              <a:ea typeface="MS PGothic" pitchFamily="34" charset="-128"/>
            </a:endParaRPr>
          </a:p>
        </p:txBody>
      </p:sp>
      <p:sp>
        <p:nvSpPr>
          <p:cNvPr id="29699" name="Platshållare för innehåll 2"/>
          <p:cNvSpPr>
            <a:spLocks noGrp="1"/>
          </p:cNvSpPr>
          <p:nvPr>
            <p:ph idx="1"/>
          </p:nvPr>
        </p:nvSpPr>
        <p:spPr>
          <a:xfrm>
            <a:off x="827584" y="1628800"/>
            <a:ext cx="4449762" cy="4525962"/>
          </a:xfrm>
        </p:spPr>
        <p:txBody>
          <a:bodyPr rtlCol="0">
            <a:noAutofit/>
          </a:bodyPr>
          <a:lstStyle/>
          <a:p>
            <a:pPr>
              <a:buNone/>
            </a:pPr>
            <a:r>
              <a:rPr lang="sv-SE" sz="1800" b="1" i="1" dirty="0" smtClean="0"/>
              <a:t>Vi </a:t>
            </a:r>
            <a:r>
              <a:rPr lang="sv-SE" sz="1800" b="1" i="1" dirty="0"/>
              <a:t>tror på </a:t>
            </a:r>
            <a:r>
              <a:rPr lang="sv-SE" sz="1800" b="1" i="1" dirty="0" smtClean="0"/>
              <a:t>entreprenörens förmåga </a:t>
            </a:r>
            <a:r>
              <a:rPr lang="sv-SE" sz="1800" b="1" i="1" dirty="0"/>
              <a:t>och </a:t>
            </a:r>
            <a:endParaRPr lang="sv-SE" sz="1800" b="1" i="1" dirty="0" smtClean="0"/>
          </a:p>
          <a:p>
            <a:pPr>
              <a:buNone/>
            </a:pPr>
            <a:r>
              <a:rPr lang="sv-SE" sz="1800" b="1" i="1" dirty="0" smtClean="0"/>
              <a:t>näringslivets </a:t>
            </a:r>
            <a:r>
              <a:rPr lang="sv-SE" sz="1800" b="1" i="1" dirty="0"/>
              <a:t>kraft</a:t>
            </a:r>
            <a:r>
              <a:rPr lang="sv-SE" sz="1800" b="1" dirty="0"/>
              <a:t>. </a:t>
            </a:r>
            <a:endParaRPr lang="sv-SE" sz="1800" b="1" dirty="0" smtClean="0"/>
          </a:p>
          <a:p>
            <a:pPr>
              <a:buNone/>
            </a:pPr>
            <a:endParaRPr lang="sv-SE" sz="1800" dirty="0"/>
          </a:p>
          <a:p>
            <a:pPr>
              <a:buNone/>
            </a:pPr>
            <a:r>
              <a:rPr lang="sv-SE" sz="1800" dirty="0" smtClean="0"/>
              <a:t>Övergripande mål:</a:t>
            </a:r>
          </a:p>
          <a:p>
            <a:pPr lvl="0"/>
            <a:r>
              <a:rPr lang="sv-SE" sz="1400" dirty="0" smtClean="0"/>
              <a:t>15000 nya arbetsplatser 2030</a:t>
            </a:r>
          </a:p>
          <a:p>
            <a:r>
              <a:rPr lang="sv-SE" sz="1400" dirty="0"/>
              <a:t>Nacka ska anses ha ett bra  företagsklimat. </a:t>
            </a:r>
            <a:endParaRPr lang="sv-SE" sz="1400" dirty="0" smtClean="0"/>
          </a:p>
          <a:p>
            <a:pPr marL="0" lvl="0" indent="0">
              <a:buNone/>
            </a:pPr>
            <a:endParaRPr lang="sv-SE" sz="1400" dirty="0"/>
          </a:p>
          <a:p>
            <a:pPr marL="0" lvl="0" indent="0">
              <a:buNone/>
            </a:pPr>
            <a:r>
              <a:rPr lang="sv-SE" sz="1800" dirty="0" smtClean="0"/>
              <a:t>Nacka stad:</a:t>
            </a:r>
            <a:endParaRPr lang="sv-SE" sz="1400" dirty="0" smtClean="0"/>
          </a:p>
          <a:p>
            <a:pPr lvl="0"/>
            <a:r>
              <a:rPr lang="sv-SE" sz="1400" dirty="0" smtClean="0"/>
              <a:t>10000 nya arbetsplatser i Nacka stad 2030</a:t>
            </a:r>
          </a:p>
          <a:p>
            <a:pPr lvl="0"/>
            <a:endParaRPr lang="sv-SE" sz="1400" dirty="0"/>
          </a:p>
          <a:p>
            <a:pPr marL="0" lvl="0" indent="0">
              <a:buNone/>
            </a:pPr>
            <a:r>
              <a:rPr lang="sv-SE" sz="1800" dirty="0" smtClean="0"/>
              <a:t>((Nu:</a:t>
            </a:r>
          </a:p>
          <a:p>
            <a:r>
              <a:rPr lang="sv-SE" altLang="sv-SE" sz="1400" dirty="0" smtClean="0">
                <a:latin typeface="+mj-lt"/>
                <a:cs typeface="Tahoma" panose="020B0604030504040204" pitchFamily="34" charset="0"/>
              </a:rPr>
              <a:t>34000 arbetsplatser i Nacka</a:t>
            </a:r>
          </a:p>
          <a:p>
            <a:r>
              <a:rPr lang="sv-SE" altLang="sv-SE" sz="1400" dirty="0" smtClean="0">
                <a:latin typeface="+mj-lt"/>
                <a:cs typeface="Tahoma" panose="020B0604030504040204" pitchFamily="34" charset="0"/>
              </a:rPr>
              <a:t>Ökning sysselsatta ca 650 per år / 10.000 2030</a:t>
            </a:r>
          </a:p>
          <a:p>
            <a:r>
              <a:rPr lang="sv-SE" altLang="sv-SE" sz="1400" dirty="0" smtClean="0">
                <a:latin typeface="+mj-lt"/>
                <a:cs typeface="Tahoma" panose="020B0604030504040204" pitchFamily="34" charset="0"/>
              </a:rPr>
              <a:t>1000 nya </a:t>
            </a:r>
            <a:r>
              <a:rPr lang="sv-SE" altLang="sv-SE" sz="1400" dirty="0" err="1" smtClean="0">
                <a:latin typeface="+mj-lt"/>
                <a:cs typeface="Tahoma" panose="020B0604030504040204" pitchFamily="34" charset="0"/>
              </a:rPr>
              <a:t>ftg</a:t>
            </a:r>
            <a:r>
              <a:rPr lang="sv-SE" altLang="sv-SE" sz="1400" dirty="0" smtClean="0">
                <a:latin typeface="+mj-lt"/>
                <a:cs typeface="Tahoma" panose="020B0604030504040204" pitchFamily="34" charset="0"/>
              </a:rPr>
              <a:t>/år (500 AB)</a:t>
            </a:r>
            <a:endParaRPr lang="sv-SE" altLang="sv-SE" sz="1400" dirty="0">
              <a:latin typeface="+mj-lt"/>
              <a:cs typeface="Tahoma" panose="020B0604030504040204" pitchFamily="34" charset="0"/>
            </a:endParaRPr>
          </a:p>
          <a:p>
            <a:pPr marL="0" lvl="0" indent="0">
              <a:buNone/>
            </a:pPr>
            <a:endParaRPr lang="sv-SE" sz="1800" dirty="0" smtClean="0"/>
          </a:p>
          <a:p>
            <a:pPr lvl="0"/>
            <a:endParaRPr lang="sv-SE" sz="1400" dirty="0"/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b="1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GB" dirty="0" smtClean="0">
                <a:solidFill>
                  <a:srgbClr val="1F60A9"/>
                </a:solidFill>
                <a:latin typeface="Gill Sans MT" pitchFamily="34" charset="0"/>
                <a:ea typeface="ＭＳ Ｐゴシック" pitchFamily="34" charset="-128"/>
              </a:rPr>
              <a:t>			</a:t>
            </a:r>
            <a:endParaRPr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dirty="0" smtClean="0">
              <a:latin typeface="Gill Sans MT" pitchFamily="34" charset="0"/>
              <a:ea typeface="ＭＳ Ｐゴシック" pitchFamily="34" charset="-128"/>
            </a:endParaRPr>
          </a:p>
        </p:txBody>
      </p:sp>
      <p:pic>
        <p:nvPicPr>
          <p:cNvPr id="6" name="Bildobjekt 4" descr="\\file01\usersAC\adbo\Skrivbord\Fas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700213"/>
            <a:ext cx="2695575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1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ubrik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61287" cy="1143000"/>
          </a:xfrm>
        </p:spPr>
        <p:txBody>
          <a:bodyPr>
            <a:normAutofit/>
          </a:bodyPr>
          <a:lstStyle/>
          <a:p>
            <a:r>
              <a:rPr lang="sv-SE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Näringslivsstrategi</a:t>
            </a:r>
            <a:endParaRPr lang="sv-SE" sz="2400" dirty="0" smtClean="0">
              <a:latin typeface="Gill Sans MT" pitchFamily="34" charset="0"/>
              <a:ea typeface="MS PGothic" pitchFamily="34" charset="-128"/>
            </a:endParaRPr>
          </a:p>
        </p:txBody>
      </p:sp>
      <p:sp>
        <p:nvSpPr>
          <p:cNvPr id="29699" name="Platshållare för innehåll 2"/>
          <p:cNvSpPr>
            <a:spLocks noGrp="1"/>
          </p:cNvSpPr>
          <p:nvPr>
            <p:ph idx="1"/>
          </p:nvPr>
        </p:nvSpPr>
        <p:spPr>
          <a:xfrm>
            <a:off x="827584" y="1628800"/>
            <a:ext cx="4449762" cy="4525962"/>
          </a:xfrm>
        </p:spPr>
        <p:txBody>
          <a:bodyPr rtlCol="0">
            <a:noAutofit/>
          </a:bodyPr>
          <a:lstStyle/>
          <a:p>
            <a:pPr>
              <a:buNone/>
            </a:pPr>
            <a:r>
              <a:rPr lang="sv-SE" sz="1800" dirty="0" smtClean="0"/>
              <a:t>Målgrupper:</a:t>
            </a:r>
          </a:p>
          <a:p>
            <a:pPr>
              <a:buNone/>
            </a:pPr>
            <a:endParaRPr lang="sv-SE" sz="1800" dirty="0" smtClean="0"/>
          </a:p>
          <a:p>
            <a:r>
              <a:rPr lang="sv-SE" sz="1600" dirty="0"/>
              <a:t>A</a:t>
            </a:r>
            <a:r>
              <a:rPr lang="sv-SE" sz="1400" dirty="0"/>
              <a:t>	</a:t>
            </a:r>
            <a:r>
              <a:rPr lang="sv-SE" sz="1400" dirty="0" smtClean="0"/>
              <a:t>Nystartade </a:t>
            </a:r>
            <a:r>
              <a:rPr lang="sv-SE" sz="1400" dirty="0"/>
              <a:t>företag </a:t>
            </a:r>
          </a:p>
          <a:p>
            <a:r>
              <a:rPr lang="sv-SE" sz="1600" dirty="0"/>
              <a:t>B</a:t>
            </a:r>
            <a:r>
              <a:rPr lang="sv-SE" sz="1400" dirty="0"/>
              <a:t>	</a:t>
            </a:r>
            <a:r>
              <a:rPr lang="sv-SE" sz="1400" dirty="0" smtClean="0"/>
              <a:t>Växande befintliga </a:t>
            </a:r>
            <a:r>
              <a:rPr lang="sv-SE" sz="1400" dirty="0"/>
              <a:t>företag </a:t>
            </a:r>
          </a:p>
          <a:p>
            <a:r>
              <a:rPr lang="sv-SE" sz="1600" dirty="0"/>
              <a:t>C</a:t>
            </a:r>
            <a:r>
              <a:rPr lang="sv-SE" sz="1400" dirty="0"/>
              <a:t>	</a:t>
            </a:r>
            <a:r>
              <a:rPr lang="sv-SE" sz="1400" dirty="0" smtClean="0"/>
              <a:t>Nya inkommande etableringar </a:t>
            </a:r>
            <a:endParaRPr lang="sv-SE" sz="1400" dirty="0"/>
          </a:p>
          <a:p>
            <a:r>
              <a:rPr lang="sv-SE" sz="1600" dirty="0"/>
              <a:t>D</a:t>
            </a:r>
            <a:r>
              <a:rPr lang="sv-SE" sz="1400" dirty="0"/>
              <a:t>	</a:t>
            </a:r>
            <a:r>
              <a:rPr lang="sv-SE" sz="1400" dirty="0" smtClean="0"/>
              <a:t>Fastighetsutvecklare</a:t>
            </a:r>
            <a:endParaRPr lang="sv-SE" sz="1400" dirty="0"/>
          </a:p>
          <a:p>
            <a:pPr>
              <a:buNone/>
            </a:pPr>
            <a:endParaRPr lang="sv-SE" sz="1800" dirty="0" smtClean="0"/>
          </a:p>
          <a:p>
            <a:pPr marL="0" lvl="0" indent="0">
              <a:buNone/>
            </a:pPr>
            <a:endParaRPr lang="sv-SE" sz="1800" dirty="0" smtClean="0"/>
          </a:p>
          <a:p>
            <a:pPr lvl="0"/>
            <a:endParaRPr lang="sv-SE" sz="1400" dirty="0"/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b="1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GB" dirty="0" smtClean="0">
                <a:solidFill>
                  <a:srgbClr val="1F60A9"/>
                </a:solidFill>
                <a:latin typeface="Gill Sans MT" pitchFamily="34" charset="0"/>
                <a:ea typeface="ＭＳ Ｐゴシック" pitchFamily="34" charset="-128"/>
              </a:rPr>
              <a:t>			</a:t>
            </a:r>
            <a:endParaRPr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dirty="0" smtClean="0">
              <a:latin typeface="Gill Sans MT" pitchFamily="34" charset="0"/>
              <a:ea typeface="ＭＳ Ｐゴシック" pitchFamily="34" charset="-128"/>
            </a:endParaRPr>
          </a:p>
        </p:txBody>
      </p:sp>
      <p:pic>
        <p:nvPicPr>
          <p:cNvPr id="6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1544638"/>
            <a:ext cx="3435350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89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ubrik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61287" cy="1143000"/>
          </a:xfrm>
        </p:spPr>
        <p:txBody>
          <a:bodyPr>
            <a:normAutofit/>
          </a:bodyPr>
          <a:lstStyle/>
          <a:p>
            <a:r>
              <a:rPr lang="sv-SE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Näringslivsstrategi</a:t>
            </a:r>
            <a:endParaRPr lang="sv-SE" sz="2400" dirty="0" smtClean="0">
              <a:latin typeface="Gill Sans MT" pitchFamily="34" charset="0"/>
              <a:ea typeface="MS PGothic" pitchFamily="34" charset="-128"/>
            </a:endParaRPr>
          </a:p>
        </p:txBody>
      </p:sp>
      <p:sp>
        <p:nvSpPr>
          <p:cNvPr id="29699" name="Platshållare för innehåll 2"/>
          <p:cNvSpPr>
            <a:spLocks noGrp="1"/>
          </p:cNvSpPr>
          <p:nvPr>
            <p:ph idx="1"/>
          </p:nvPr>
        </p:nvSpPr>
        <p:spPr>
          <a:xfrm>
            <a:off x="827584" y="1628800"/>
            <a:ext cx="4449762" cy="4525962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sv-SE" sz="1800" dirty="0" smtClean="0"/>
              <a:t>Fem strategiska områden</a:t>
            </a:r>
            <a:endParaRPr lang="sv-SE" sz="1800" dirty="0"/>
          </a:p>
          <a:p>
            <a:pPr>
              <a:buNone/>
            </a:pPr>
            <a:endParaRPr lang="sv-SE" sz="1800" dirty="0" smtClean="0"/>
          </a:p>
          <a:p>
            <a:pPr>
              <a:buFont typeface="+mj-lt"/>
              <a:buAutoNum type="arabicPeriod"/>
            </a:pPr>
            <a:r>
              <a:rPr lang="sv-SE" sz="1400" dirty="0" smtClean="0"/>
              <a:t>E</a:t>
            </a:r>
            <a:r>
              <a:rPr lang="sv-SE" sz="1400" dirty="0" smtClean="0"/>
              <a:t>n </a:t>
            </a:r>
            <a:r>
              <a:rPr lang="sv-SE" sz="1400" dirty="0"/>
              <a:t>aktiv markpolitik som är tydligt kopplad till näringslivets etableringsförutsättningar</a:t>
            </a:r>
            <a:endParaRPr lang="sv-SE" sz="1400" dirty="0" smtClean="0"/>
          </a:p>
          <a:p>
            <a:pPr lvl="0">
              <a:buFont typeface="+mj-lt"/>
              <a:buAutoNum type="arabicPeriod"/>
            </a:pPr>
            <a:r>
              <a:rPr lang="sv-SE" sz="1400" dirty="0"/>
              <a:t>Ett dynamiskt företagsklimat som främjar innovation och entreprenörskap</a:t>
            </a:r>
          </a:p>
          <a:p>
            <a:pPr lvl="0">
              <a:buFont typeface="+mj-lt"/>
              <a:buAutoNum type="arabicPeriod"/>
            </a:pPr>
            <a:r>
              <a:rPr lang="sv-SE" sz="1400" dirty="0"/>
              <a:t>God tillgång på arbetskraft med relevant </a:t>
            </a:r>
            <a:r>
              <a:rPr lang="sv-SE" sz="1400" dirty="0" smtClean="0"/>
              <a:t>kompetens</a:t>
            </a:r>
          </a:p>
          <a:p>
            <a:pPr lvl="0">
              <a:buFont typeface="+mj-lt"/>
              <a:buAutoNum type="arabicPeriod"/>
            </a:pPr>
            <a:r>
              <a:rPr lang="sv-SE" sz="1400" dirty="0"/>
              <a:t>Kommunen erbjuder enkel, snabb och smidig myndighetsutövning som möter företagens </a:t>
            </a:r>
            <a:r>
              <a:rPr lang="sv-SE" sz="1400" dirty="0" smtClean="0"/>
              <a:t>behov</a:t>
            </a:r>
          </a:p>
          <a:p>
            <a:pPr lvl="0">
              <a:buFont typeface="+mj-lt"/>
              <a:buAutoNum type="arabicPeriod"/>
            </a:pPr>
            <a:r>
              <a:rPr lang="sv-SE" sz="1400" dirty="0" smtClean="0"/>
              <a:t>Stadsplaneringen </a:t>
            </a:r>
            <a:r>
              <a:rPr lang="sv-SE" sz="1400" dirty="0"/>
              <a:t>ska skapa goda urbana </a:t>
            </a:r>
            <a:r>
              <a:rPr lang="sv-SE" sz="1400" dirty="0" smtClean="0"/>
              <a:t>lokaliserings-förutsättningar </a:t>
            </a:r>
            <a:endParaRPr lang="sv-SE" sz="1400" dirty="0"/>
          </a:p>
          <a:p>
            <a:pPr marL="0" lvl="0" indent="0">
              <a:buNone/>
            </a:pPr>
            <a:endParaRPr lang="sv-SE" sz="1400" dirty="0" smtClean="0"/>
          </a:p>
          <a:p>
            <a:pPr lvl="0">
              <a:buFont typeface="+mj-lt"/>
              <a:buAutoNum type="arabicPeriod"/>
            </a:pPr>
            <a:endParaRPr lang="sv-SE" sz="1400" dirty="0"/>
          </a:p>
          <a:p>
            <a:pPr marL="0" indent="0">
              <a:buNone/>
            </a:pPr>
            <a:endParaRPr lang="sv-SE" sz="1400" dirty="0" smtClean="0"/>
          </a:p>
          <a:p>
            <a:pPr>
              <a:buNone/>
            </a:pPr>
            <a:endParaRPr lang="sv-SE" sz="1800" dirty="0" smtClean="0"/>
          </a:p>
          <a:p>
            <a:pPr marL="0" lvl="0" indent="0">
              <a:buNone/>
            </a:pPr>
            <a:endParaRPr lang="sv-SE" sz="1800" dirty="0" smtClean="0"/>
          </a:p>
          <a:p>
            <a:pPr lvl="0"/>
            <a:endParaRPr lang="sv-SE" sz="1400" dirty="0"/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b="1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GB" dirty="0" smtClean="0">
                <a:solidFill>
                  <a:srgbClr val="1F60A9"/>
                </a:solidFill>
                <a:latin typeface="Gill Sans MT" pitchFamily="34" charset="0"/>
                <a:ea typeface="ＭＳ Ｐゴシック" pitchFamily="34" charset="-128"/>
              </a:rPr>
              <a:t>			</a:t>
            </a:r>
            <a:endParaRPr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dirty="0" smtClean="0">
              <a:latin typeface="Gill Sans MT" pitchFamily="34" charset="0"/>
              <a:ea typeface="ＭＳ Ｐゴシック" pitchFamily="34" charset="-128"/>
            </a:endParaRPr>
          </a:p>
        </p:txBody>
      </p:sp>
      <p:pic>
        <p:nvPicPr>
          <p:cNvPr id="6" name="Picture 2" descr="C:\Users\adbo\AppData\Local\Microsoft\Windows\Temporary Internet Files\Content.Outlook\TY8LSUYQ\bild (8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12875"/>
            <a:ext cx="329247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64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ubrik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61287" cy="1143000"/>
          </a:xfrm>
        </p:spPr>
        <p:txBody>
          <a:bodyPr>
            <a:normAutofit/>
          </a:bodyPr>
          <a:lstStyle/>
          <a:p>
            <a:r>
              <a:rPr lang="sv-SE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Näringslivsstrategi</a:t>
            </a:r>
            <a:endParaRPr lang="sv-SE" sz="2400" dirty="0" smtClean="0">
              <a:latin typeface="Gill Sans MT" pitchFamily="34" charset="0"/>
              <a:ea typeface="MS PGothic" pitchFamily="34" charset="-128"/>
            </a:endParaRPr>
          </a:p>
        </p:txBody>
      </p:sp>
      <p:sp>
        <p:nvSpPr>
          <p:cNvPr id="29699" name="Platshållare för innehåll 2"/>
          <p:cNvSpPr>
            <a:spLocks noGrp="1"/>
          </p:cNvSpPr>
          <p:nvPr>
            <p:ph idx="1"/>
          </p:nvPr>
        </p:nvSpPr>
        <p:spPr>
          <a:xfrm>
            <a:off x="827584" y="1628800"/>
            <a:ext cx="4449762" cy="4525962"/>
          </a:xfrm>
        </p:spPr>
        <p:txBody>
          <a:bodyPr rtlCol="0">
            <a:noAutofit/>
          </a:bodyPr>
          <a:lstStyle/>
          <a:p>
            <a:pPr marL="0" lvl="0" indent="0">
              <a:buNone/>
            </a:pPr>
            <a:r>
              <a:rPr lang="sv-SE" sz="1800" dirty="0"/>
              <a:t>En aktiv markpolitik </a:t>
            </a:r>
            <a:r>
              <a:rPr lang="sv-SE" sz="1800" dirty="0" smtClean="0"/>
              <a:t>som är tydligt kopplad till näringslivets etableringsförutsättningar  </a:t>
            </a:r>
            <a:endParaRPr lang="sv-SE" sz="2800" dirty="0"/>
          </a:p>
          <a:p>
            <a:pPr lvl="0"/>
            <a:r>
              <a:rPr lang="sv-SE" sz="1400" dirty="0" smtClean="0"/>
              <a:t>Väl inventerat </a:t>
            </a:r>
            <a:r>
              <a:rPr lang="sv-SE" sz="1400" dirty="0"/>
              <a:t>kommunalt markinnehav med hög grad av planberedskap</a:t>
            </a:r>
          </a:p>
          <a:p>
            <a:pPr lvl="0"/>
            <a:r>
              <a:rPr lang="sv-SE" sz="1400" dirty="0"/>
              <a:t>V</a:t>
            </a:r>
            <a:r>
              <a:rPr lang="sv-SE" sz="1400" dirty="0" smtClean="0"/>
              <a:t>äl </a:t>
            </a:r>
            <a:r>
              <a:rPr lang="sv-SE" sz="1400" dirty="0"/>
              <a:t>fungerande intern etableringsprocess och mottagningsservice</a:t>
            </a:r>
          </a:p>
          <a:p>
            <a:pPr lvl="0"/>
            <a:r>
              <a:rPr lang="sv-SE" sz="1400" dirty="0" smtClean="0"/>
              <a:t>Ett strukturerat samarbete </a:t>
            </a:r>
            <a:r>
              <a:rPr lang="sv-SE" sz="1400" dirty="0"/>
              <a:t>med lokala </a:t>
            </a:r>
            <a:r>
              <a:rPr lang="sv-SE" sz="1400" dirty="0" smtClean="0"/>
              <a:t>fastighetsägare</a:t>
            </a:r>
          </a:p>
          <a:p>
            <a:pPr lvl="0"/>
            <a:r>
              <a:rPr lang="sv-SE" sz="1400" dirty="0" smtClean="0"/>
              <a:t>Insatser för att minst 90</a:t>
            </a:r>
            <a:r>
              <a:rPr lang="sv-SE" sz="1400" dirty="0"/>
              <a:t>% av </a:t>
            </a:r>
            <a:r>
              <a:rPr lang="sv-SE" sz="1400" dirty="0" smtClean="0"/>
              <a:t>alla företag </a:t>
            </a:r>
            <a:r>
              <a:rPr lang="sv-SE" sz="1400" dirty="0"/>
              <a:t>har </a:t>
            </a:r>
            <a:r>
              <a:rPr lang="sv-SE" sz="1400" dirty="0" smtClean="0"/>
              <a:t>tillgång till fiber </a:t>
            </a:r>
            <a:r>
              <a:rPr lang="sv-SE" sz="1400" dirty="0"/>
              <a:t>år </a:t>
            </a:r>
            <a:r>
              <a:rPr lang="sv-SE" sz="1400" dirty="0" smtClean="0"/>
              <a:t>2020</a:t>
            </a:r>
          </a:p>
          <a:p>
            <a:r>
              <a:rPr lang="sv-SE" sz="1400" dirty="0" smtClean="0"/>
              <a:t>Näringslivets behov ska särskilt beaktas vid planering och utveckling av infrastruktur</a:t>
            </a:r>
            <a:r>
              <a:rPr lang="sv-SE" sz="1400" dirty="0" smtClean="0"/>
              <a:t>.</a:t>
            </a:r>
          </a:p>
          <a:p>
            <a:pPr marL="0" lvl="0" indent="0">
              <a:buNone/>
            </a:pPr>
            <a:endParaRPr lang="sv-SE" sz="1400" dirty="0"/>
          </a:p>
          <a:p>
            <a:pPr>
              <a:buNone/>
            </a:pPr>
            <a:endParaRPr lang="sv-SE" sz="1800" dirty="0" smtClean="0"/>
          </a:p>
          <a:p>
            <a:pPr marL="0" lvl="0" indent="0">
              <a:buNone/>
            </a:pPr>
            <a:endParaRPr lang="sv-SE" sz="1800" dirty="0" smtClean="0"/>
          </a:p>
          <a:p>
            <a:pPr lvl="0"/>
            <a:endParaRPr lang="sv-SE" sz="1400" dirty="0"/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b="1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GB" dirty="0" smtClean="0">
                <a:solidFill>
                  <a:srgbClr val="1F60A9"/>
                </a:solidFill>
                <a:latin typeface="Gill Sans MT" pitchFamily="34" charset="0"/>
                <a:ea typeface="ＭＳ Ｐゴシック" pitchFamily="34" charset="-128"/>
              </a:rPr>
              <a:t>			</a:t>
            </a:r>
            <a:endParaRPr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dirty="0" smtClean="0">
              <a:latin typeface="Gill Sans MT" pitchFamily="34" charset="0"/>
              <a:ea typeface="ＭＳ Ｐゴシック" pitchFamily="34" charset="-128"/>
            </a:endParaRPr>
          </a:p>
        </p:txBody>
      </p:sp>
      <p:pic>
        <p:nvPicPr>
          <p:cNvPr id="6" name="Picture 1" descr="C:\Users\adbo\AppData\Local\Microsoft\Windows\Temporary Internet Files\Content.Outlook\TY8LSUYQ\bild (8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96975"/>
            <a:ext cx="3363912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9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ubrik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61287" cy="1143000"/>
          </a:xfrm>
        </p:spPr>
        <p:txBody>
          <a:bodyPr>
            <a:normAutofit/>
          </a:bodyPr>
          <a:lstStyle/>
          <a:p>
            <a:r>
              <a:rPr lang="sv-SE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Näringslivsstrategi</a:t>
            </a:r>
            <a:endParaRPr lang="sv-SE" sz="2400" dirty="0" smtClean="0">
              <a:latin typeface="Gill Sans MT" pitchFamily="34" charset="0"/>
              <a:ea typeface="MS PGothic" pitchFamily="34" charset="-128"/>
            </a:endParaRPr>
          </a:p>
        </p:txBody>
      </p:sp>
      <p:sp>
        <p:nvSpPr>
          <p:cNvPr id="29699" name="Platshållare för innehåll 2"/>
          <p:cNvSpPr>
            <a:spLocks noGrp="1"/>
          </p:cNvSpPr>
          <p:nvPr>
            <p:ph idx="1"/>
          </p:nvPr>
        </p:nvSpPr>
        <p:spPr>
          <a:xfrm>
            <a:off x="827584" y="1628800"/>
            <a:ext cx="4449762" cy="4525962"/>
          </a:xfrm>
        </p:spPr>
        <p:txBody>
          <a:bodyPr rtlCol="0">
            <a:noAutofit/>
          </a:bodyPr>
          <a:lstStyle/>
          <a:p>
            <a:pPr marL="0" lvl="0" indent="0">
              <a:buNone/>
            </a:pPr>
            <a:r>
              <a:rPr lang="sv-SE" sz="1800" dirty="0"/>
              <a:t>Ett dynamiskt företagsklimat som främjar innovation och </a:t>
            </a:r>
            <a:r>
              <a:rPr lang="sv-SE" sz="1800" dirty="0" smtClean="0"/>
              <a:t>entreprenörskap</a:t>
            </a:r>
            <a:endParaRPr lang="sv-SE" sz="1400" dirty="0"/>
          </a:p>
          <a:p>
            <a:pPr lvl="0"/>
            <a:r>
              <a:rPr lang="sv-SE" sz="1400" dirty="0" smtClean="0"/>
              <a:t>Genom partners erbjuda forum för rådgivning</a:t>
            </a:r>
            <a:r>
              <a:rPr lang="sv-SE" sz="1400" dirty="0"/>
              <a:t>, mentorskap och </a:t>
            </a:r>
            <a:r>
              <a:rPr lang="sv-SE" sz="1400" dirty="0" smtClean="0"/>
              <a:t>finansieringsinsatser, riktat </a:t>
            </a:r>
            <a:r>
              <a:rPr lang="sv-SE" sz="1400" dirty="0"/>
              <a:t>till företag med tydlig </a:t>
            </a:r>
            <a:r>
              <a:rPr lang="sv-SE" sz="1400" dirty="0" smtClean="0"/>
              <a:t>tillväxtpotential </a:t>
            </a:r>
            <a:endParaRPr lang="sv-SE" sz="1400" dirty="0"/>
          </a:p>
          <a:p>
            <a:pPr lvl="0"/>
            <a:r>
              <a:rPr lang="sv-SE" sz="1400" dirty="0" smtClean="0"/>
              <a:t>Bidra till samordnad innovations </a:t>
            </a:r>
            <a:r>
              <a:rPr lang="sv-SE" sz="1400" dirty="0"/>
              <a:t>– och </a:t>
            </a:r>
            <a:r>
              <a:rPr lang="sv-SE" sz="1400" dirty="0" smtClean="0"/>
              <a:t>nystartsrådgivning tillsammans med partners    </a:t>
            </a:r>
            <a:endParaRPr lang="sv-SE" sz="1400" dirty="0"/>
          </a:p>
          <a:p>
            <a:pPr lvl="0"/>
            <a:r>
              <a:rPr lang="sv-SE" sz="1400" dirty="0" smtClean="0"/>
              <a:t>Verka för att flexibla </a:t>
            </a:r>
            <a:r>
              <a:rPr lang="sv-SE" sz="1400" dirty="0"/>
              <a:t>fysiska miljöer skapas för nystartade </a:t>
            </a:r>
            <a:r>
              <a:rPr lang="sv-SE" sz="1400" dirty="0" smtClean="0"/>
              <a:t>företag</a:t>
            </a:r>
            <a:endParaRPr lang="sv-SE" sz="1400" dirty="0"/>
          </a:p>
          <a:p>
            <a:r>
              <a:rPr lang="sv-SE" sz="1400" dirty="0" smtClean="0"/>
              <a:t>Utveckla arbetet med tidig upphandlingsdialog </a:t>
            </a:r>
            <a:r>
              <a:rPr lang="sv-SE" sz="1400" dirty="0"/>
              <a:t>samt </a:t>
            </a:r>
            <a:r>
              <a:rPr lang="sv-SE" sz="1400" dirty="0" smtClean="0"/>
              <a:t>uppföljning för </a:t>
            </a:r>
            <a:r>
              <a:rPr lang="sv-SE" sz="1400" dirty="0"/>
              <a:t>att ta tillvara innovation, utveckling och </a:t>
            </a:r>
            <a:r>
              <a:rPr lang="sv-SE" sz="1400" dirty="0" smtClean="0"/>
              <a:t>marknadskännedom </a:t>
            </a:r>
            <a:r>
              <a:rPr lang="sv-SE" sz="1400" dirty="0"/>
              <a:t>i </a:t>
            </a:r>
            <a:r>
              <a:rPr lang="sv-SE" sz="1400" dirty="0" smtClean="0"/>
              <a:t>leverantörsledet</a:t>
            </a:r>
          </a:p>
          <a:p>
            <a:r>
              <a:rPr lang="sv-SE" sz="1400" dirty="0" smtClean="0"/>
              <a:t>Utveckla fler </a:t>
            </a:r>
            <a:r>
              <a:rPr lang="sv-SE" sz="1400" dirty="0" smtClean="0"/>
              <a:t>kundvalstjänster</a:t>
            </a:r>
            <a:endParaRPr lang="sv-SE" sz="1400" dirty="0"/>
          </a:p>
          <a:p>
            <a:pPr marL="0" lvl="0" indent="0">
              <a:buNone/>
            </a:pPr>
            <a:endParaRPr lang="sv-SE" sz="1400" dirty="0"/>
          </a:p>
          <a:p>
            <a:endParaRPr lang="sv-SE" sz="1400" dirty="0" smtClean="0"/>
          </a:p>
          <a:p>
            <a:endParaRPr lang="sv-SE" sz="1800" dirty="0" smtClean="0"/>
          </a:p>
          <a:p>
            <a:pPr marL="0" lvl="0" indent="0">
              <a:buNone/>
            </a:pPr>
            <a:endParaRPr lang="sv-SE" sz="1800" dirty="0" smtClean="0"/>
          </a:p>
          <a:p>
            <a:pPr lvl="0"/>
            <a:endParaRPr lang="sv-SE" sz="1400" dirty="0"/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b="1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GB" dirty="0" smtClean="0">
                <a:solidFill>
                  <a:srgbClr val="1F60A9"/>
                </a:solidFill>
                <a:latin typeface="Gill Sans MT" pitchFamily="34" charset="0"/>
                <a:ea typeface="ＭＳ Ｐゴシック" pitchFamily="34" charset="-128"/>
              </a:rPr>
              <a:t>			</a:t>
            </a:r>
            <a:endParaRPr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dirty="0" smtClean="0">
              <a:latin typeface="Gill Sans MT" pitchFamily="34" charset="0"/>
              <a:ea typeface="ＭＳ Ｐゴシック" pitchFamily="34" charset="-128"/>
            </a:endParaRPr>
          </a:p>
        </p:txBody>
      </p:sp>
      <p:pic>
        <p:nvPicPr>
          <p:cNvPr id="7" name="Picture 2" descr="C:\Users\adbo\AppData\Local\Microsoft\Windows\Temporary Internet Files\Content.Outlook\TY8LSUYQ\bild (9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276475"/>
            <a:ext cx="360045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95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ubrik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61287" cy="1143000"/>
          </a:xfrm>
        </p:spPr>
        <p:txBody>
          <a:bodyPr>
            <a:normAutofit/>
          </a:bodyPr>
          <a:lstStyle/>
          <a:p>
            <a:r>
              <a:rPr lang="sv-SE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Näringslivsstrategi</a:t>
            </a:r>
            <a:endParaRPr lang="sv-SE" sz="2400" dirty="0" smtClean="0">
              <a:latin typeface="Gill Sans MT" pitchFamily="34" charset="0"/>
              <a:ea typeface="MS PGothic" pitchFamily="34" charset="-128"/>
            </a:endParaRPr>
          </a:p>
        </p:txBody>
      </p:sp>
      <p:sp>
        <p:nvSpPr>
          <p:cNvPr id="29699" name="Platshållare för innehåll 2"/>
          <p:cNvSpPr>
            <a:spLocks noGrp="1"/>
          </p:cNvSpPr>
          <p:nvPr>
            <p:ph idx="1"/>
          </p:nvPr>
        </p:nvSpPr>
        <p:spPr>
          <a:xfrm>
            <a:off x="827584" y="1628800"/>
            <a:ext cx="4449762" cy="4525962"/>
          </a:xfrm>
        </p:spPr>
        <p:txBody>
          <a:bodyPr rtlCol="0">
            <a:noAutofit/>
          </a:bodyPr>
          <a:lstStyle/>
          <a:p>
            <a:pPr marL="0" lvl="0" indent="0">
              <a:buNone/>
            </a:pPr>
            <a:r>
              <a:rPr lang="sv-SE" sz="1800" dirty="0"/>
              <a:t>God tillgång på arbetskraft med relevant kompetens </a:t>
            </a:r>
            <a:endParaRPr lang="sv-SE" sz="1400" dirty="0"/>
          </a:p>
          <a:p>
            <a:pPr lvl="0"/>
            <a:r>
              <a:rPr lang="sv-SE" sz="1400" dirty="0"/>
              <a:t>U</a:t>
            </a:r>
            <a:r>
              <a:rPr lang="sv-SE" sz="1400" dirty="0" smtClean="0"/>
              <a:t>tveckla matchningsinsatser som i hög grad baseras på företagens kompetensbehov</a:t>
            </a:r>
            <a:r>
              <a:rPr lang="sv-SE" sz="1400" dirty="0"/>
              <a:t>. </a:t>
            </a:r>
          </a:p>
          <a:p>
            <a:pPr lvl="0"/>
            <a:r>
              <a:rPr lang="sv-SE" sz="1400" dirty="0" smtClean="0"/>
              <a:t>Låta näringslivets kompetensbehov stå som grund för utvecklingen av arbetsplatsförlagd utbildning och praktik  </a:t>
            </a:r>
            <a:endParaRPr lang="sv-SE" sz="1400" i="1" dirty="0"/>
          </a:p>
          <a:p>
            <a:pPr lvl="0"/>
            <a:r>
              <a:rPr lang="sv-SE" sz="1400" dirty="0" smtClean="0"/>
              <a:t>Verka för att kompetens </a:t>
            </a:r>
            <a:r>
              <a:rPr lang="sv-SE" sz="1400" dirty="0"/>
              <a:t>– och utbildningssatsningar mobiliseras kring strategiska branscher </a:t>
            </a:r>
            <a:endParaRPr lang="sv-SE" sz="1400" dirty="0" smtClean="0"/>
          </a:p>
          <a:p>
            <a:r>
              <a:rPr lang="sv-SE" sz="1400" dirty="0" smtClean="0"/>
              <a:t>Verka för att tillgängliggöra högre utbildning och forskning med tydlig inriktning mot näringslivets behov </a:t>
            </a:r>
            <a:endParaRPr lang="sv-SE" sz="1400" dirty="0"/>
          </a:p>
          <a:p>
            <a:pPr marL="0" lvl="0" indent="0">
              <a:buNone/>
            </a:pPr>
            <a:endParaRPr lang="sv-SE" sz="1400" dirty="0"/>
          </a:p>
          <a:p>
            <a:pPr marL="0" lvl="0" indent="0">
              <a:buNone/>
            </a:pPr>
            <a:endParaRPr lang="sv-SE" sz="14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b="1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GB" dirty="0" smtClean="0">
                <a:solidFill>
                  <a:srgbClr val="1F60A9"/>
                </a:solidFill>
                <a:latin typeface="Gill Sans MT" pitchFamily="34" charset="0"/>
                <a:ea typeface="ＭＳ Ｐゴシック" pitchFamily="34" charset="-128"/>
              </a:rPr>
              <a:t>			</a:t>
            </a:r>
            <a:endParaRPr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dirty="0" smtClean="0">
              <a:latin typeface="Gill Sans MT" pitchFamily="34" charset="0"/>
              <a:ea typeface="ＭＳ Ｐゴシック" pitchFamily="34" charset="-128"/>
            </a:endParaRPr>
          </a:p>
        </p:txBody>
      </p:sp>
      <p:pic>
        <p:nvPicPr>
          <p:cNvPr id="6" name="Picture 62" descr="nar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1439863"/>
            <a:ext cx="29146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ubrik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61287" cy="1143000"/>
          </a:xfrm>
        </p:spPr>
        <p:txBody>
          <a:bodyPr>
            <a:normAutofit/>
          </a:bodyPr>
          <a:lstStyle/>
          <a:p>
            <a:r>
              <a:rPr lang="sv-SE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Näringslivsstrategi</a:t>
            </a:r>
            <a:endParaRPr lang="sv-SE" sz="2400" dirty="0" smtClean="0">
              <a:latin typeface="Gill Sans MT" pitchFamily="34" charset="0"/>
              <a:ea typeface="MS PGothic" pitchFamily="34" charset="-128"/>
            </a:endParaRPr>
          </a:p>
        </p:txBody>
      </p:sp>
      <p:sp>
        <p:nvSpPr>
          <p:cNvPr id="29699" name="Platshållare för innehåll 2"/>
          <p:cNvSpPr>
            <a:spLocks noGrp="1"/>
          </p:cNvSpPr>
          <p:nvPr>
            <p:ph idx="1"/>
          </p:nvPr>
        </p:nvSpPr>
        <p:spPr>
          <a:xfrm>
            <a:off x="827584" y="1628800"/>
            <a:ext cx="4449762" cy="4525962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sv-SE" sz="1800" dirty="0"/>
              <a:t>Kommunen har en enkel, snabb och smidig myndighetsutövning som möter företagens behov </a:t>
            </a:r>
          </a:p>
          <a:p>
            <a:pPr lvl="0"/>
            <a:r>
              <a:rPr lang="sv-SE" sz="1400" dirty="0"/>
              <a:t>kontinuerligt utveckla och förstärka bemötande, tillgänglighet och kompetens inom de viktigaste serviceområdena </a:t>
            </a:r>
          </a:p>
          <a:p>
            <a:pPr lvl="0"/>
            <a:r>
              <a:rPr lang="sv-SE" sz="1400" dirty="0"/>
              <a:t>skapa förutsättningar för att åstadkomma småföretagarvänlig upphandling</a:t>
            </a:r>
          </a:p>
          <a:p>
            <a:pPr lvl="0"/>
            <a:r>
              <a:rPr lang="sv-SE" sz="1400" dirty="0"/>
              <a:t>erbjuda lättillgänglig och tydlig webbaserad etableringsinformation </a:t>
            </a:r>
          </a:p>
          <a:p>
            <a:endParaRPr lang="sv-SE" sz="1400" dirty="0"/>
          </a:p>
          <a:p>
            <a:pPr lvl="0"/>
            <a:endParaRPr lang="sv-SE" sz="1400" dirty="0" smtClean="0"/>
          </a:p>
          <a:p>
            <a:pPr lvl="0"/>
            <a:endParaRPr lang="sv-SE" sz="1400" dirty="0" smtClean="0"/>
          </a:p>
          <a:p>
            <a:pPr lvl="0"/>
            <a:endParaRPr lang="sv-SE" sz="1400" dirty="0"/>
          </a:p>
          <a:p>
            <a:endParaRPr lang="sv-SE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b="1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GB" dirty="0" smtClean="0">
                <a:solidFill>
                  <a:srgbClr val="1F60A9"/>
                </a:solidFill>
                <a:latin typeface="Gill Sans MT" pitchFamily="34" charset="0"/>
                <a:ea typeface="ＭＳ Ｐゴシック" pitchFamily="34" charset="-128"/>
              </a:rPr>
              <a:t>			</a:t>
            </a:r>
            <a:endParaRPr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dirty="0" smtClean="0">
              <a:latin typeface="Gill Sans MT" pitchFamily="34" charset="0"/>
              <a:ea typeface="ＭＳ Ｐゴシック" pitchFamily="34" charset="-128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05553"/>
            <a:ext cx="3384376" cy="4287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ubrik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761287" cy="1143000"/>
          </a:xfrm>
        </p:spPr>
        <p:txBody>
          <a:bodyPr>
            <a:normAutofit/>
          </a:bodyPr>
          <a:lstStyle/>
          <a:p>
            <a:r>
              <a:rPr lang="sv-SE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Näringslivsstrategi</a:t>
            </a:r>
            <a:endParaRPr lang="sv-SE" sz="2400" dirty="0" smtClean="0">
              <a:latin typeface="Gill Sans MT" pitchFamily="34" charset="0"/>
              <a:ea typeface="MS PGothic" pitchFamily="34" charset="-128"/>
            </a:endParaRPr>
          </a:p>
        </p:txBody>
      </p:sp>
      <p:sp>
        <p:nvSpPr>
          <p:cNvPr id="29699" name="Platshållare för innehåll 2"/>
          <p:cNvSpPr>
            <a:spLocks noGrp="1"/>
          </p:cNvSpPr>
          <p:nvPr>
            <p:ph idx="1"/>
          </p:nvPr>
        </p:nvSpPr>
        <p:spPr>
          <a:xfrm>
            <a:off x="827584" y="1628800"/>
            <a:ext cx="4449762" cy="4525962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sv-SE" sz="1800" dirty="0" smtClean="0"/>
              <a:t>Stadsplaneringen ska skapa goda urbana lokaliseringsförutsättningar</a:t>
            </a:r>
          </a:p>
          <a:p>
            <a:pPr lvl="0"/>
            <a:r>
              <a:rPr lang="sv-SE" sz="1400" dirty="0" smtClean="0"/>
              <a:t>Analysera och påverka marknadens </a:t>
            </a:r>
            <a:r>
              <a:rPr lang="sv-SE" sz="1400" dirty="0"/>
              <a:t>drivkrafter ur ett lokaliserings- och investerarperspektiv. </a:t>
            </a:r>
            <a:endParaRPr lang="sv-SE" sz="1400" dirty="0" smtClean="0"/>
          </a:p>
          <a:p>
            <a:pPr lvl="0"/>
            <a:r>
              <a:rPr lang="sv-SE" sz="1400" dirty="0" smtClean="0"/>
              <a:t>Skapa kommersiella förutsättningar i bottenvåningar.</a:t>
            </a:r>
            <a:endParaRPr lang="sv-SE" sz="1400" dirty="0"/>
          </a:p>
          <a:p>
            <a:pPr lvl="0"/>
            <a:r>
              <a:rPr lang="sv-SE" sz="1400" dirty="0" smtClean="0"/>
              <a:t>Utnyttja T-banans stationslägen, dess </a:t>
            </a:r>
            <a:r>
              <a:rPr lang="sv-SE" sz="1400" dirty="0"/>
              <a:t>kommersiella </a:t>
            </a:r>
            <a:r>
              <a:rPr lang="sv-SE" sz="1400" dirty="0" smtClean="0"/>
              <a:t>hävstång </a:t>
            </a:r>
            <a:r>
              <a:rPr lang="sv-SE" sz="1400" dirty="0"/>
              <a:t>och attraktivitet ur ett </a:t>
            </a:r>
            <a:r>
              <a:rPr lang="sv-SE" sz="1400" dirty="0" smtClean="0"/>
              <a:t>etableringsperspektiv</a:t>
            </a:r>
            <a:r>
              <a:rPr lang="sv-SE" sz="1400" dirty="0"/>
              <a:t>.</a:t>
            </a:r>
          </a:p>
          <a:p>
            <a:pPr lvl="0"/>
            <a:r>
              <a:rPr lang="sv-SE" sz="1400" dirty="0" smtClean="0"/>
              <a:t>Skapa tillräcklig </a:t>
            </a:r>
            <a:r>
              <a:rPr lang="sv-SE" sz="1400" dirty="0"/>
              <a:t>totalvolym </a:t>
            </a:r>
            <a:r>
              <a:rPr lang="sv-SE" sz="1400" dirty="0" smtClean="0"/>
              <a:t>av verksamheter </a:t>
            </a:r>
            <a:r>
              <a:rPr lang="sv-SE" sz="1400" dirty="0"/>
              <a:t>i </a:t>
            </a:r>
            <a:r>
              <a:rPr lang="sv-SE" sz="1400" dirty="0" smtClean="0"/>
              <a:t>lämpliga lägen. </a:t>
            </a:r>
            <a:endParaRPr lang="sv-SE" sz="1400" dirty="0"/>
          </a:p>
          <a:p>
            <a:pPr lvl="0"/>
            <a:r>
              <a:rPr lang="sv-SE" sz="1400" dirty="0" smtClean="0"/>
              <a:t>Reservera mark för kommande etableringar </a:t>
            </a:r>
            <a:r>
              <a:rPr lang="sv-SE" sz="1400" dirty="0"/>
              <a:t>av kommersiella </a:t>
            </a:r>
            <a:r>
              <a:rPr lang="sv-SE" sz="1400" dirty="0" smtClean="0"/>
              <a:t>fastigheter  </a:t>
            </a:r>
          </a:p>
          <a:p>
            <a:pPr lvl="0"/>
            <a:r>
              <a:rPr lang="sv-SE" sz="1400" dirty="0" smtClean="0"/>
              <a:t>Skapa mer byggbar mark för etablering av kontorslokaler med koppling till kommande t-banestationer</a:t>
            </a:r>
            <a:endParaRPr lang="sv-SE" sz="1400" dirty="0"/>
          </a:p>
          <a:p>
            <a:pPr lvl="0"/>
            <a:r>
              <a:rPr lang="sv-SE" sz="1400" dirty="0" smtClean="0"/>
              <a:t>Planera för fastigheter med blandad funktion och </a:t>
            </a:r>
            <a:r>
              <a:rPr lang="sv-SE" sz="1400" dirty="0" smtClean="0"/>
              <a:t>verksamhet</a:t>
            </a:r>
            <a:endParaRPr lang="sv-SE" sz="1400" dirty="0"/>
          </a:p>
          <a:p>
            <a:pPr marL="0" lvl="0" indent="0">
              <a:buNone/>
            </a:pPr>
            <a:endParaRPr lang="sv-SE" sz="1400" dirty="0"/>
          </a:p>
          <a:p>
            <a:pPr marL="0" lvl="0" indent="0">
              <a:buNone/>
            </a:pPr>
            <a:endParaRPr lang="sv-SE" sz="1400" dirty="0"/>
          </a:p>
          <a:p>
            <a:pPr lvl="0"/>
            <a:endParaRPr lang="sv-SE" sz="1400" dirty="0"/>
          </a:p>
          <a:p>
            <a:pPr>
              <a:buNone/>
            </a:pPr>
            <a:endParaRPr lang="sv-SE" sz="1800" dirty="0" smtClean="0"/>
          </a:p>
          <a:p>
            <a:pPr marL="0" lvl="0" indent="0">
              <a:buNone/>
            </a:pPr>
            <a:endParaRPr lang="sv-SE" sz="1800" dirty="0" smtClean="0"/>
          </a:p>
          <a:p>
            <a:pPr lvl="0"/>
            <a:endParaRPr lang="sv-SE" sz="1400" dirty="0"/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GB" sz="2400" b="1"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GB" dirty="0" smtClean="0">
                <a:solidFill>
                  <a:srgbClr val="1F60A9"/>
                </a:solidFill>
                <a:latin typeface="Gill Sans MT" pitchFamily="34" charset="0"/>
                <a:ea typeface="ＭＳ Ｐゴシック" pitchFamily="34" charset="-128"/>
              </a:rPr>
              <a:t>			</a:t>
            </a:r>
            <a:endParaRPr dirty="0" smtClean="0">
              <a:latin typeface="Gill Sans MT" pitchFamily="34" charset="0"/>
              <a:ea typeface="ＭＳ Ｐゴシック" pitchFamily="34" charset="-128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dirty="0" smtClean="0">
              <a:latin typeface="Gill Sans MT" pitchFamily="34" charset="0"/>
              <a:ea typeface="ＭＳ Ｐゴシック" pitchFamily="34" charset="-128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391496"/>
              </p:ext>
            </p:extLst>
          </p:nvPr>
        </p:nvGraphicFramePr>
        <p:xfrm>
          <a:off x="5148064" y="1772816"/>
          <a:ext cx="3898721" cy="302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Acrobat Document" r:id="rId4" imgW="22704762" imgH="16038095" progId="AcroExch.Document.11">
                  <p:embed/>
                </p:oleObj>
              </mc:Choice>
              <mc:Fallback>
                <p:oleObj name="Acrobat Document" r:id="rId4" imgW="22704762" imgH="1603809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772816"/>
                        <a:ext cx="3898721" cy="30243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173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465</Words>
  <Application>Microsoft Office PowerPoint</Application>
  <PresentationFormat>Bildspel på skärmen (4:3)</PresentationFormat>
  <Paragraphs>142</Paragraphs>
  <Slides>9</Slides>
  <Notes>9</Notes>
  <HiddenSlides>0</HiddenSlides>
  <MMClips>0</MMClips>
  <ScaleCrop>false</ScaleCrop>
  <HeadingPairs>
    <vt:vector size="8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7" baseType="lpstr">
      <vt:lpstr>ＭＳ Ｐゴシック</vt:lpstr>
      <vt:lpstr>ＭＳ Ｐゴシック</vt:lpstr>
      <vt:lpstr>Arial</vt:lpstr>
      <vt:lpstr>Calibri</vt:lpstr>
      <vt:lpstr>Gill Sans MT</vt:lpstr>
      <vt:lpstr>Tahoma</vt:lpstr>
      <vt:lpstr>Office-tema</vt:lpstr>
      <vt:lpstr>Acrobat Document</vt:lpstr>
      <vt:lpstr>Näringslivsstrategi</vt:lpstr>
      <vt:lpstr>Näringslivsstrategi</vt:lpstr>
      <vt:lpstr>Näringslivsstrategi</vt:lpstr>
      <vt:lpstr>Näringslivsstrategi</vt:lpstr>
      <vt:lpstr>Näringslivsstrategi</vt:lpstr>
      <vt:lpstr>Näringslivsstrategi</vt:lpstr>
      <vt:lpstr>Näringslivsstrategi</vt:lpstr>
      <vt:lpstr>Näringslivsstrategi</vt:lpstr>
      <vt:lpstr>Näringslivsstrategi</vt:lpstr>
    </vt:vector>
  </TitlesOfParts>
  <Company>Nacka kommun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Näringslivsstrategi</dc:title>
  <dc:creator>adbo</dc:creator>
  <cp:lastModifiedBy>Börjesson Anders</cp:lastModifiedBy>
  <cp:revision>140</cp:revision>
  <dcterms:created xsi:type="dcterms:W3CDTF">2014-09-29T05:29:11Z</dcterms:created>
  <dcterms:modified xsi:type="dcterms:W3CDTF">2015-05-05T20:16:59Z</dcterms:modified>
</cp:coreProperties>
</file>