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Lst>
  <p:notesMasterIdLst>
    <p:notesMasterId r:id="rId12"/>
  </p:notesMasterIdLst>
  <p:handoutMasterIdLst>
    <p:handoutMasterId r:id="rId13"/>
  </p:handoutMasterIdLst>
  <p:sldIdLst>
    <p:sldId id="305" r:id="rId3"/>
    <p:sldId id="304" r:id="rId4"/>
    <p:sldId id="286" r:id="rId5"/>
    <p:sldId id="307" r:id="rId6"/>
    <p:sldId id="295" r:id="rId7"/>
    <p:sldId id="300" r:id="rId8"/>
    <p:sldId id="306" r:id="rId9"/>
    <p:sldId id="292" r:id="rId10"/>
    <p:sldId id="291" r:id="rId11"/>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08157" algn="l" rtl="0" fontAlgn="base">
      <a:spcBef>
        <a:spcPct val="0"/>
      </a:spcBef>
      <a:spcAft>
        <a:spcPct val="0"/>
      </a:spcAft>
      <a:defRPr kern="1200">
        <a:solidFill>
          <a:schemeClr val="tx1"/>
        </a:solidFill>
        <a:latin typeface="Arial" charset="0"/>
        <a:ea typeface="+mn-ea"/>
        <a:cs typeface="Arial" charset="0"/>
      </a:defRPr>
    </a:lvl2pPr>
    <a:lvl3pPr marL="816314" algn="l" rtl="0" fontAlgn="base">
      <a:spcBef>
        <a:spcPct val="0"/>
      </a:spcBef>
      <a:spcAft>
        <a:spcPct val="0"/>
      </a:spcAft>
      <a:defRPr kern="1200">
        <a:solidFill>
          <a:schemeClr val="tx1"/>
        </a:solidFill>
        <a:latin typeface="Arial" charset="0"/>
        <a:ea typeface="+mn-ea"/>
        <a:cs typeface="Arial" charset="0"/>
      </a:defRPr>
    </a:lvl3pPr>
    <a:lvl4pPr marL="1224472" algn="l" rtl="0" fontAlgn="base">
      <a:spcBef>
        <a:spcPct val="0"/>
      </a:spcBef>
      <a:spcAft>
        <a:spcPct val="0"/>
      </a:spcAft>
      <a:defRPr kern="1200">
        <a:solidFill>
          <a:schemeClr val="tx1"/>
        </a:solidFill>
        <a:latin typeface="Arial" charset="0"/>
        <a:ea typeface="+mn-ea"/>
        <a:cs typeface="Arial" charset="0"/>
      </a:defRPr>
    </a:lvl4pPr>
    <a:lvl5pPr marL="1632629" algn="l" rtl="0" fontAlgn="base">
      <a:spcBef>
        <a:spcPct val="0"/>
      </a:spcBef>
      <a:spcAft>
        <a:spcPct val="0"/>
      </a:spcAft>
      <a:defRPr kern="1200">
        <a:solidFill>
          <a:schemeClr val="tx1"/>
        </a:solidFill>
        <a:latin typeface="Arial" charset="0"/>
        <a:ea typeface="+mn-ea"/>
        <a:cs typeface="Arial" charset="0"/>
      </a:defRPr>
    </a:lvl5pPr>
    <a:lvl6pPr marL="2040786" algn="l" defTabSz="816314" rtl="0" eaLnBrk="1" latinLnBrk="0" hangingPunct="1">
      <a:defRPr kern="1200">
        <a:solidFill>
          <a:schemeClr val="tx1"/>
        </a:solidFill>
        <a:latin typeface="Arial" charset="0"/>
        <a:ea typeface="+mn-ea"/>
        <a:cs typeface="Arial" charset="0"/>
      </a:defRPr>
    </a:lvl6pPr>
    <a:lvl7pPr marL="2448943" algn="l" defTabSz="816314" rtl="0" eaLnBrk="1" latinLnBrk="0" hangingPunct="1">
      <a:defRPr kern="1200">
        <a:solidFill>
          <a:schemeClr val="tx1"/>
        </a:solidFill>
        <a:latin typeface="Arial" charset="0"/>
        <a:ea typeface="+mn-ea"/>
        <a:cs typeface="Arial" charset="0"/>
      </a:defRPr>
    </a:lvl7pPr>
    <a:lvl8pPr marL="2857100" algn="l" defTabSz="816314" rtl="0" eaLnBrk="1" latinLnBrk="0" hangingPunct="1">
      <a:defRPr kern="1200">
        <a:solidFill>
          <a:schemeClr val="tx1"/>
        </a:solidFill>
        <a:latin typeface="Arial" charset="0"/>
        <a:ea typeface="+mn-ea"/>
        <a:cs typeface="Arial" charset="0"/>
      </a:defRPr>
    </a:lvl8pPr>
    <a:lvl9pPr marL="3265257" algn="l" defTabSz="816314"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381">
          <p15:clr>
            <a:srgbClr val="A4A3A4"/>
          </p15:clr>
        </p15:guide>
        <p15:guide id="2" orient="horz" pos="682">
          <p15:clr>
            <a:srgbClr val="A4A3A4"/>
          </p15:clr>
        </p15:guide>
        <p15:guide id="3" orient="horz" pos="2566">
          <p15:clr>
            <a:srgbClr val="A4A3A4"/>
          </p15:clr>
        </p15:guide>
        <p15:guide id="4" orient="horz" pos="917">
          <p15:clr>
            <a:srgbClr val="A4A3A4"/>
          </p15:clr>
        </p15:guide>
        <p15:guide id="5" orient="horz" pos="2981">
          <p15:clr>
            <a:srgbClr val="A4A3A4"/>
          </p15:clr>
        </p15:guide>
        <p15:guide id="6" pos="5493">
          <p15:clr>
            <a:srgbClr val="A4A3A4"/>
          </p15:clr>
        </p15:guide>
        <p15:guide id="7" pos="246">
          <p15:clr>
            <a:srgbClr val="A4A3A4"/>
          </p15:clr>
        </p15:guide>
        <p15:guide id="8" pos="3750">
          <p15:clr>
            <a:srgbClr val="A4A3A4"/>
          </p15:clr>
        </p15:guide>
        <p15:guide id="9" pos="2881">
          <p15:clr>
            <a:srgbClr val="A4A3A4"/>
          </p15:clr>
        </p15:guide>
        <p15:guide id="10" pos="241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364"/>
    <a:srgbClr val="502A79"/>
    <a:srgbClr val="062270"/>
    <a:srgbClr val="0A2A36"/>
    <a:srgbClr val="0A2A64"/>
    <a:srgbClr val="0A2A79"/>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37" autoAdjust="0"/>
    <p:restoredTop sz="82003" autoAdjust="0"/>
  </p:normalViewPr>
  <p:slideViewPr>
    <p:cSldViewPr snapToGrid="0" showGuides="1">
      <p:cViewPr varScale="1">
        <p:scale>
          <a:sx n="81" d="100"/>
          <a:sy n="81" d="100"/>
        </p:scale>
        <p:origin x="1194" y="84"/>
      </p:cViewPr>
      <p:guideLst>
        <p:guide orient="horz" pos="1381"/>
        <p:guide orient="horz" pos="682"/>
        <p:guide orient="horz" pos="2566"/>
        <p:guide orient="horz" pos="917"/>
        <p:guide orient="horz" pos="2981"/>
        <p:guide pos="5493"/>
        <p:guide pos="246"/>
        <p:guide pos="3750"/>
        <p:guide pos="2881"/>
        <p:guide pos="241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216"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E34C1F8-0D69-664F-A929-998F54F0F36B}" type="datetimeFigureOut">
              <a:rPr lang="en-US" smtClean="0"/>
              <a:t>6/22/2015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82F3F1-7161-E24B-8D50-3BE79D18339B}" type="slidenum">
              <a:rPr lang="en-US" smtClean="0"/>
              <a:t>‹#›</a:t>
            </a:fld>
            <a:endParaRPr lang="en-US"/>
          </a:p>
        </p:txBody>
      </p:sp>
    </p:spTree>
    <p:extLst>
      <p:ext uri="{BB962C8B-B14F-4D97-AF65-F5344CB8AC3E}">
        <p14:creationId xmlns:p14="http://schemas.microsoft.com/office/powerpoint/2010/main" val="4092493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F74C8E-EFBB-48C2-8AAE-FED9B0987BF8}" type="datetimeFigureOut">
              <a:rPr lang="en-GB" smtClean="0"/>
              <a:t>22/06/2015</a:t>
            </a:fld>
            <a:endParaRPr lang="en-GB"/>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91A796-0BD8-4130-A596-6328C1F31ED5}" type="slidenum">
              <a:rPr lang="en-GB" smtClean="0"/>
              <a:t>‹#›</a:t>
            </a:fld>
            <a:endParaRPr lang="en-GB"/>
          </a:p>
        </p:txBody>
      </p:sp>
    </p:spTree>
    <p:extLst>
      <p:ext uri="{BB962C8B-B14F-4D97-AF65-F5344CB8AC3E}">
        <p14:creationId xmlns:p14="http://schemas.microsoft.com/office/powerpoint/2010/main" val="3192462226"/>
      </p:ext>
    </p:extLst>
  </p:cSld>
  <p:clrMap bg1="lt1" tx1="dk1" bg2="lt2" tx2="dk2" accent1="accent1" accent2="accent2" accent3="accent3" accent4="accent4" accent5="accent5" accent6="accent6" hlink="hlink" folHlink="folHlink"/>
  <p:notesStyle>
    <a:lvl1pPr marL="0" algn="l" defTabSz="816314" rtl="0" eaLnBrk="1" latinLnBrk="0" hangingPunct="1">
      <a:defRPr sz="1100" kern="1200">
        <a:solidFill>
          <a:schemeClr val="tx1"/>
        </a:solidFill>
        <a:latin typeface="+mn-lt"/>
        <a:ea typeface="+mn-ea"/>
        <a:cs typeface="+mn-cs"/>
      </a:defRPr>
    </a:lvl1pPr>
    <a:lvl2pPr marL="408157" algn="l" defTabSz="816314" rtl="0" eaLnBrk="1" latinLnBrk="0" hangingPunct="1">
      <a:defRPr sz="1100" kern="1200">
        <a:solidFill>
          <a:schemeClr val="tx1"/>
        </a:solidFill>
        <a:latin typeface="+mn-lt"/>
        <a:ea typeface="+mn-ea"/>
        <a:cs typeface="+mn-cs"/>
      </a:defRPr>
    </a:lvl2pPr>
    <a:lvl3pPr marL="816314" algn="l" defTabSz="816314" rtl="0" eaLnBrk="1" latinLnBrk="0" hangingPunct="1">
      <a:defRPr sz="1100" kern="1200">
        <a:solidFill>
          <a:schemeClr val="tx1"/>
        </a:solidFill>
        <a:latin typeface="+mn-lt"/>
        <a:ea typeface="+mn-ea"/>
        <a:cs typeface="+mn-cs"/>
      </a:defRPr>
    </a:lvl3pPr>
    <a:lvl4pPr marL="1224472" algn="l" defTabSz="816314" rtl="0" eaLnBrk="1" latinLnBrk="0" hangingPunct="1">
      <a:defRPr sz="1100" kern="1200">
        <a:solidFill>
          <a:schemeClr val="tx1"/>
        </a:solidFill>
        <a:latin typeface="+mn-lt"/>
        <a:ea typeface="+mn-ea"/>
        <a:cs typeface="+mn-cs"/>
      </a:defRPr>
    </a:lvl4pPr>
    <a:lvl5pPr marL="1632629" algn="l" defTabSz="816314" rtl="0" eaLnBrk="1" latinLnBrk="0" hangingPunct="1">
      <a:defRPr sz="1100" kern="1200">
        <a:solidFill>
          <a:schemeClr val="tx1"/>
        </a:solidFill>
        <a:latin typeface="+mn-lt"/>
        <a:ea typeface="+mn-ea"/>
        <a:cs typeface="+mn-cs"/>
      </a:defRPr>
    </a:lvl5pPr>
    <a:lvl6pPr marL="2040786" algn="l" defTabSz="816314" rtl="0" eaLnBrk="1" latinLnBrk="0" hangingPunct="1">
      <a:defRPr sz="1100" kern="1200">
        <a:solidFill>
          <a:schemeClr val="tx1"/>
        </a:solidFill>
        <a:latin typeface="+mn-lt"/>
        <a:ea typeface="+mn-ea"/>
        <a:cs typeface="+mn-cs"/>
      </a:defRPr>
    </a:lvl6pPr>
    <a:lvl7pPr marL="2448943" algn="l" defTabSz="816314" rtl="0" eaLnBrk="1" latinLnBrk="0" hangingPunct="1">
      <a:defRPr sz="1100" kern="1200">
        <a:solidFill>
          <a:schemeClr val="tx1"/>
        </a:solidFill>
        <a:latin typeface="+mn-lt"/>
        <a:ea typeface="+mn-ea"/>
        <a:cs typeface="+mn-cs"/>
      </a:defRPr>
    </a:lvl7pPr>
    <a:lvl8pPr marL="2857100" algn="l" defTabSz="816314" rtl="0" eaLnBrk="1" latinLnBrk="0" hangingPunct="1">
      <a:defRPr sz="1100" kern="1200">
        <a:solidFill>
          <a:schemeClr val="tx1"/>
        </a:solidFill>
        <a:latin typeface="+mn-lt"/>
        <a:ea typeface="+mn-ea"/>
        <a:cs typeface="+mn-cs"/>
      </a:defRPr>
    </a:lvl8pPr>
    <a:lvl9pPr marL="3265257" algn="l" defTabSz="81631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Välkommen</a:t>
            </a:r>
          </a:p>
          <a:p>
            <a:endParaRPr lang="sv-SE" dirty="0"/>
          </a:p>
        </p:txBody>
      </p:sp>
      <p:sp>
        <p:nvSpPr>
          <p:cNvPr id="4" name="Platshållare för bildnummer 3"/>
          <p:cNvSpPr>
            <a:spLocks noGrp="1"/>
          </p:cNvSpPr>
          <p:nvPr>
            <p:ph type="sldNum" sz="quarter" idx="10"/>
          </p:nvPr>
        </p:nvSpPr>
        <p:spPr/>
        <p:txBody>
          <a:bodyPr/>
          <a:lstStyle/>
          <a:p>
            <a:fld id="{2391A796-0BD8-4130-A596-6328C1F31ED5}" type="slidenum">
              <a:rPr lang="en-GB" smtClean="0"/>
              <a:t>1</a:t>
            </a:fld>
            <a:endParaRPr lang="en-GB"/>
          </a:p>
        </p:txBody>
      </p:sp>
    </p:spTree>
    <p:extLst>
      <p:ext uri="{BB962C8B-B14F-4D97-AF65-F5344CB8AC3E}">
        <p14:creationId xmlns:p14="http://schemas.microsoft.com/office/powerpoint/2010/main" val="57075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kern="1200" dirty="0" smtClean="0">
                <a:solidFill>
                  <a:schemeClr val="tx1"/>
                </a:solidFill>
                <a:effectLst/>
                <a:latin typeface="+mn-lt"/>
                <a:ea typeface="+mn-ea"/>
                <a:cs typeface="+mn-cs"/>
              </a:rPr>
              <a:t>Världen förändras.</a:t>
            </a:r>
            <a:r>
              <a:rPr lang="sv-SE" sz="1100" kern="1200" baseline="0" dirty="0" smtClean="0">
                <a:solidFill>
                  <a:schemeClr val="tx1"/>
                </a:solidFill>
                <a:effectLst/>
                <a:latin typeface="+mn-lt"/>
                <a:ea typeface="+mn-ea"/>
                <a:cs typeface="+mn-cs"/>
              </a:rPr>
              <a:t> </a:t>
            </a:r>
            <a:r>
              <a:rPr lang="sv-SE" sz="1100" kern="1200" dirty="0" smtClean="0">
                <a:solidFill>
                  <a:schemeClr val="tx1"/>
                </a:solidFill>
                <a:effectLst/>
                <a:latin typeface="+mn-lt"/>
                <a:ea typeface="+mn-ea"/>
                <a:cs typeface="+mn-cs"/>
              </a:rPr>
              <a:t>Antalet människor har fördubblats på en mansålder och IT-utvecklingen gör att alla snart kan prata med alla, överallt och när som helst. Kapital, idéer och talanger rör sig gränslöst över hela världen till de platser där förutsättningarna är optimala för snabb och lönsam utveckling. Nya, attraktiva regioner växer upp i Afrika, Sydamerika och Asien, medan Europa brottas med flera stora problem. </a:t>
            </a:r>
          </a:p>
          <a:p>
            <a:r>
              <a:rPr lang="sv-SE" sz="1100" kern="1200" dirty="0" smtClean="0">
                <a:solidFill>
                  <a:schemeClr val="tx1"/>
                </a:solidFill>
                <a:effectLst/>
                <a:latin typeface="+mn-lt"/>
                <a:ea typeface="+mn-ea"/>
                <a:cs typeface="+mn-cs"/>
              </a:rPr>
              <a:t> </a:t>
            </a:r>
          </a:p>
          <a:p>
            <a:r>
              <a:rPr lang="sv-SE" sz="1100" kern="1200" dirty="0" smtClean="0">
                <a:solidFill>
                  <a:schemeClr val="tx1"/>
                </a:solidFill>
                <a:effectLst/>
                <a:latin typeface="+mn-lt"/>
                <a:ea typeface="+mn-ea"/>
                <a:cs typeface="+mn-cs"/>
              </a:rPr>
              <a:t>I denna nya värld, där vår region rent geografiskt ligger en bra bit ifrån händelsernas centrum, kämpar Stockholmsregionen om de internationella investeringar vi behöver för att kunna fortsätta att utvecklas. Konkurrensen är stenhård! Vi behöver använda våra resurser på bästa möjliga sätt för att kunna konkurrera om de internationella investeringarna, talangerna och företagsetableringarna. Vår framgång bygger på samarbetet oss emellan. Därför finns SBA. </a:t>
            </a:r>
            <a:endParaRPr lang="sv-SE" sz="11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391A796-0BD8-4130-A596-6328C1F31ED5}" type="slidenum">
              <a:rPr lang="en-GB" smtClean="0"/>
              <a:t>2</a:t>
            </a:fld>
            <a:endParaRPr lang="en-GB"/>
          </a:p>
        </p:txBody>
      </p:sp>
    </p:spTree>
    <p:extLst>
      <p:ext uri="{BB962C8B-B14F-4D97-AF65-F5344CB8AC3E}">
        <p14:creationId xmlns:p14="http://schemas.microsoft.com/office/powerpoint/2010/main" val="1965900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kern="1200" dirty="0" smtClean="0">
                <a:solidFill>
                  <a:schemeClr val="tx1"/>
                </a:solidFill>
                <a:effectLst/>
                <a:latin typeface="+mn-lt"/>
                <a:ea typeface="+mn-ea"/>
                <a:cs typeface="+mn-cs"/>
              </a:rPr>
              <a:t>Stockholmsregionen och SBA</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SBA är ett partnerskap mellan 53 kommuner runt Stockholm, som samarbetar för att skapa fler arbetstillfällen i regionen. Detta görs på två olika sätt: </a:t>
            </a:r>
          </a:p>
          <a:p>
            <a:pPr lvl="0"/>
            <a:r>
              <a:rPr lang="sv-SE" sz="1100" kern="1200" dirty="0" smtClean="0">
                <a:solidFill>
                  <a:schemeClr val="tx1"/>
                </a:solidFill>
                <a:effectLst/>
                <a:latin typeface="+mn-lt"/>
                <a:ea typeface="+mn-ea"/>
                <a:cs typeface="+mn-cs"/>
              </a:rPr>
              <a:t>Investeringsfrämjande arbete och internationell marknadsföring för att attrahera internationella aktörer och investeringar till regionen.</a:t>
            </a:r>
          </a:p>
          <a:p>
            <a:pPr lvl="0"/>
            <a:r>
              <a:rPr lang="sv-SE" sz="1100" kern="1200" dirty="0" smtClean="0">
                <a:solidFill>
                  <a:schemeClr val="tx1"/>
                </a:solidFill>
                <a:effectLst/>
                <a:latin typeface="+mn-lt"/>
                <a:ea typeface="+mn-ea"/>
                <a:cs typeface="+mn-cs"/>
              </a:rPr>
              <a:t>Utveckling av näringslivsservice i kommunerna, för att underlätta för företag att etablera sig, utvecklas och växa i regionen. </a:t>
            </a:r>
          </a:p>
          <a:p>
            <a:r>
              <a:rPr lang="sv-SE" sz="1100" kern="1200" dirty="0" smtClean="0">
                <a:solidFill>
                  <a:schemeClr val="tx1"/>
                </a:solidFill>
                <a:effectLst/>
                <a:latin typeface="+mn-lt"/>
                <a:ea typeface="+mn-ea"/>
                <a:cs typeface="+mn-cs"/>
              </a:rPr>
              <a:t> </a:t>
            </a:r>
          </a:p>
          <a:p>
            <a:r>
              <a:rPr lang="sv-SE" sz="1100" b="1" kern="1200" dirty="0" smtClean="0">
                <a:solidFill>
                  <a:schemeClr val="tx1"/>
                </a:solidFill>
                <a:effectLst/>
                <a:latin typeface="+mn-lt"/>
                <a:ea typeface="+mn-ea"/>
                <a:cs typeface="+mn-cs"/>
              </a:rPr>
              <a:t>Näringslivsservice på hemmaplan</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För att företag ska kunna etablera sig, utvecklas och växa behövs ett aktivt stöd från kommunerna. Det ska vara enkelt att köpa mark eller att hyra lokaler, att få tag i utbildad arbetskraft med mera. Kommunerna behöver arbeta proaktivt för att möta företagen på bästa möjliga sätt, både de lokala och de internationella, så att de vill stanna kvar och utvecklas i regionen.  </a:t>
            </a:r>
            <a:endParaRPr lang="sv-SE" sz="11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391A796-0BD8-4130-A596-6328C1F31ED5}" type="slidenum">
              <a:rPr lang="en-GB" smtClean="0"/>
              <a:t>3</a:t>
            </a:fld>
            <a:endParaRPr lang="en-GB"/>
          </a:p>
        </p:txBody>
      </p:sp>
    </p:spTree>
    <p:extLst>
      <p:ext uri="{BB962C8B-B14F-4D97-AF65-F5344CB8AC3E}">
        <p14:creationId xmlns:p14="http://schemas.microsoft.com/office/powerpoint/2010/main" val="2098111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kern="1200" dirty="0" smtClean="0">
                <a:solidFill>
                  <a:schemeClr val="tx1"/>
                </a:solidFill>
                <a:effectLst/>
                <a:latin typeface="+mn-lt"/>
                <a:ea typeface="+mn-ea"/>
                <a:cs typeface="+mn-cs"/>
              </a:rPr>
              <a:t>Internationellt investeringsfrämjande </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Vi behöver göra det enkelt för en internationell aktör att investera och/eller etablera sig i vår region. Det kräver tydlig och konsekvent marknadsföring internationellt, så att vår region finns med bland möjliga alternativ i internationella sammanhang. Detta sker genom att positionera</a:t>
            </a:r>
            <a:r>
              <a:rPr lang="sv-SE" sz="1100" kern="1200" baseline="0" dirty="0" smtClean="0">
                <a:solidFill>
                  <a:schemeClr val="tx1"/>
                </a:solidFill>
                <a:effectLst/>
                <a:latin typeface="+mn-lt"/>
                <a:ea typeface="+mn-ea"/>
                <a:cs typeface="+mn-cs"/>
              </a:rPr>
              <a:t> regionen som Skandinaviens viktigaste plats för våra målgrupper genom varumärket Stockholm – The </a:t>
            </a:r>
            <a:r>
              <a:rPr lang="sv-SE" sz="1100" kern="1200" baseline="0" dirty="0" err="1" smtClean="0">
                <a:solidFill>
                  <a:schemeClr val="tx1"/>
                </a:solidFill>
                <a:effectLst/>
                <a:latin typeface="+mn-lt"/>
                <a:ea typeface="+mn-ea"/>
                <a:cs typeface="+mn-cs"/>
              </a:rPr>
              <a:t>Capital</a:t>
            </a:r>
            <a:r>
              <a:rPr lang="sv-SE" sz="1100" kern="1200" baseline="0" dirty="0" smtClean="0">
                <a:solidFill>
                  <a:schemeClr val="tx1"/>
                </a:solidFill>
                <a:effectLst/>
                <a:latin typeface="+mn-lt"/>
                <a:ea typeface="+mn-ea"/>
                <a:cs typeface="+mn-cs"/>
              </a:rPr>
              <a:t> </a:t>
            </a:r>
            <a:r>
              <a:rPr lang="sv-SE" sz="1100" kern="1200" baseline="0" dirty="0" err="1" smtClean="0">
                <a:solidFill>
                  <a:schemeClr val="tx1"/>
                </a:solidFill>
                <a:effectLst/>
                <a:latin typeface="+mn-lt"/>
                <a:ea typeface="+mn-ea"/>
                <a:cs typeface="+mn-cs"/>
              </a:rPr>
              <a:t>of</a:t>
            </a:r>
            <a:r>
              <a:rPr lang="sv-SE" sz="1100" kern="1200" baseline="0" dirty="0" smtClean="0">
                <a:solidFill>
                  <a:schemeClr val="tx1"/>
                </a:solidFill>
                <a:effectLst/>
                <a:latin typeface="+mn-lt"/>
                <a:ea typeface="+mn-ea"/>
                <a:cs typeface="+mn-cs"/>
              </a:rPr>
              <a:t> Scandinavia. </a:t>
            </a:r>
            <a:r>
              <a:rPr lang="sv-SE" sz="1100" kern="1200" dirty="0" smtClean="0">
                <a:solidFill>
                  <a:schemeClr val="tx1"/>
                </a:solidFill>
                <a:effectLst/>
                <a:latin typeface="+mn-lt"/>
                <a:ea typeface="+mn-ea"/>
                <a:cs typeface="+mn-cs"/>
              </a:rPr>
              <a:t>Dessutom behöver vi ha en hög beredskap att svara snabbt på internationella förfrågningar och proaktivt lyfta fram våra unika styrkor som region. </a:t>
            </a:r>
          </a:p>
          <a:p>
            <a:r>
              <a:rPr lang="sv-SE" sz="1100" kern="1200" dirty="0" smtClean="0">
                <a:solidFill>
                  <a:schemeClr val="tx1"/>
                </a:solidFill>
                <a:effectLst/>
                <a:latin typeface="+mn-lt"/>
                <a:ea typeface="+mn-ea"/>
                <a:cs typeface="+mn-cs"/>
              </a:rPr>
              <a:t> </a:t>
            </a:r>
          </a:p>
          <a:p>
            <a:r>
              <a:rPr lang="sv-SE" sz="1100" kern="1200" dirty="0" smtClean="0">
                <a:solidFill>
                  <a:schemeClr val="tx1"/>
                </a:solidFill>
                <a:effectLst/>
                <a:latin typeface="+mn-lt"/>
                <a:ea typeface="+mn-ea"/>
                <a:cs typeface="+mn-cs"/>
              </a:rPr>
              <a:t>Trots att vi ligger avsides här i norra hörnet av Europa så är vår region ändå framgångsrik på många områden. Vi har också haft en tillväxt av internationella arbetstillfällen de senaste åren, från ca 240 000 år 2006 till 273 000 år 2013. Det är en ökning med 14 %. Genomsnittet i Sverige är 8 %. </a:t>
            </a:r>
            <a:endParaRPr lang="sv-SE" dirty="0"/>
          </a:p>
        </p:txBody>
      </p:sp>
      <p:sp>
        <p:nvSpPr>
          <p:cNvPr id="4" name="Platshållare för bildnummer 3"/>
          <p:cNvSpPr>
            <a:spLocks noGrp="1"/>
          </p:cNvSpPr>
          <p:nvPr>
            <p:ph type="sldNum" sz="quarter" idx="10"/>
          </p:nvPr>
        </p:nvSpPr>
        <p:spPr/>
        <p:txBody>
          <a:bodyPr/>
          <a:lstStyle/>
          <a:p>
            <a:fld id="{2391A796-0BD8-4130-A596-6328C1F31ED5}" type="slidenum">
              <a:rPr lang="en-GB" smtClean="0"/>
              <a:t>4</a:t>
            </a:fld>
            <a:endParaRPr lang="en-GB"/>
          </a:p>
        </p:txBody>
      </p:sp>
    </p:spTree>
    <p:extLst>
      <p:ext uri="{BB962C8B-B14F-4D97-AF65-F5344CB8AC3E}">
        <p14:creationId xmlns:p14="http://schemas.microsoft.com/office/powerpoint/2010/main" val="259658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kern="1200" dirty="0" smtClean="0">
                <a:solidFill>
                  <a:schemeClr val="tx1"/>
                </a:solidFill>
                <a:effectLst/>
                <a:latin typeface="+mn-lt"/>
                <a:ea typeface="+mn-ea"/>
                <a:cs typeface="+mn-cs"/>
              </a:rPr>
              <a:t>Det här gör SBA internationellt idag</a:t>
            </a:r>
            <a:endParaRPr lang="sv-SE" sz="1100" kern="1200" dirty="0" smtClean="0">
              <a:solidFill>
                <a:schemeClr val="tx1"/>
              </a:solidFill>
              <a:effectLst/>
              <a:latin typeface="+mn-lt"/>
              <a:ea typeface="+mn-ea"/>
              <a:cs typeface="+mn-cs"/>
            </a:endParaRPr>
          </a:p>
          <a:p>
            <a:r>
              <a:rPr lang="sv-SE" sz="1100" b="0" kern="1200" dirty="0" smtClean="0">
                <a:solidFill>
                  <a:schemeClr val="tx1"/>
                </a:solidFill>
                <a:effectLst/>
                <a:latin typeface="+mn-lt"/>
                <a:ea typeface="+mn-ea"/>
                <a:cs typeface="+mn-cs"/>
              </a:rPr>
              <a:t>En</a:t>
            </a:r>
            <a:r>
              <a:rPr lang="sv-SE" sz="1100" b="0" kern="1200" baseline="0" dirty="0" smtClean="0">
                <a:solidFill>
                  <a:schemeClr val="tx1"/>
                </a:solidFill>
                <a:effectLst/>
                <a:latin typeface="+mn-lt"/>
                <a:ea typeface="+mn-ea"/>
                <a:cs typeface="+mn-cs"/>
              </a:rPr>
              <a:t> av de största gemensamma aktiviteterna som vi tillsammans satsar på årligen är </a:t>
            </a:r>
            <a:r>
              <a:rPr lang="sv-SE" sz="1100" kern="1200" dirty="0" err="1" smtClean="0">
                <a:solidFill>
                  <a:schemeClr val="tx1"/>
                </a:solidFill>
                <a:effectLst/>
                <a:latin typeface="+mn-lt"/>
                <a:ea typeface="+mn-ea"/>
                <a:cs typeface="+mn-cs"/>
              </a:rPr>
              <a:t>Mipim</a:t>
            </a:r>
            <a:r>
              <a:rPr lang="sv-SE" sz="1100" kern="1200" dirty="0" smtClean="0">
                <a:solidFill>
                  <a:schemeClr val="tx1"/>
                </a:solidFill>
                <a:effectLst/>
                <a:latin typeface="+mn-lt"/>
                <a:ea typeface="+mn-ea"/>
                <a:cs typeface="+mn-cs"/>
              </a:rPr>
              <a:t>. Det är Europas största fastighets- och investerarmässa</a:t>
            </a:r>
            <a:r>
              <a:rPr lang="sv-SE" sz="1100" kern="1200" baseline="0" dirty="0" smtClean="0">
                <a:solidFill>
                  <a:schemeClr val="tx1"/>
                </a:solidFill>
                <a:effectLst/>
                <a:latin typeface="+mn-lt"/>
                <a:ea typeface="+mn-ea"/>
                <a:cs typeface="+mn-cs"/>
              </a:rPr>
              <a:t> som </a:t>
            </a:r>
            <a:r>
              <a:rPr lang="sv-SE" sz="1100" kern="1200" dirty="0" smtClean="0">
                <a:solidFill>
                  <a:schemeClr val="tx1"/>
                </a:solidFill>
                <a:effectLst/>
                <a:latin typeface="+mn-lt"/>
                <a:ea typeface="+mn-ea"/>
                <a:cs typeface="+mn-cs"/>
              </a:rPr>
              <a:t>äger rum i Cannes i mars varje år. Då</a:t>
            </a:r>
            <a:r>
              <a:rPr lang="sv-SE" sz="1100" kern="1200" baseline="0" dirty="0" smtClean="0">
                <a:solidFill>
                  <a:schemeClr val="tx1"/>
                </a:solidFill>
                <a:effectLst/>
                <a:latin typeface="+mn-lt"/>
                <a:ea typeface="+mn-ea"/>
                <a:cs typeface="+mn-cs"/>
              </a:rPr>
              <a:t> har vi även med oss de största bygg- och fastighetsbolagen i regionen som alla enas under vår gemensamma marknadsföring. </a:t>
            </a:r>
            <a:r>
              <a:rPr lang="sv-SE" sz="1100" kern="1200" dirty="0" err="1" smtClean="0">
                <a:solidFill>
                  <a:schemeClr val="tx1"/>
                </a:solidFill>
                <a:effectLst/>
                <a:latin typeface="+mn-lt"/>
                <a:ea typeface="+mn-ea"/>
                <a:cs typeface="+mn-cs"/>
              </a:rPr>
              <a:t>Mipim</a:t>
            </a:r>
            <a:r>
              <a:rPr lang="sv-SE" sz="1100" kern="1200" dirty="0" smtClean="0">
                <a:solidFill>
                  <a:schemeClr val="tx1"/>
                </a:solidFill>
                <a:effectLst/>
                <a:latin typeface="+mn-lt"/>
                <a:ea typeface="+mn-ea"/>
                <a:cs typeface="+mn-cs"/>
              </a:rPr>
              <a:t> är en viktig kanal för att nå investerare och för </a:t>
            </a:r>
            <a:r>
              <a:rPr lang="sv-SE" sz="1100" kern="1200" dirty="0" err="1" smtClean="0">
                <a:solidFill>
                  <a:schemeClr val="tx1"/>
                </a:solidFill>
                <a:effectLst/>
                <a:latin typeface="+mn-lt"/>
                <a:ea typeface="+mn-ea"/>
                <a:cs typeface="+mn-cs"/>
              </a:rPr>
              <a:t>nätverkande</a:t>
            </a:r>
            <a:r>
              <a:rPr lang="sv-SE" sz="1100" kern="1200" dirty="0" smtClean="0">
                <a:solidFill>
                  <a:schemeClr val="tx1"/>
                </a:solidFill>
                <a:effectLst/>
                <a:latin typeface="+mn-lt"/>
                <a:ea typeface="+mn-ea"/>
                <a:cs typeface="+mn-cs"/>
              </a:rPr>
              <a:t> med internationella aktörer.</a:t>
            </a:r>
            <a:r>
              <a:rPr lang="sv-SE" sz="1100" kern="1200" baseline="0" dirty="0" smtClean="0">
                <a:solidFill>
                  <a:schemeClr val="tx1"/>
                </a:solidFill>
                <a:effectLst/>
                <a:latin typeface="+mn-lt"/>
                <a:ea typeface="+mn-ea"/>
                <a:cs typeface="+mn-cs"/>
              </a:rPr>
              <a:t> D</a:t>
            </a:r>
            <a:r>
              <a:rPr lang="sv-SE" sz="1100" kern="1200" dirty="0" smtClean="0">
                <a:solidFill>
                  <a:schemeClr val="tx1"/>
                </a:solidFill>
                <a:effectLst/>
                <a:latin typeface="+mn-lt"/>
                <a:ea typeface="+mn-ea"/>
                <a:cs typeface="+mn-cs"/>
              </a:rPr>
              <a:t>är får vi  möjlighet att visa upp våra styrkor och berätta varför internationella investerare bör satsa i Stockholmsregionen. </a:t>
            </a:r>
          </a:p>
          <a:p>
            <a:r>
              <a:rPr lang="sv-SE" sz="1100" kern="1200" dirty="0" smtClean="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fld id="{2391A796-0BD8-4130-A596-6328C1F31ED5}" type="slidenum">
              <a:rPr lang="en-GB" smtClean="0"/>
              <a:t>5</a:t>
            </a:fld>
            <a:endParaRPr lang="en-GB"/>
          </a:p>
        </p:txBody>
      </p:sp>
    </p:spTree>
    <p:extLst>
      <p:ext uri="{BB962C8B-B14F-4D97-AF65-F5344CB8AC3E}">
        <p14:creationId xmlns:p14="http://schemas.microsoft.com/office/powerpoint/2010/main" val="570750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kern="1200" dirty="0" smtClean="0">
                <a:solidFill>
                  <a:schemeClr val="tx1"/>
                </a:solidFill>
                <a:effectLst/>
                <a:latin typeface="+mn-lt"/>
                <a:ea typeface="+mn-ea"/>
                <a:cs typeface="+mn-cs"/>
              </a:rPr>
              <a:t>Det här gör SBA i kommunerna idag</a:t>
            </a:r>
            <a:endParaRPr lang="sv-SE" sz="1100" kern="1200" dirty="0" smtClean="0">
              <a:solidFill>
                <a:schemeClr val="tx1"/>
              </a:solidFill>
              <a:effectLst/>
              <a:latin typeface="+mn-lt"/>
              <a:ea typeface="+mn-ea"/>
              <a:cs typeface="+mn-cs"/>
            </a:endParaRPr>
          </a:p>
          <a:p>
            <a:pPr lvl="0"/>
            <a:r>
              <a:rPr lang="sv-SE" sz="1100" kern="1200" dirty="0" smtClean="0">
                <a:solidFill>
                  <a:schemeClr val="tx1"/>
                </a:solidFill>
                <a:effectLst/>
                <a:latin typeface="+mn-lt"/>
                <a:ea typeface="+mn-ea"/>
                <a:cs typeface="+mn-cs"/>
              </a:rPr>
              <a:t>Regelbundna NKI-undersökningar i alla SBA-kommuner. Uppföljande möten i kommunerna med redovisning av resultaten, analys och förslag på konkreta åtgärder. </a:t>
            </a:r>
          </a:p>
          <a:p>
            <a:pPr lvl="0"/>
            <a:r>
              <a:rPr lang="sv-SE" sz="1100" kern="1200" dirty="0" err="1" smtClean="0">
                <a:solidFill>
                  <a:schemeClr val="tx1"/>
                </a:solidFill>
                <a:effectLst/>
                <a:latin typeface="+mn-lt"/>
                <a:ea typeface="+mn-ea"/>
                <a:cs typeface="+mn-cs"/>
              </a:rPr>
              <a:t>Processtöd</a:t>
            </a:r>
            <a:r>
              <a:rPr lang="sv-SE" sz="1100" kern="1200" dirty="0" smtClean="0">
                <a:solidFill>
                  <a:schemeClr val="tx1"/>
                </a:solidFill>
                <a:effectLst/>
                <a:latin typeface="+mn-lt"/>
                <a:ea typeface="+mn-ea"/>
                <a:cs typeface="+mn-cs"/>
              </a:rPr>
              <a:t> för kommuner med låga NKI-resultat. </a:t>
            </a:r>
          </a:p>
          <a:p>
            <a:pPr lvl="0"/>
            <a:r>
              <a:rPr lang="sv-SE" sz="1100" kern="1200" dirty="0" smtClean="0">
                <a:solidFill>
                  <a:schemeClr val="tx1"/>
                </a:solidFill>
                <a:effectLst/>
                <a:latin typeface="+mn-lt"/>
                <a:ea typeface="+mn-ea"/>
                <a:cs typeface="+mn-cs"/>
              </a:rPr>
              <a:t>Forum för </a:t>
            </a:r>
            <a:r>
              <a:rPr lang="sv-SE" sz="1100" kern="1200" dirty="0" err="1" smtClean="0">
                <a:solidFill>
                  <a:schemeClr val="tx1"/>
                </a:solidFill>
                <a:effectLst/>
                <a:latin typeface="+mn-lt"/>
                <a:ea typeface="+mn-ea"/>
                <a:cs typeface="+mn-cs"/>
              </a:rPr>
              <a:t>nätverkande</a:t>
            </a:r>
            <a:r>
              <a:rPr lang="sv-SE" sz="1100" kern="1200" dirty="0" smtClean="0">
                <a:solidFill>
                  <a:schemeClr val="tx1"/>
                </a:solidFill>
                <a:effectLst/>
                <a:latin typeface="+mn-lt"/>
                <a:ea typeface="+mn-ea"/>
                <a:cs typeface="+mn-cs"/>
              </a:rPr>
              <a:t> och redovisning av goda exempel, till exempel möte med miljö- och bygglovschefer hösten 2014 där bland annat frågan om e-tjänster kring bygglov diskuterades. </a:t>
            </a:r>
          </a:p>
          <a:p>
            <a:r>
              <a:rPr lang="sv-SE" sz="1100" b="1" kern="1200" dirty="0" smtClean="0">
                <a:solidFill>
                  <a:schemeClr val="tx1"/>
                </a:solidFill>
                <a:effectLst/>
                <a:latin typeface="+mn-lt"/>
                <a:ea typeface="+mn-ea"/>
                <a:cs typeface="+mn-cs"/>
              </a:rPr>
              <a:t> </a:t>
            </a:r>
            <a:endParaRPr lang="sv-SE" sz="1100" kern="1200" dirty="0" smtClean="0">
              <a:solidFill>
                <a:schemeClr val="tx1"/>
              </a:solidFill>
              <a:effectLst/>
              <a:latin typeface="+mn-lt"/>
              <a:ea typeface="+mn-ea"/>
              <a:cs typeface="+mn-cs"/>
            </a:endParaRPr>
          </a:p>
          <a:p>
            <a:r>
              <a:rPr lang="sv-SE" sz="1100" b="1" kern="1200" dirty="0" err="1" smtClean="0">
                <a:solidFill>
                  <a:schemeClr val="tx1"/>
                </a:solidFill>
                <a:effectLst/>
                <a:latin typeface="+mn-lt"/>
                <a:ea typeface="+mn-ea"/>
                <a:cs typeface="+mn-cs"/>
              </a:rPr>
              <a:t>Stockholmbusinessalliance.se</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Här finns information om t ex kommande aktiviteter, rapporter och förfrågningar från internationella investerare. Gör det gärna till en vana att gå in varje vecka för att hålla er uppdaterade. </a:t>
            </a:r>
            <a:endParaRPr lang="sv-SE" sz="11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391A796-0BD8-4130-A596-6328C1F31ED5}" type="slidenum">
              <a:rPr lang="en-GB" smtClean="0"/>
              <a:t>6</a:t>
            </a:fld>
            <a:endParaRPr lang="en-GB"/>
          </a:p>
        </p:txBody>
      </p:sp>
    </p:spTree>
    <p:extLst>
      <p:ext uri="{BB962C8B-B14F-4D97-AF65-F5344CB8AC3E}">
        <p14:creationId xmlns:p14="http://schemas.microsoft.com/office/powerpoint/2010/main" val="570750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kern="1200" dirty="0" smtClean="0">
                <a:solidFill>
                  <a:schemeClr val="tx1"/>
                </a:solidFill>
                <a:effectLst/>
                <a:latin typeface="+mn-lt"/>
                <a:ea typeface="+mn-ea"/>
                <a:cs typeface="+mn-cs"/>
              </a:rPr>
              <a:t>På regional nivå bedrivs ett proaktivt investeringsfrämjande arbete inom 7 utvalda branscher. SBR har på uppdrag av SBA anställt affärsutvecklare inom dessa områden, där regionen har goda förutsättningar att konkurrera internationellt. Dessa områden är: </a:t>
            </a:r>
          </a:p>
          <a:p>
            <a:pPr lvl="1"/>
            <a:r>
              <a:rPr lang="sv-SE" sz="1100" kern="1200" dirty="0" smtClean="0">
                <a:solidFill>
                  <a:schemeClr val="tx1"/>
                </a:solidFill>
                <a:effectLst/>
                <a:latin typeface="+mn-lt"/>
                <a:ea typeface="+mn-ea"/>
                <a:cs typeface="+mn-cs"/>
              </a:rPr>
              <a:t>ICT</a:t>
            </a:r>
          </a:p>
          <a:p>
            <a:pPr lvl="1"/>
            <a:r>
              <a:rPr lang="sv-SE" sz="1100" kern="1200" dirty="0" smtClean="0">
                <a:solidFill>
                  <a:schemeClr val="tx1"/>
                </a:solidFill>
                <a:effectLst/>
                <a:latin typeface="+mn-lt"/>
                <a:ea typeface="+mn-ea"/>
                <a:cs typeface="+mn-cs"/>
              </a:rPr>
              <a:t>Life Science</a:t>
            </a:r>
          </a:p>
          <a:p>
            <a:pPr lvl="1"/>
            <a:r>
              <a:rPr lang="sv-SE" sz="1100" kern="1200" dirty="0" err="1" smtClean="0">
                <a:solidFill>
                  <a:schemeClr val="tx1"/>
                </a:solidFill>
                <a:effectLst/>
                <a:latin typeface="+mn-lt"/>
                <a:ea typeface="+mn-ea"/>
                <a:cs typeface="+mn-cs"/>
              </a:rPr>
              <a:t>Cleantech</a:t>
            </a:r>
            <a:endParaRPr lang="sv-SE" sz="1100" kern="1200" dirty="0" smtClean="0">
              <a:solidFill>
                <a:schemeClr val="tx1"/>
              </a:solidFill>
              <a:effectLst/>
              <a:latin typeface="+mn-lt"/>
              <a:ea typeface="+mn-ea"/>
              <a:cs typeface="+mn-cs"/>
            </a:endParaRPr>
          </a:p>
          <a:p>
            <a:pPr lvl="1"/>
            <a:r>
              <a:rPr lang="sv-SE" sz="1100" kern="1200" dirty="0" smtClean="0">
                <a:solidFill>
                  <a:schemeClr val="tx1"/>
                </a:solidFill>
                <a:effectLst/>
                <a:latin typeface="+mn-lt"/>
                <a:ea typeface="+mn-ea"/>
                <a:cs typeface="+mn-cs"/>
              </a:rPr>
              <a:t>Automation</a:t>
            </a:r>
          </a:p>
          <a:p>
            <a:pPr lvl="1"/>
            <a:r>
              <a:rPr lang="sv-SE" sz="1100" kern="1200" dirty="0" err="1" smtClean="0">
                <a:solidFill>
                  <a:schemeClr val="tx1"/>
                </a:solidFill>
                <a:effectLst/>
                <a:latin typeface="+mn-lt"/>
                <a:ea typeface="+mn-ea"/>
                <a:cs typeface="+mn-cs"/>
              </a:rPr>
              <a:t>Hospitality</a:t>
            </a:r>
            <a:r>
              <a:rPr lang="sv-SE" sz="1100" kern="1200" dirty="0" smtClean="0">
                <a:solidFill>
                  <a:schemeClr val="tx1"/>
                </a:solidFill>
                <a:effectLst/>
                <a:latin typeface="+mn-lt"/>
                <a:ea typeface="+mn-ea"/>
                <a:cs typeface="+mn-cs"/>
              </a:rPr>
              <a:t> </a:t>
            </a:r>
          </a:p>
          <a:p>
            <a:pPr lvl="1"/>
            <a:r>
              <a:rPr lang="sv-SE" sz="1100" kern="1200" dirty="0" smtClean="0">
                <a:solidFill>
                  <a:schemeClr val="tx1"/>
                </a:solidFill>
                <a:effectLst/>
                <a:latin typeface="+mn-lt"/>
                <a:ea typeface="+mn-ea"/>
                <a:cs typeface="+mn-cs"/>
              </a:rPr>
              <a:t>Logistics</a:t>
            </a:r>
          </a:p>
          <a:p>
            <a:pPr lvl="1"/>
            <a:r>
              <a:rPr lang="sv-SE" sz="1100" kern="1200" dirty="0" err="1" smtClean="0">
                <a:solidFill>
                  <a:schemeClr val="tx1"/>
                </a:solidFill>
                <a:effectLst/>
                <a:latin typeface="+mn-lt"/>
                <a:ea typeface="+mn-ea"/>
                <a:cs typeface="+mn-cs"/>
              </a:rPr>
              <a:t>Metals&amp;Mining</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 </a:t>
            </a:r>
          </a:p>
          <a:p>
            <a:r>
              <a:rPr lang="sv-SE" sz="1100" kern="1200" dirty="0" smtClean="0">
                <a:solidFill>
                  <a:schemeClr val="tx1"/>
                </a:solidFill>
                <a:effectLst/>
                <a:latin typeface="+mn-lt"/>
                <a:ea typeface="+mn-ea"/>
                <a:cs typeface="+mn-cs"/>
              </a:rPr>
              <a:t>Arbetet är inriktat på att locka stora och/eller långsiktiga investeringar i dessa branscher som kan ge många arbetstillfällen i regionen, direkt eller på längre sikt. </a:t>
            </a:r>
          </a:p>
          <a:p>
            <a:r>
              <a:rPr lang="sv-SE" sz="1100" kern="1200" dirty="0" smtClean="0">
                <a:solidFill>
                  <a:schemeClr val="tx1"/>
                </a:solidFill>
                <a:effectLst/>
                <a:latin typeface="+mn-lt"/>
                <a:ea typeface="+mn-ea"/>
                <a:cs typeface="+mn-cs"/>
              </a:rPr>
              <a:t> </a:t>
            </a:r>
          </a:p>
          <a:p>
            <a:r>
              <a:rPr lang="sv-SE" sz="1100" kern="1200" dirty="0" smtClean="0">
                <a:solidFill>
                  <a:schemeClr val="tx1"/>
                </a:solidFill>
                <a:effectLst/>
                <a:latin typeface="+mn-lt"/>
                <a:ea typeface="+mn-ea"/>
                <a:cs typeface="+mn-cs"/>
              </a:rPr>
              <a:t> </a:t>
            </a:r>
            <a:endParaRPr lang="sv-SE" sz="1100" i="1" kern="1200" dirty="0" smtClean="0">
              <a:solidFill>
                <a:schemeClr val="tx1"/>
              </a:solidFill>
              <a:effectLst/>
              <a:latin typeface="+mn-lt"/>
              <a:ea typeface="+mn-ea"/>
              <a:cs typeface="+mn-cs"/>
            </a:endParaRPr>
          </a:p>
          <a:p>
            <a:r>
              <a:rPr lang="sv-SE" sz="1100" i="1" kern="1200" dirty="0" smtClean="0">
                <a:solidFill>
                  <a:schemeClr val="tx1"/>
                </a:solidFill>
                <a:effectLst/>
                <a:latin typeface="+mn-lt"/>
                <a:ea typeface="+mn-ea"/>
                <a:cs typeface="+mn-cs"/>
              </a:rPr>
              <a:t>(Ta gärna upp Hot List som gott exempel på arbetssätt, hittills använt inom Life Science och Cleantech)</a:t>
            </a:r>
          </a:p>
          <a:p>
            <a:endParaRPr lang="sv-SE" sz="11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391A796-0BD8-4130-A596-6328C1F31ED5}" type="slidenum">
              <a:rPr lang="en-GB" smtClean="0"/>
              <a:t>7</a:t>
            </a:fld>
            <a:endParaRPr lang="en-GB"/>
          </a:p>
        </p:txBody>
      </p:sp>
    </p:spTree>
    <p:extLst>
      <p:ext uri="{BB962C8B-B14F-4D97-AF65-F5344CB8AC3E}">
        <p14:creationId xmlns:p14="http://schemas.microsoft.com/office/powerpoint/2010/main" val="335728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900" b="1" kern="1200" dirty="0" smtClean="0">
                <a:solidFill>
                  <a:schemeClr val="tx1"/>
                </a:solidFill>
                <a:effectLst/>
                <a:latin typeface="+mn-lt"/>
                <a:ea typeface="+mn-ea"/>
                <a:cs typeface="+mn-cs"/>
              </a:rPr>
              <a:t>Vi vill mer!</a:t>
            </a:r>
            <a:endParaRPr lang="sv-SE" sz="900" kern="1200" dirty="0" smtClean="0">
              <a:solidFill>
                <a:schemeClr val="tx1"/>
              </a:solidFill>
              <a:effectLst/>
              <a:latin typeface="+mn-lt"/>
              <a:ea typeface="+mn-ea"/>
              <a:cs typeface="+mn-cs"/>
            </a:endParaRPr>
          </a:p>
          <a:p>
            <a:r>
              <a:rPr lang="sv-SE" sz="900" kern="1200" dirty="0" smtClean="0">
                <a:solidFill>
                  <a:schemeClr val="tx1"/>
                </a:solidFill>
                <a:effectLst/>
                <a:latin typeface="+mn-lt"/>
                <a:ea typeface="+mn-ea"/>
                <a:cs typeface="+mn-cs"/>
              </a:rPr>
              <a:t>Ny avtalsperiod 2016 – 2020. Det innebär nya möjligheter att utveckla samarbetet mellan kommunerna i regionen! </a:t>
            </a:r>
          </a:p>
          <a:p>
            <a:r>
              <a:rPr lang="sv-SE" sz="900" b="1" kern="1200" dirty="0" smtClean="0">
                <a:solidFill>
                  <a:schemeClr val="tx1"/>
                </a:solidFill>
                <a:effectLst/>
                <a:latin typeface="+mn-lt"/>
                <a:ea typeface="+mn-ea"/>
                <a:cs typeface="+mn-cs"/>
              </a:rPr>
              <a:t>Högre NKI!</a:t>
            </a:r>
            <a:endParaRPr lang="sv-SE" sz="900" kern="1200" dirty="0" smtClean="0">
              <a:solidFill>
                <a:schemeClr val="tx1"/>
              </a:solidFill>
              <a:effectLst/>
              <a:latin typeface="+mn-lt"/>
              <a:ea typeface="+mn-ea"/>
              <a:cs typeface="+mn-cs"/>
            </a:endParaRPr>
          </a:p>
          <a:p>
            <a:r>
              <a:rPr lang="sv-SE" sz="900" kern="1200" dirty="0" smtClean="0">
                <a:solidFill>
                  <a:schemeClr val="tx1"/>
                </a:solidFill>
                <a:effectLst/>
                <a:latin typeface="+mn-lt"/>
                <a:ea typeface="+mn-ea"/>
                <a:cs typeface="+mn-cs"/>
              </a:rPr>
              <a:t>Vi vill öka tempot bland annat inom NKI-mätningarna, som ska börja genomföras årligen. Målet är att alla kommuner ska nå ett NKI på 70 redan i år, från ett genomsnitt på 66 i senaste mätningen (2013). 15 kommuner är redan framme, så vi vet att det är görbart. </a:t>
            </a:r>
          </a:p>
          <a:p>
            <a:r>
              <a:rPr lang="sv-SE" sz="900" b="1" kern="1200" dirty="0" smtClean="0">
                <a:solidFill>
                  <a:schemeClr val="tx1"/>
                </a:solidFill>
                <a:effectLst/>
                <a:latin typeface="+mn-lt"/>
                <a:ea typeface="+mn-ea"/>
                <a:cs typeface="+mn-cs"/>
              </a:rPr>
              <a:t>Högre kännedom internationellt!</a:t>
            </a:r>
            <a:endParaRPr lang="sv-SE" sz="900" kern="1200" dirty="0" smtClean="0">
              <a:solidFill>
                <a:schemeClr val="tx1"/>
              </a:solidFill>
              <a:effectLst/>
              <a:latin typeface="+mn-lt"/>
              <a:ea typeface="+mn-ea"/>
              <a:cs typeface="+mn-cs"/>
            </a:endParaRPr>
          </a:p>
          <a:p>
            <a:r>
              <a:rPr lang="sv-SE" sz="900" kern="1200" dirty="0" smtClean="0">
                <a:solidFill>
                  <a:schemeClr val="tx1"/>
                </a:solidFill>
                <a:effectLst/>
                <a:latin typeface="+mn-lt"/>
                <a:ea typeface="+mn-ea"/>
                <a:cs typeface="+mn-cs"/>
              </a:rPr>
              <a:t>Stockholmsregionen förknippas redan idag med flera positiva värden; hållbarhet, innovation och stabil ekonomi. Vi vill bygga på den bilden ytterligare, med målmedvetet PR-arbete och marknadsföring internationellt. Samtliga</a:t>
            </a:r>
            <a:r>
              <a:rPr lang="sv-SE" sz="900" kern="1200" baseline="0" dirty="0" smtClean="0">
                <a:solidFill>
                  <a:schemeClr val="tx1"/>
                </a:solidFill>
                <a:effectLst/>
                <a:latin typeface="+mn-lt"/>
                <a:ea typeface="+mn-ea"/>
                <a:cs typeface="+mn-cs"/>
              </a:rPr>
              <a:t> insatser ska utgå från regionens styrkor som finns samlade under Stockholm – The </a:t>
            </a:r>
            <a:r>
              <a:rPr lang="sv-SE" sz="900" kern="1200" baseline="0" dirty="0" err="1" smtClean="0">
                <a:solidFill>
                  <a:schemeClr val="tx1"/>
                </a:solidFill>
                <a:effectLst/>
                <a:latin typeface="+mn-lt"/>
                <a:ea typeface="+mn-ea"/>
                <a:cs typeface="+mn-cs"/>
              </a:rPr>
              <a:t>Capital</a:t>
            </a:r>
            <a:r>
              <a:rPr lang="sv-SE" sz="900" kern="1200" baseline="0" dirty="0" smtClean="0">
                <a:solidFill>
                  <a:schemeClr val="tx1"/>
                </a:solidFill>
                <a:effectLst/>
                <a:latin typeface="+mn-lt"/>
                <a:ea typeface="+mn-ea"/>
                <a:cs typeface="+mn-cs"/>
              </a:rPr>
              <a:t> </a:t>
            </a:r>
            <a:r>
              <a:rPr lang="sv-SE" sz="900" kern="1200" baseline="0" dirty="0" err="1" smtClean="0">
                <a:solidFill>
                  <a:schemeClr val="tx1"/>
                </a:solidFill>
                <a:effectLst/>
                <a:latin typeface="+mn-lt"/>
                <a:ea typeface="+mn-ea"/>
                <a:cs typeface="+mn-cs"/>
              </a:rPr>
              <a:t>of</a:t>
            </a:r>
            <a:r>
              <a:rPr lang="sv-SE" sz="900" kern="1200" baseline="0" dirty="0" smtClean="0">
                <a:solidFill>
                  <a:schemeClr val="tx1"/>
                </a:solidFill>
                <a:effectLst/>
                <a:latin typeface="+mn-lt"/>
                <a:ea typeface="+mn-ea"/>
                <a:cs typeface="+mn-cs"/>
              </a:rPr>
              <a:t> Scandinavia. Ju mer konsekvent vi alla inom SBA använder det, desto större genomslag får vi internationellt.</a:t>
            </a:r>
            <a:endParaRPr lang="sv-SE" sz="900" kern="1200" dirty="0" smtClean="0">
              <a:solidFill>
                <a:schemeClr val="tx1"/>
              </a:solidFill>
              <a:effectLst/>
              <a:latin typeface="+mn-lt"/>
              <a:ea typeface="+mn-ea"/>
              <a:cs typeface="+mn-cs"/>
            </a:endParaRPr>
          </a:p>
          <a:p>
            <a:r>
              <a:rPr lang="sv-SE" sz="900" b="1" kern="1200" dirty="0" smtClean="0">
                <a:solidFill>
                  <a:schemeClr val="tx1"/>
                </a:solidFill>
                <a:effectLst/>
                <a:latin typeface="+mn-lt"/>
                <a:ea typeface="+mn-ea"/>
                <a:cs typeface="+mn-cs"/>
              </a:rPr>
              <a:t>Fler internationella investeringar!</a:t>
            </a:r>
            <a:endParaRPr lang="sv-SE" sz="900" kern="1200" dirty="0" smtClean="0">
              <a:solidFill>
                <a:schemeClr val="tx1"/>
              </a:solidFill>
              <a:effectLst/>
              <a:latin typeface="+mn-lt"/>
              <a:ea typeface="+mn-ea"/>
              <a:cs typeface="+mn-cs"/>
            </a:endParaRPr>
          </a:p>
          <a:p>
            <a:r>
              <a:rPr lang="sv-SE" sz="900" kern="1200" dirty="0" smtClean="0">
                <a:solidFill>
                  <a:schemeClr val="tx1"/>
                </a:solidFill>
                <a:effectLst/>
                <a:latin typeface="+mn-lt"/>
                <a:ea typeface="+mn-ea"/>
                <a:cs typeface="+mn-cs"/>
              </a:rPr>
              <a:t>Vi vill fortsätta det proaktiva arbetet med att göra det lätt för internationella investerare och företag att etablera sig i Stockholmsregionen. Vi fokuserar på de 7 utvalda branscherna och utvecklar de arbetssätt som visat sig framgångsrika hittills, till exempel genom så kallade Hot Lists, där nya, spännande företag i regionen presenteras för investerare i olika branscher.  </a:t>
            </a:r>
          </a:p>
          <a:p>
            <a:r>
              <a:rPr lang="sv-SE" sz="900" b="1" kern="1200" dirty="0" smtClean="0">
                <a:solidFill>
                  <a:schemeClr val="tx1"/>
                </a:solidFill>
                <a:effectLst/>
                <a:latin typeface="+mn-lt"/>
                <a:ea typeface="+mn-ea"/>
                <a:cs typeface="+mn-cs"/>
              </a:rPr>
              <a:t>Fler talanger till regionen!</a:t>
            </a:r>
            <a:endParaRPr lang="sv-SE" sz="900" kern="1200" dirty="0" smtClean="0">
              <a:solidFill>
                <a:schemeClr val="tx1"/>
              </a:solidFill>
              <a:effectLst/>
              <a:latin typeface="+mn-lt"/>
              <a:ea typeface="+mn-ea"/>
              <a:cs typeface="+mn-cs"/>
            </a:endParaRPr>
          </a:p>
          <a:p>
            <a:r>
              <a:rPr lang="sv-SE" sz="900" kern="1200" dirty="0" smtClean="0">
                <a:solidFill>
                  <a:schemeClr val="tx1"/>
                </a:solidFill>
                <a:effectLst/>
                <a:latin typeface="+mn-lt"/>
                <a:ea typeface="+mn-ea"/>
                <a:cs typeface="+mn-cs"/>
              </a:rPr>
              <a:t>Vi vill också jobba mer fokuserat med att attrahera unga, välutbildade människor från hela världen till Stockholmsregionen, för att bidra till det dynamiska och innovativa företagsklimat som redan finns här. </a:t>
            </a:r>
          </a:p>
          <a:p>
            <a:r>
              <a:rPr lang="sv-SE" sz="900" b="1" kern="1200" smtClean="0">
                <a:solidFill>
                  <a:schemeClr val="tx1"/>
                </a:solidFill>
                <a:effectLst/>
                <a:latin typeface="+mn-lt"/>
                <a:ea typeface="+mn-ea"/>
                <a:cs typeface="+mn-cs"/>
              </a:rPr>
              <a:t>Utökad omvärldsbevakning</a:t>
            </a:r>
            <a:r>
              <a:rPr lang="sv-SE" sz="900" b="1" kern="1200" dirty="0" smtClean="0">
                <a:solidFill>
                  <a:schemeClr val="tx1"/>
                </a:solidFill>
                <a:effectLst/>
                <a:latin typeface="+mn-lt"/>
                <a:ea typeface="+mn-ea"/>
                <a:cs typeface="+mn-cs"/>
              </a:rPr>
              <a:t>!</a:t>
            </a:r>
            <a:endParaRPr lang="sv-SE" sz="900" kern="1200" dirty="0" smtClean="0">
              <a:solidFill>
                <a:schemeClr val="tx1"/>
              </a:solidFill>
              <a:effectLst/>
              <a:latin typeface="+mn-lt"/>
              <a:ea typeface="+mn-ea"/>
              <a:cs typeface="+mn-cs"/>
            </a:endParaRPr>
          </a:p>
          <a:p>
            <a:r>
              <a:rPr lang="sv-SE" sz="900" kern="1200" dirty="0" smtClean="0">
                <a:solidFill>
                  <a:schemeClr val="tx1"/>
                </a:solidFill>
                <a:effectLst/>
                <a:latin typeface="+mn-lt"/>
                <a:ea typeface="+mn-ea"/>
                <a:cs typeface="+mn-cs"/>
              </a:rPr>
              <a:t>Den internationella konkurrensen om investeringarna är stenhård. Vi behöver hålla oss uppdaterade på både investerarnas behov och vad andra regioner gör som vi kan lära av. Vi har valt ut några regioner som vi vill utveckla kontakterna med i detta syfte; Köpenhamn, Hamburg, Berlin, Amsterdam och London.</a:t>
            </a:r>
            <a:endParaRPr lang="sv-SE" sz="9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391A796-0BD8-4130-A596-6328C1F31ED5}" type="slidenum">
              <a:rPr lang="en-GB" smtClean="0"/>
              <a:t>8</a:t>
            </a:fld>
            <a:endParaRPr lang="en-GB"/>
          </a:p>
        </p:txBody>
      </p:sp>
    </p:spTree>
    <p:extLst>
      <p:ext uri="{BB962C8B-B14F-4D97-AF65-F5344CB8AC3E}">
        <p14:creationId xmlns:p14="http://schemas.microsoft.com/office/powerpoint/2010/main" val="15494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kern="1200" dirty="0" smtClean="0">
                <a:solidFill>
                  <a:schemeClr val="tx1"/>
                </a:solidFill>
                <a:effectLst/>
                <a:latin typeface="+mn-lt"/>
                <a:ea typeface="+mn-ea"/>
                <a:cs typeface="+mn-cs"/>
              </a:rPr>
              <a:t>Bättre tillgänglighet!</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När investerarna fått höra om regionen genom våra internationella insatser måste det också vara enkelt att komma hit. Därför arbetar SBA aktivt för att öka regionens tillgänglighet, bland annat genom fler flygförbindelser till Arlanda. </a:t>
            </a:r>
          </a:p>
          <a:p>
            <a:endParaRPr lang="sv-SE" sz="1100" b="1" kern="1200" dirty="0" smtClean="0">
              <a:solidFill>
                <a:schemeClr val="tx1"/>
              </a:solidFill>
              <a:effectLst/>
              <a:latin typeface="+mn-lt"/>
              <a:ea typeface="+mn-ea"/>
              <a:cs typeface="+mn-cs"/>
            </a:endParaRPr>
          </a:p>
          <a:p>
            <a:r>
              <a:rPr lang="sv-SE" sz="1100" b="1" kern="1200" dirty="0" smtClean="0">
                <a:solidFill>
                  <a:schemeClr val="tx1"/>
                </a:solidFill>
                <a:effectLst/>
                <a:latin typeface="+mn-lt"/>
                <a:ea typeface="+mn-ea"/>
                <a:cs typeface="+mn-cs"/>
              </a:rPr>
              <a:t>Men det är ni som bestämmer!</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Vilken verksamhet som kommer att prioriteras inom SBA de kommande åren beslutas av styrgruppen, som består av 10 kommundirektörer</a:t>
            </a:r>
            <a:r>
              <a:rPr lang="sv-SE" sz="1100" kern="1200" baseline="0" dirty="0" smtClean="0">
                <a:solidFill>
                  <a:schemeClr val="tx1"/>
                </a:solidFill>
                <a:effectLst/>
                <a:latin typeface="+mn-lt"/>
                <a:ea typeface="+mn-ea"/>
                <a:cs typeface="+mn-cs"/>
              </a:rPr>
              <a:t> </a:t>
            </a:r>
            <a:r>
              <a:rPr lang="sv-SE" sz="1100" kern="1200" dirty="0" smtClean="0">
                <a:solidFill>
                  <a:schemeClr val="tx1"/>
                </a:solidFill>
                <a:effectLst/>
                <a:latin typeface="+mn-lt"/>
                <a:ea typeface="+mn-ea"/>
                <a:cs typeface="+mn-cs"/>
              </a:rPr>
              <a:t>i regionen. De tar fram en verksamhetsplan som beskriver vad som ska göras och vem som är ansvarig, både lokalt i varje kommun och centralt inom SBR. </a:t>
            </a:r>
          </a:p>
          <a:p>
            <a:r>
              <a:rPr lang="sv-SE" sz="1100" kern="1200" dirty="0" smtClean="0">
                <a:solidFill>
                  <a:schemeClr val="tx1"/>
                </a:solidFill>
                <a:effectLst/>
                <a:latin typeface="+mn-lt"/>
                <a:ea typeface="+mn-ea"/>
                <a:cs typeface="+mn-cs"/>
              </a:rPr>
              <a:t> </a:t>
            </a:r>
          </a:p>
          <a:p>
            <a:r>
              <a:rPr lang="sv-SE" sz="1100" b="1" kern="1200" dirty="0" smtClean="0">
                <a:solidFill>
                  <a:schemeClr val="tx1"/>
                </a:solidFill>
                <a:effectLst/>
                <a:latin typeface="+mn-lt"/>
                <a:ea typeface="+mn-ea"/>
                <a:cs typeface="+mn-cs"/>
              </a:rPr>
              <a:t>Nätverken är en framgångsfaktor! </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Alla inom nätverket har viktiga roller och bidrar på olika sätt till ett effektivare samarbete. SBR arrangerar möten och forum, men kommunerna behöver prioritera aktiviteterna och driva det lokala utvecklingsarbetet för att målen ska nås.  </a:t>
            </a:r>
          </a:p>
          <a:p>
            <a:r>
              <a:rPr lang="sv-SE" sz="1100" kern="1200" dirty="0" smtClean="0">
                <a:solidFill>
                  <a:schemeClr val="tx1"/>
                </a:solidFill>
                <a:effectLst/>
                <a:latin typeface="+mn-lt"/>
                <a:ea typeface="+mn-ea"/>
                <a:cs typeface="+mn-cs"/>
              </a:rPr>
              <a:t> </a:t>
            </a:r>
          </a:p>
          <a:p>
            <a:r>
              <a:rPr lang="sv-SE" sz="1100" b="1" kern="1200" dirty="0" smtClean="0">
                <a:solidFill>
                  <a:schemeClr val="tx1"/>
                </a:solidFill>
                <a:effectLst/>
                <a:latin typeface="+mn-lt"/>
                <a:ea typeface="+mn-ea"/>
                <a:cs typeface="+mn-cs"/>
              </a:rPr>
              <a:t>Alla behövs!</a:t>
            </a:r>
            <a:endParaRPr lang="sv-SE" sz="1100" kern="1200" dirty="0" smtClean="0">
              <a:solidFill>
                <a:schemeClr val="tx1"/>
              </a:solidFill>
              <a:effectLst/>
              <a:latin typeface="+mn-lt"/>
              <a:ea typeface="+mn-ea"/>
              <a:cs typeface="+mn-cs"/>
            </a:endParaRPr>
          </a:p>
          <a:p>
            <a:r>
              <a:rPr lang="sv-SE" sz="1100" kern="1200" dirty="0" smtClean="0">
                <a:solidFill>
                  <a:schemeClr val="tx1"/>
                </a:solidFill>
                <a:effectLst/>
                <a:latin typeface="+mn-lt"/>
                <a:ea typeface="+mn-ea"/>
                <a:cs typeface="+mn-cs"/>
              </a:rPr>
              <a:t>Vår vision är att Stockholmsregionen ska vara Europas ledande hållbara tillväxtregion. </a:t>
            </a:r>
          </a:p>
          <a:p>
            <a:r>
              <a:rPr lang="sv-SE" sz="1100" kern="1200" dirty="0" smtClean="0">
                <a:solidFill>
                  <a:schemeClr val="tx1"/>
                </a:solidFill>
                <a:effectLst/>
                <a:latin typeface="+mn-lt"/>
                <a:ea typeface="+mn-ea"/>
                <a:cs typeface="+mn-cs"/>
              </a:rPr>
              <a:t>Grunden till det läggs genom fler arbetstillfällen. Vi skapar dem genom att hålla fokus på frågorna, göra det som krävs lokalt och samarbeta över våra interna gränser. </a:t>
            </a:r>
          </a:p>
          <a:p>
            <a:r>
              <a:rPr lang="sv-SE" sz="1100" kern="1200" dirty="0" smtClean="0">
                <a:solidFill>
                  <a:schemeClr val="tx1"/>
                </a:solidFill>
                <a:effectLst/>
                <a:latin typeface="+mn-lt"/>
                <a:ea typeface="+mn-ea"/>
                <a:cs typeface="+mn-cs"/>
              </a:rPr>
              <a:t> </a:t>
            </a:r>
          </a:p>
          <a:p>
            <a:r>
              <a:rPr lang="sv-SE" sz="1100" kern="1200" dirty="0" smtClean="0">
                <a:solidFill>
                  <a:schemeClr val="tx1"/>
                </a:solidFill>
                <a:effectLst/>
                <a:latin typeface="+mn-lt"/>
                <a:ea typeface="+mn-ea"/>
                <a:cs typeface="+mn-cs"/>
              </a:rPr>
              <a:t>Tillsammans lyfter vi Stockholmsregionen! </a:t>
            </a:r>
            <a:endParaRPr lang="sv-SE" sz="11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2391A796-0BD8-4130-A596-6328C1F31ED5}" type="slidenum">
              <a:rPr lang="en-GB" smtClean="0"/>
              <a:t>9</a:t>
            </a:fld>
            <a:endParaRPr lang="en-GB"/>
          </a:p>
        </p:txBody>
      </p:sp>
    </p:spTree>
    <p:extLst>
      <p:ext uri="{BB962C8B-B14F-4D97-AF65-F5344CB8AC3E}">
        <p14:creationId xmlns:p14="http://schemas.microsoft.com/office/powerpoint/2010/main" val="1943196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tx1"/>
        </a:solidFill>
        <a:effectLst/>
      </p:bgPr>
    </p:bg>
    <p:spTree>
      <p:nvGrpSpPr>
        <p:cNvPr id="1" name=""/>
        <p:cNvGrpSpPr/>
        <p:nvPr/>
      </p:nvGrpSpPr>
      <p:grpSpPr>
        <a:xfrm>
          <a:off x="0" y="0"/>
          <a:ext cx="0" cy="0"/>
          <a:chOff x="0" y="0"/>
          <a:chExt cx="0" cy="0"/>
        </a:xfrm>
      </p:grpSpPr>
      <p:pic>
        <p:nvPicPr>
          <p:cNvPr id="11" name="Picture 10" descr="ppt_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5" name="Rubrik 1"/>
          <p:cNvSpPr>
            <a:spLocks noGrp="1"/>
          </p:cNvSpPr>
          <p:nvPr>
            <p:ph type="title"/>
          </p:nvPr>
        </p:nvSpPr>
        <p:spPr>
          <a:xfrm>
            <a:off x="414749" y="332101"/>
            <a:ext cx="5514775" cy="1123637"/>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7"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214735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solidFill>
          <a:schemeClr val="tx1"/>
        </a:solidFill>
        <a:effectLst/>
      </p:bgPr>
    </p:bg>
    <p:spTree>
      <p:nvGrpSpPr>
        <p:cNvPr id="1" name=""/>
        <p:cNvGrpSpPr/>
        <p:nvPr/>
      </p:nvGrpSpPr>
      <p:grpSpPr>
        <a:xfrm>
          <a:off x="0" y="0"/>
          <a:ext cx="0" cy="0"/>
          <a:chOff x="0" y="0"/>
          <a:chExt cx="0" cy="0"/>
        </a:xfrm>
      </p:grpSpPr>
      <p:pic>
        <p:nvPicPr>
          <p:cNvPr id="2" name="Picture 1" descr="ppt_169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76826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1">
    <p:bg>
      <p:bgPr>
        <a:solidFill>
          <a:schemeClr val="tx1"/>
        </a:solidFill>
        <a:effectLst/>
      </p:bgPr>
    </p:bg>
    <p:spTree>
      <p:nvGrpSpPr>
        <p:cNvPr id="1" name=""/>
        <p:cNvGrpSpPr/>
        <p:nvPr/>
      </p:nvGrpSpPr>
      <p:grpSpPr>
        <a:xfrm>
          <a:off x="0" y="0"/>
          <a:ext cx="0" cy="0"/>
          <a:chOff x="0" y="0"/>
          <a:chExt cx="0" cy="0"/>
        </a:xfrm>
      </p:grpSpPr>
      <p:pic>
        <p:nvPicPr>
          <p:cNvPr id="2" name="Picture 1" descr="ppt_169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2133859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2">
    <p:bg>
      <p:bgPr>
        <a:solidFill>
          <a:schemeClr val="tx1"/>
        </a:solidFill>
        <a:effectLst/>
      </p:bgPr>
    </p:bg>
    <p:spTree>
      <p:nvGrpSpPr>
        <p:cNvPr id="1" name=""/>
        <p:cNvGrpSpPr/>
        <p:nvPr/>
      </p:nvGrpSpPr>
      <p:grpSpPr>
        <a:xfrm>
          <a:off x="0" y="0"/>
          <a:ext cx="0" cy="0"/>
          <a:chOff x="0" y="0"/>
          <a:chExt cx="0" cy="0"/>
        </a:xfrm>
      </p:grpSpPr>
      <p:pic>
        <p:nvPicPr>
          <p:cNvPr id="2" name="Picture 1" descr="ppt_169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109159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13">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a:extLst>
              <a:ext uri="{28A0092B-C50C-407E-A947-70E740481C1C}">
                <a14:useLocalDpi xmlns:a14="http://schemas.microsoft.com/office/drawing/2010/main" val="0"/>
              </a:ext>
            </a:extLst>
          </a:blip>
          <a:srcRect l="644" b="659"/>
          <a:stretch/>
        </p:blipFill>
        <p:spPr>
          <a:xfrm>
            <a:off x="0" y="0"/>
            <a:ext cx="9142646" cy="5143500"/>
          </a:xfrm>
          <a:prstGeom prst="rect">
            <a:avLst/>
          </a:prstGeom>
        </p:spPr>
      </p:pic>
      <p:sp>
        <p:nvSpPr>
          <p:cNvPr id="6"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5"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spTree>
    <p:extLst>
      <p:ext uri="{BB962C8B-B14F-4D97-AF65-F5344CB8AC3E}">
        <p14:creationId xmlns:p14="http://schemas.microsoft.com/office/powerpoint/2010/main" val="1414742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14">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a:extLst>
              <a:ext uri="{28A0092B-C50C-407E-A947-70E740481C1C}">
                <a14:useLocalDpi xmlns:a14="http://schemas.microsoft.com/office/drawing/2010/main" val="0"/>
              </a:ext>
            </a:extLst>
          </a:blip>
          <a:srcRect l="-1" r="629" b="827"/>
          <a:stretch/>
        </p:blipFill>
        <p:spPr>
          <a:xfrm>
            <a:off x="-15580" y="-1"/>
            <a:ext cx="9159580" cy="5143501"/>
          </a:xfrm>
          <a:prstGeom prst="rect">
            <a:avLst/>
          </a:prstGeom>
        </p:spPr>
      </p:pic>
      <p:sp>
        <p:nvSpPr>
          <p:cNvPr id="6"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5"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spTree>
    <p:extLst>
      <p:ext uri="{BB962C8B-B14F-4D97-AF65-F5344CB8AC3E}">
        <p14:creationId xmlns:p14="http://schemas.microsoft.com/office/powerpoint/2010/main" val="2399813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15">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a:extLst>
              <a:ext uri="{28A0092B-C50C-407E-A947-70E740481C1C}">
                <a14:useLocalDpi xmlns:a14="http://schemas.microsoft.com/office/drawing/2010/main" val="0"/>
              </a:ext>
            </a:extLst>
          </a:blip>
          <a:srcRect r="551" b="841"/>
          <a:stretch/>
        </p:blipFill>
        <p:spPr>
          <a:xfrm>
            <a:off x="-24047" y="1"/>
            <a:ext cx="9168047" cy="5143500"/>
          </a:xfrm>
          <a:prstGeom prst="rect">
            <a:avLst/>
          </a:prstGeom>
        </p:spPr>
      </p:pic>
      <p:sp>
        <p:nvSpPr>
          <p:cNvPr id="6"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5"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spTree>
    <p:extLst>
      <p:ext uri="{BB962C8B-B14F-4D97-AF65-F5344CB8AC3E}">
        <p14:creationId xmlns:p14="http://schemas.microsoft.com/office/powerpoint/2010/main" val="40519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slide Purple">
    <p:bg>
      <p:bgPr>
        <a:solidFill>
          <a:schemeClr val="accent5"/>
        </a:solidFill>
        <a:effectLst/>
      </p:bgPr>
    </p:bg>
    <p:spTree>
      <p:nvGrpSpPr>
        <p:cNvPr id="1" name=""/>
        <p:cNvGrpSpPr/>
        <p:nvPr/>
      </p:nvGrpSpPr>
      <p:grpSpPr>
        <a:xfrm>
          <a:off x="0" y="0"/>
          <a:ext cx="0" cy="0"/>
          <a:chOff x="0" y="0"/>
          <a:chExt cx="0" cy="0"/>
        </a:xfrm>
      </p:grpSpPr>
      <p:sp>
        <p:nvSpPr>
          <p:cNvPr id="5"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6"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1305700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hapter slide Black">
    <p:bg>
      <p:bgPr>
        <a:solidFill>
          <a:schemeClr val="tx2"/>
        </a:solidFill>
        <a:effectLst/>
      </p:bgPr>
    </p:bg>
    <p:spTree>
      <p:nvGrpSpPr>
        <p:cNvPr id="1" name=""/>
        <p:cNvGrpSpPr/>
        <p:nvPr/>
      </p:nvGrpSpPr>
      <p:grpSpPr>
        <a:xfrm>
          <a:off x="0" y="0"/>
          <a:ext cx="0" cy="0"/>
          <a:chOff x="0" y="0"/>
          <a:chExt cx="0" cy="0"/>
        </a:xfrm>
      </p:grpSpPr>
      <p:sp>
        <p:nvSpPr>
          <p:cNvPr id="6"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115429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 slide Pink">
    <p:bg>
      <p:bgPr>
        <a:solidFill>
          <a:schemeClr val="accent1"/>
        </a:solidFill>
        <a:effectLst/>
      </p:bgPr>
    </p:bg>
    <p:spTree>
      <p:nvGrpSpPr>
        <p:cNvPr id="1" name=""/>
        <p:cNvGrpSpPr/>
        <p:nvPr/>
      </p:nvGrpSpPr>
      <p:grpSpPr>
        <a:xfrm>
          <a:off x="0" y="0"/>
          <a:ext cx="0" cy="0"/>
          <a:chOff x="0" y="0"/>
          <a:chExt cx="0" cy="0"/>
        </a:xfrm>
      </p:grpSpPr>
      <p:sp>
        <p:nvSpPr>
          <p:cNvPr id="6"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2246564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 slide Green">
    <p:bg>
      <p:bgPr>
        <a:solidFill>
          <a:schemeClr val="accent3"/>
        </a:solidFill>
        <a:effectLst/>
      </p:bgPr>
    </p:bg>
    <p:spTree>
      <p:nvGrpSpPr>
        <p:cNvPr id="1" name=""/>
        <p:cNvGrpSpPr/>
        <p:nvPr/>
      </p:nvGrpSpPr>
      <p:grpSpPr>
        <a:xfrm>
          <a:off x="0" y="0"/>
          <a:ext cx="0" cy="0"/>
          <a:chOff x="0" y="0"/>
          <a:chExt cx="0" cy="0"/>
        </a:xfrm>
      </p:grpSpPr>
      <p:sp>
        <p:nvSpPr>
          <p:cNvPr id="7"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329070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1"/>
        </a:solidFill>
        <a:effectLst/>
      </p:bgPr>
    </p:bg>
    <p:spTree>
      <p:nvGrpSpPr>
        <p:cNvPr id="1" name=""/>
        <p:cNvGrpSpPr/>
        <p:nvPr/>
      </p:nvGrpSpPr>
      <p:grpSpPr>
        <a:xfrm>
          <a:off x="0" y="0"/>
          <a:ext cx="0" cy="0"/>
          <a:chOff x="0" y="0"/>
          <a:chExt cx="0" cy="0"/>
        </a:xfrm>
      </p:grpSpPr>
      <p:pic>
        <p:nvPicPr>
          <p:cNvPr id="2" name="Picture 1" descr="ppt_169_ne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5" name="Rubrik 1"/>
          <p:cNvSpPr>
            <a:spLocks noGrp="1"/>
          </p:cNvSpPr>
          <p:nvPr>
            <p:ph type="title"/>
          </p:nvPr>
        </p:nvSpPr>
        <p:spPr>
          <a:xfrm>
            <a:off x="414749" y="332101"/>
            <a:ext cx="5514775" cy="1123637"/>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7"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8" name="Picture 7"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890606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pter slide Blue">
    <p:bg>
      <p:bgPr>
        <a:solidFill>
          <a:schemeClr val="accent2"/>
        </a:solidFill>
        <a:effectLst/>
      </p:bgPr>
    </p:bg>
    <p:spTree>
      <p:nvGrpSpPr>
        <p:cNvPr id="1" name=""/>
        <p:cNvGrpSpPr/>
        <p:nvPr/>
      </p:nvGrpSpPr>
      <p:grpSpPr>
        <a:xfrm>
          <a:off x="0" y="0"/>
          <a:ext cx="0" cy="0"/>
          <a:chOff x="0" y="0"/>
          <a:chExt cx="0" cy="0"/>
        </a:xfrm>
      </p:grpSpPr>
      <p:sp>
        <p:nvSpPr>
          <p:cNvPr id="5"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3648271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s, One Column">
    <p:spTree>
      <p:nvGrpSpPr>
        <p:cNvPr id="1" name=""/>
        <p:cNvGrpSpPr/>
        <p:nvPr/>
      </p:nvGrpSpPr>
      <p:grpSpPr>
        <a:xfrm>
          <a:off x="0" y="0"/>
          <a:ext cx="0" cy="0"/>
          <a:chOff x="0" y="0"/>
          <a:chExt cx="0" cy="0"/>
        </a:xfrm>
      </p:grpSpPr>
      <p:sp>
        <p:nvSpPr>
          <p:cNvPr id="5" name="Platshållare för text 2"/>
          <p:cNvSpPr>
            <a:spLocks noGrp="1"/>
          </p:cNvSpPr>
          <p:nvPr>
            <p:ph idx="1"/>
          </p:nvPr>
        </p:nvSpPr>
        <p:spPr bwMode="auto">
          <a:xfrm>
            <a:off x="397760" y="2191102"/>
            <a:ext cx="3420000" cy="2541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p:txBody>
      </p:sp>
      <p:sp>
        <p:nvSpPr>
          <p:cNvPr id="6" name="Rubrik 1"/>
          <p:cNvSpPr>
            <a:spLocks noGrp="1"/>
          </p:cNvSpPr>
          <p:nvPr>
            <p:ph type="title"/>
          </p:nvPr>
        </p:nvSpPr>
        <p:spPr>
          <a:xfrm>
            <a:off x="397496" y="1454655"/>
            <a:ext cx="5675413" cy="727828"/>
          </a:xfrm>
        </p:spPr>
        <p:txBody>
          <a:bodyPr/>
          <a:lstStyle/>
          <a:p>
            <a:r>
              <a:rPr lang="sv-SE" noProof="0" smtClean="0"/>
              <a:t>Klicka här för att ändra format</a:t>
            </a:r>
            <a:endParaRPr lang="en-GB" noProof="0" dirty="0"/>
          </a:p>
        </p:txBody>
      </p:sp>
      <p:sp>
        <p:nvSpPr>
          <p:cNvPr id="9" name="Platshållare för text 6"/>
          <p:cNvSpPr>
            <a:spLocks noGrp="1"/>
          </p:cNvSpPr>
          <p:nvPr>
            <p:ph type="body" sz="quarter" idx="13"/>
          </p:nvPr>
        </p:nvSpPr>
        <p:spPr>
          <a:xfrm>
            <a:off x="3995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Tree>
    <p:extLst>
      <p:ext uri="{BB962C8B-B14F-4D97-AF65-F5344CB8AC3E}">
        <p14:creationId xmlns:p14="http://schemas.microsoft.com/office/powerpoint/2010/main" val="194396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s, Two Columns">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noProof="0" smtClean="0"/>
              <a:t>Klicka här för att ändra format</a:t>
            </a:r>
            <a:endParaRPr lang="en-GB" noProof="0" dirty="0"/>
          </a:p>
        </p:txBody>
      </p:sp>
      <p:sp>
        <p:nvSpPr>
          <p:cNvPr id="7" name="Platshållare för text 6"/>
          <p:cNvSpPr>
            <a:spLocks noGrp="1"/>
          </p:cNvSpPr>
          <p:nvPr>
            <p:ph type="body" sz="quarter" idx="13"/>
          </p:nvPr>
        </p:nvSpPr>
        <p:spPr>
          <a:xfrm>
            <a:off x="3995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
        <p:nvSpPr>
          <p:cNvPr id="6" name="Platshållare för text 6"/>
          <p:cNvSpPr>
            <a:spLocks noGrp="1"/>
          </p:cNvSpPr>
          <p:nvPr>
            <p:ph type="body" sz="quarter" idx="14"/>
          </p:nvPr>
        </p:nvSpPr>
        <p:spPr>
          <a:xfrm>
            <a:off x="45719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Tree>
    <p:extLst>
      <p:ext uri="{BB962C8B-B14F-4D97-AF65-F5344CB8AC3E}">
        <p14:creationId xmlns:p14="http://schemas.microsoft.com/office/powerpoint/2010/main" val="1568020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10" name="Platshållare för bild 9"/>
          <p:cNvSpPr>
            <a:spLocks noGrp="1"/>
          </p:cNvSpPr>
          <p:nvPr>
            <p:ph type="pic" sz="quarter" idx="14"/>
          </p:nvPr>
        </p:nvSpPr>
        <p:spPr>
          <a:xfrm>
            <a:off x="4572000" y="0"/>
            <a:ext cx="4572000" cy="5143500"/>
          </a:xfrm>
        </p:spPr>
        <p:txBody>
          <a:bodyPr anchor="ctr" anchorCtr="1"/>
          <a:lstStyle>
            <a:lvl1pPr marL="0" indent="0">
              <a:buNone/>
              <a:defRPr/>
            </a:lvl1pPr>
          </a:lstStyle>
          <a:p>
            <a:r>
              <a:rPr lang="sv-SE" smtClean="0"/>
              <a:t>Dra bilden till platshållaren eller klicka på ikonen för att lägga till den</a:t>
            </a:r>
            <a:endParaRPr lang="en-GB"/>
          </a:p>
        </p:txBody>
      </p:sp>
      <p:sp>
        <p:nvSpPr>
          <p:cNvPr id="5" name="Rubrik 1"/>
          <p:cNvSpPr>
            <a:spLocks noGrp="1"/>
          </p:cNvSpPr>
          <p:nvPr>
            <p:ph type="title"/>
          </p:nvPr>
        </p:nvSpPr>
        <p:spPr>
          <a:xfrm>
            <a:off x="397496" y="1454655"/>
            <a:ext cx="3720479" cy="727828"/>
          </a:xfrm>
        </p:spPr>
        <p:txBody>
          <a:bodyPr/>
          <a:lstStyle/>
          <a:p>
            <a:r>
              <a:rPr lang="sv-SE" noProof="0" smtClean="0"/>
              <a:t>Klicka här för att ändra format</a:t>
            </a:r>
            <a:endParaRPr lang="en-GB" noProof="0" dirty="0"/>
          </a:p>
        </p:txBody>
      </p:sp>
      <p:sp>
        <p:nvSpPr>
          <p:cNvPr id="6" name="Platshållare för text 6"/>
          <p:cNvSpPr>
            <a:spLocks noGrp="1"/>
          </p:cNvSpPr>
          <p:nvPr>
            <p:ph type="body" sz="quarter" idx="13"/>
          </p:nvPr>
        </p:nvSpPr>
        <p:spPr>
          <a:xfrm>
            <a:off x="3995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Tree>
    <p:extLst>
      <p:ext uri="{BB962C8B-B14F-4D97-AF65-F5344CB8AC3E}">
        <p14:creationId xmlns:p14="http://schemas.microsoft.com/office/powerpoint/2010/main" val="1086769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397497" y="323473"/>
            <a:ext cx="5514775" cy="604612"/>
          </a:xfrm>
        </p:spPr>
        <p:txBody>
          <a:bodyPr/>
          <a:lstStyle>
            <a:lvl1pPr>
              <a:defRPr>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6" name="Picture 5" descr="Stockholms stad_logotyp_vit_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674578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17">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ubrik 1"/>
          <p:cNvSpPr>
            <a:spLocks noGrp="1"/>
          </p:cNvSpPr>
          <p:nvPr userDrawn="1">
            <p:ph type="title"/>
          </p:nvPr>
        </p:nvSpPr>
        <p:spPr>
          <a:xfrm>
            <a:off x="414749" y="332102"/>
            <a:ext cx="5514775" cy="392104"/>
          </a:xfrm>
        </p:spPr>
        <p:txBody>
          <a:bodyPr/>
          <a:lstStyle>
            <a:lvl1pPr>
              <a:lnSpc>
                <a:spcPts val="2600"/>
              </a:lnSpc>
              <a:defRPr spc="-50">
                <a:solidFill>
                  <a:schemeClr val="tx1"/>
                </a:solidFill>
              </a:defRPr>
            </a:lvl1pPr>
          </a:lstStyle>
          <a:p>
            <a:r>
              <a:rPr lang="sv-SE" noProof="0" smtClean="0"/>
              <a:t>Klicka här för att ändra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813" y="4212742"/>
            <a:ext cx="2280993" cy="558695"/>
          </a:xfrm>
          <a:prstGeom prst="rect">
            <a:avLst/>
          </a:prstGeom>
        </p:spPr>
      </p:pic>
    </p:spTree>
    <p:extLst>
      <p:ext uri="{BB962C8B-B14F-4D97-AF65-F5344CB8AC3E}">
        <p14:creationId xmlns:p14="http://schemas.microsoft.com/office/powerpoint/2010/main" val="290719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descr="ppt_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5" name="Rubrik 1"/>
          <p:cNvSpPr>
            <a:spLocks noGrp="1"/>
          </p:cNvSpPr>
          <p:nvPr>
            <p:ph type="title"/>
          </p:nvPr>
        </p:nvSpPr>
        <p:spPr>
          <a:xfrm>
            <a:off x="414749" y="332101"/>
            <a:ext cx="5514775" cy="1123637"/>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7"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2147357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2" name="Picture 1" descr="ppt_169_ne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
        <p:nvSpPr>
          <p:cNvPr id="5" name="Rubrik 1"/>
          <p:cNvSpPr>
            <a:spLocks noGrp="1"/>
          </p:cNvSpPr>
          <p:nvPr>
            <p:ph type="title"/>
          </p:nvPr>
        </p:nvSpPr>
        <p:spPr>
          <a:xfrm>
            <a:off x="414749" y="332101"/>
            <a:ext cx="5514775" cy="1123637"/>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7"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8" name="Picture 7"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890606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descr="ppt_169_ne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5" name="Rubrik 1"/>
          <p:cNvSpPr>
            <a:spLocks noGrp="1"/>
          </p:cNvSpPr>
          <p:nvPr>
            <p:ph type="title"/>
          </p:nvPr>
        </p:nvSpPr>
        <p:spPr>
          <a:xfrm>
            <a:off x="414749" y="332101"/>
            <a:ext cx="5514775" cy="1123637"/>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7"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8" name="Picture 7"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2506941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2" name="Picture 1" descr="ppt_169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813" y="4212742"/>
            <a:ext cx="2280993" cy="558695"/>
          </a:xfrm>
          <a:prstGeom prst="rect">
            <a:avLst/>
          </a:prstGeom>
        </p:spPr>
      </p:pic>
      <p:pic>
        <p:nvPicPr>
          <p:cNvPr id="9" name="Picture 8" descr="Stockholms stad_logotyp_svar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2178" y="4197350"/>
            <a:ext cx="447960" cy="534988"/>
          </a:xfrm>
          <a:prstGeom prst="rect">
            <a:avLst/>
          </a:prstGeom>
        </p:spPr>
      </p:pic>
    </p:spTree>
    <p:extLst>
      <p:ext uri="{BB962C8B-B14F-4D97-AF65-F5344CB8AC3E}">
        <p14:creationId xmlns:p14="http://schemas.microsoft.com/office/powerpoint/2010/main" val="1546896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1"/>
        </a:solidFill>
        <a:effectLst/>
      </p:bgPr>
    </p:bg>
    <p:spTree>
      <p:nvGrpSpPr>
        <p:cNvPr id="1" name=""/>
        <p:cNvGrpSpPr/>
        <p:nvPr/>
      </p:nvGrpSpPr>
      <p:grpSpPr>
        <a:xfrm>
          <a:off x="0" y="0"/>
          <a:ext cx="0" cy="0"/>
          <a:chOff x="0" y="0"/>
          <a:chExt cx="0" cy="0"/>
        </a:xfrm>
      </p:grpSpPr>
      <p:pic>
        <p:nvPicPr>
          <p:cNvPr id="4" name="Picture 3" descr="ppt_169_new.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5" name="Rubrik 1"/>
          <p:cNvSpPr>
            <a:spLocks noGrp="1"/>
          </p:cNvSpPr>
          <p:nvPr>
            <p:ph type="title"/>
          </p:nvPr>
        </p:nvSpPr>
        <p:spPr>
          <a:xfrm>
            <a:off x="414749" y="332101"/>
            <a:ext cx="5514775" cy="1123637"/>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7"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8" name="Picture 7"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2506941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2" name="Picture 1" descr="ppt_169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813" y="4212742"/>
            <a:ext cx="2280993" cy="558695"/>
          </a:xfrm>
          <a:prstGeom prst="rect">
            <a:avLst/>
          </a:prstGeom>
        </p:spPr>
      </p:pic>
      <p:pic>
        <p:nvPicPr>
          <p:cNvPr id="9" name="Picture 8" descr="Stockholms stad_logotyp_svar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2178" y="4197350"/>
            <a:ext cx="447960" cy="534988"/>
          </a:xfrm>
          <a:prstGeom prst="rect">
            <a:avLst/>
          </a:prstGeom>
        </p:spPr>
      </p:pic>
    </p:spTree>
    <p:extLst>
      <p:ext uri="{BB962C8B-B14F-4D97-AF65-F5344CB8AC3E}">
        <p14:creationId xmlns:p14="http://schemas.microsoft.com/office/powerpoint/2010/main" val="1593068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 name="Picture 1" descr="ppt_169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8"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9"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813" y="4212742"/>
            <a:ext cx="2280993" cy="558695"/>
          </a:xfrm>
          <a:prstGeom prst="rect">
            <a:avLst/>
          </a:prstGeom>
        </p:spPr>
      </p:pic>
      <p:pic>
        <p:nvPicPr>
          <p:cNvPr id="10" name="Picture 9" descr="Stockholms stad_logotyp_svar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2178" y="4197350"/>
            <a:ext cx="447960" cy="534988"/>
          </a:xfrm>
          <a:prstGeom prst="rect">
            <a:avLst/>
          </a:prstGeom>
        </p:spPr>
      </p:pic>
    </p:spTree>
    <p:extLst>
      <p:ext uri="{BB962C8B-B14F-4D97-AF65-F5344CB8AC3E}">
        <p14:creationId xmlns:p14="http://schemas.microsoft.com/office/powerpoint/2010/main" val="411656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3" name="Picture 2" descr="ppt_169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87218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3" name="Picture 2" descr="ppt_169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1368597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3" name="Picture 2" descr="ppt_169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154919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2" name="Picture 1" descr="ppt_169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768268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2" name="Picture 1" descr="ppt_169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2133859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2" name="Picture 1" descr="ppt_169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1091593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13">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a:extLst>
              <a:ext uri="{28A0092B-C50C-407E-A947-70E740481C1C}">
                <a14:useLocalDpi xmlns:a14="http://schemas.microsoft.com/office/drawing/2010/main" val="0"/>
              </a:ext>
            </a:extLst>
          </a:blip>
          <a:srcRect l="644" b="659"/>
          <a:stretch/>
        </p:blipFill>
        <p:spPr>
          <a:xfrm>
            <a:off x="0" y="0"/>
            <a:ext cx="9142646" cy="5143500"/>
          </a:xfrm>
          <a:prstGeom prst="rect">
            <a:avLst/>
          </a:prstGeom>
        </p:spPr>
      </p:pic>
      <p:sp>
        <p:nvSpPr>
          <p:cNvPr id="6"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5"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spTree>
    <p:extLst>
      <p:ext uri="{BB962C8B-B14F-4D97-AF65-F5344CB8AC3E}">
        <p14:creationId xmlns:p14="http://schemas.microsoft.com/office/powerpoint/2010/main" val="1414742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14">
    <p:spTree>
      <p:nvGrpSpPr>
        <p:cNvPr id="1" name=""/>
        <p:cNvGrpSpPr/>
        <p:nvPr/>
      </p:nvGrpSpPr>
      <p:grpSpPr>
        <a:xfrm>
          <a:off x="0" y="0"/>
          <a:ext cx="0" cy="0"/>
          <a:chOff x="0" y="0"/>
          <a:chExt cx="0" cy="0"/>
        </a:xfrm>
      </p:grpSpPr>
      <p:pic>
        <p:nvPicPr>
          <p:cNvPr id="3" name="Bildobjekt 2"/>
          <p:cNvPicPr>
            <a:picLocks noChangeAspect="1"/>
          </p:cNvPicPr>
          <p:nvPr userDrawn="1"/>
        </p:nvPicPr>
        <p:blipFill rotWithShape="1">
          <a:blip r:embed="rId2">
            <a:extLst>
              <a:ext uri="{28A0092B-C50C-407E-A947-70E740481C1C}">
                <a14:useLocalDpi xmlns:a14="http://schemas.microsoft.com/office/drawing/2010/main" val="0"/>
              </a:ext>
            </a:extLst>
          </a:blip>
          <a:srcRect l="-1" r="629" b="827"/>
          <a:stretch/>
        </p:blipFill>
        <p:spPr>
          <a:xfrm>
            <a:off x="-15580" y="-1"/>
            <a:ext cx="9159580" cy="5143501"/>
          </a:xfrm>
          <a:prstGeom prst="rect">
            <a:avLst/>
          </a:prstGeom>
        </p:spPr>
      </p:pic>
      <p:sp>
        <p:nvSpPr>
          <p:cNvPr id="6"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5"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spTree>
    <p:extLst>
      <p:ext uri="{BB962C8B-B14F-4D97-AF65-F5344CB8AC3E}">
        <p14:creationId xmlns:p14="http://schemas.microsoft.com/office/powerpoint/2010/main" val="239981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solidFill>
          <a:schemeClr val="tx1"/>
        </a:solidFill>
        <a:effectLst/>
      </p:bgPr>
    </p:bg>
    <p:spTree>
      <p:nvGrpSpPr>
        <p:cNvPr id="1" name=""/>
        <p:cNvGrpSpPr/>
        <p:nvPr/>
      </p:nvGrpSpPr>
      <p:grpSpPr>
        <a:xfrm>
          <a:off x="0" y="0"/>
          <a:ext cx="0" cy="0"/>
          <a:chOff x="0" y="0"/>
          <a:chExt cx="0" cy="0"/>
        </a:xfrm>
      </p:grpSpPr>
      <p:pic>
        <p:nvPicPr>
          <p:cNvPr id="2" name="Picture 1" descr="ppt_169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813" y="4212742"/>
            <a:ext cx="2280993" cy="558695"/>
          </a:xfrm>
          <a:prstGeom prst="rect">
            <a:avLst/>
          </a:prstGeom>
        </p:spPr>
      </p:pic>
      <p:pic>
        <p:nvPicPr>
          <p:cNvPr id="9" name="Picture 8" descr="Stockholms stad_logotyp_svar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2178" y="4197350"/>
            <a:ext cx="447960" cy="534988"/>
          </a:xfrm>
          <a:prstGeom prst="rect">
            <a:avLst/>
          </a:prstGeom>
        </p:spPr>
      </p:pic>
    </p:spTree>
    <p:extLst>
      <p:ext uri="{BB962C8B-B14F-4D97-AF65-F5344CB8AC3E}">
        <p14:creationId xmlns:p14="http://schemas.microsoft.com/office/powerpoint/2010/main" val="1546896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15">
    <p:spTree>
      <p:nvGrpSpPr>
        <p:cNvPr id="1" name=""/>
        <p:cNvGrpSpPr/>
        <p:nvPr/>
      </p:nvGrpSpPr>
      <p:grpSpPr>
        <a:xfrm>
          <a:off x="0" y="0"/>
          <a:ext cx="0" cy="0"/>
          <a:chOff x="0" y="0"/>
          <a:chExt cx="0" cy="0"/>
        </a:xfrm>
      </p:grpSpPr>
      <p:pic>
        <p:nvPicPr>
          <p:cNvPr id="7" name="Bildobjekt 6"/>
          <p:cNvPicPr>
            <a:picLocks noChangeAspect="1"/>
          </p:cNvPicPr>
          <p:nvPr userDrawn="1"/>
        </p:nvPicPr>
        <p:blipFill rotWithShape="1">
          <a:blip r:embed="rId2">
            <a:extLst>
              <a:ext uri="{28A0092B-C50C-407E-A947-70E740481C1C}">
                <a14:useLocalDpi xmlns:a14="http://schemas.microsoft.com/office/drawing/2010/main" val="0"/>
              </a:ext>
            </a:extLst>
          </a:blip>
          <a:srcRect r="551" b="841"/>
          <a:stretch/>
        </p:blipFill>
        <p:spPr>
          <a:xfrm>
            <a:off x="-24047" y="1"/>
            <a:ext cx="9168047" cy="5143500"/>
          </a:xfrm>
          <a:prstGeom prst="rect">
            <a:avLst/>
          </a:prstGeom>
        </p:spPr>
      </p:pic>
      <p:sp>
        <p:nvSpPr>
          <p:cNvPr id="6"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5"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spTree>
    <p:extLst>
      <p:ext uri="{BB962C8B-B14F-4D97-AF65-F5344CB8AC3E}">
        <p14:creationId xmlns:p14="http://schemas.microsoft.com/office/powerpoint/2010/main" val="405199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sp>
        <p:nvSpPr>
          <p:cNvPr id="5"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6"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13057001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slide Black">
    <p:spTree>
      <p:nvGrpSpPr>
        <p:cNvPr id="1" name=""/>
        <p:cNvGrpSpPr/>
        <p:nvPr/>
      </p:nvGrpSpPr>
      <p:grpSpPr>
        <a:xfrm>
          <a:off x="0" y="0"/>
          <a:ext cx="0" cy="0"/>
          <a:chOff x="0" y="0"/>
          <a:chExt cx="0" cy="0"/>
        </a:xfrm>
      </p:grpSpPr>
      <p:sp>
        <p:nvSpPr>
          <p:cNvPr id="6"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1154290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pter slide Pink">
    <p:spTree>
      <p:nvGrpSpPr>
        <p:cNvPr id="1" name=""/>
        <p:cNvGrpSpPr/>
        <p:nvPr/>
      </p:nvGrpSpPr>
      <p:grpSpPr>
        <a:xfrm>
          <a:off x="0" y="0"/>
          <a:ext cx="0" cy="0"/>
          <a:chOff x="0" y="0"/>
          <a:chExt cx="0" cy="0"/>
        </a:xfrm>
      </p:grpSpPr>
      <p:sp>
        <p:nvSpPr>
          <p:cNvPr id="6"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2246564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sp>
        <p:nvSpPr>
          <p:cNvPr id="7"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3290702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sp>
        <p:nvSpPr>
          <p:cNvPr id="5" name="Rubrik 1"/>
          <p:cNvSpPr>
            <a:spLocks noGrp="1"/>
          </p:cNvSpPr>
          <p:nvPr>
            <p:ph type="title"/>
          </p:nvPr>
        </p:nvSpPr>
        <p:spPr>
          <a:xfrm>
            <a:off x="388868" y="1450342"/>
            <a:ext cx="5852192" cy="604612"/>
          </a:xfrm>
        </p:spPr>
        <p:txBody>
          <a:bodyPr/>
          <a:lstStyle>
            <a:lvl1pPr>
              <a:lnSpc>
                <a:spcPts val="2600"/>
              </a:lnSpc>
              <a:defRPr spc="-50">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8233" y="326657"/>
            <a:ext cx="1821255" cy="446089"/>
          </a:xfrm>
          <a:prstGeom prst="rect">
            <a:avLst/>
          </a:prstGeom>
        </p:spPr>
      </p:pic>
    </p:spTree>
    <p:extLst>
      <p:ext uri="{BB962C8B-B14F-4D97-AF65-F5344CB8AC3E}">
        <p14:creationId xmlns:p14="http://schemas.microsoft.com/office/powerpoint/2010/main" val="3648271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ullets, One Column">
    <p:spTree>
      <p:nvGrpSpPr>
        <p:cNvPr id="1" name=""/>
        <p:cNvGrpSpPr/>
        <p:nvPr/>
      </p:nvGrpSpPr>
      <p:grpSpPr>
        <a:xfrm>
          <a:off x="0" y="0"/>
          <a:ext cx="0" cy="0"/>
          <a:chOff x="0" y="0"/>
          <a:chExt cx="0" cy="0"/>
        </a:xfrm>
      </p:grpSpPr>
      <p:sp>
        <p:nvSpPr>
          <p:cNvPr id="5" name="Platshållare för text 2"/>
          <p:cNvSpPr>
            <a:spLocks noGrp="1"/>
          </p:cNvSpPr>
          <p:nvPr>
            <p:ph idx="1"/>
          </p:nvPr>
        </p:nvSpPr>
        <p:spPr bwMode="auto">
          <a:xfrm>
            <a:off x="397760" y="2191102"/>
            <a:ext cx="3420000" cy="2541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p:txBody>
      </p:sp>
      <p:sp>
        <p:nvSpPr>
          <p:cNvPr id="6" name="Rubrik 1"/>
          <p:cNvSpPr>
            <a:spLocks noGrp="1"/>
          </p:cNvSpPr>
          <p:nvPr>
            <p:ph type="title"/>
          </p:nvPr>
        </p:nvSpPr>
        <p:spPr>
          <a:xfrm>
            <a:off x="397496" y="1454655"/>
            <a:ext cx="5675413" cy="727828"/>
          </a:xfrm>
        </p:spPr>
        <p:txBody>
          <a:bodyPr/>
          <a:lstStyle/>
          <a:p>
            <a:r>
              <a:rPr lang="sv-SE" noProof="0" smtClean="0"/>
              <a:t>Klicka här för att ändra format</a:t>
            </a:r>
            <a:endParaRPr lang="en-GB" noProof="0" dirty="0"/>
          </a:p>
        </p:txBody>
      </p:sp>
      <p:sp>
        <p:nvSpPr>
          <p:cNvPr id="9" name="Platshållare för text 6"/>
          <p:cNvSpPr>
            <a:spLocks noGrp="1"/>
          </p:cNvSpPr>
          <p:nvPr>
            <p:ph type="body" sz="quarter" idx="13"/>
          </p:nvPr>
        </p:nvSpPr>
        <p:spPr>
          <a:xfrm>
            <a:off x="3995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Tree>
    <p:extLst>
      <p:ext uri="{BB962C8B-B14F-4D97-AF65-F5344CB8AC3E}">
        <p14:creationId xmlns:p14="http://schemas.microsoft.com/office/powerpoint/2010/main" val="194396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s, Two Columns">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noProof="0" smtClean="0"/>
              <a:t>Klicka här för att ändra format</a:t>
            </a:r>
            <a:endParaRPr lang="en-GB" noProof="0" dirty="0"/>
          </a:p>
        </p:txBody>
      </p:sp>
      <p:sp>
        <p:nvSpPr>
          <p:cNvPr id="7" name="Platshållare för text 6"/>
          <p:cNvSpPr>
            <a:spLocks noGrp="1"/>
          </p:cNvSpPr>
          <p:nvPr>
            <p:ph type="body" sz="quarter" idx="13"/>
          </p:nvPr>
        </p:nvSpPr>
        <p:spPr>
          <a:xfrm>
            <a:off x="3995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
        <p:nvSpPr>
          <p:cNvPr id="6" name="Platshållare för text 6"/>
          <p:cNvSpPr>
            <a:spLocks noGrp="1"/>
          </p:cNvSpPr>
          <p:nvPr>
            <p:ph type="body" sz="quarter" idx="14"/>
          </p:nvPr>
        </p:nvSpPr>
        <p:spPr>
          <a:xfrm>
            <a:off x="45719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Tree>
    <p:extLst>
      <p:ext uri="{BB962C8B-B14F-4D97-AF65-F5344CB8AC3E}">
        <p14:creationId xmlns:p14="http://schemas.microsoft.com/office/powerpoint/2010/main" val="1568020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10" name="Platshållare för bild 9"/>
          <p:cNvSpPr>
            <a:spLocks noGrp="1"/>
          </p:cNvSpPr>
          <p:nvPr>
            <p:ph type="pic" sz="quarter" idx="14"/>
          </p:nvPr>
        </p:nvSpPr>
        <p:spPr>
          <a:xfrm>
            <a:off x="4572000" y="0"/>
            <a:ext cx="4572000" cy="5143500"/>
          </a:xfrm>
        </p:spPr>
        <p:txBody>
          <a:bodyPr anchor="ctr" anchorCtr="1"/>
          <a:lstStyle>
            <a:lvl1pPr marL="0" indent="0">
              <a:buNone/>
              <a:defRPr/>
            </a:lvl1pPr>
          </a:lstStyle>
          <a:p>
            <a:r>
              <a:rPr lang="sv-SE" smtClean="0"/>
              <a:t>Dra bilden till platshållaren eller klicka på ikonen för att lägga till den</a:t>
            </a:r>
            <a:endParaRPr lang="en-GB"/>
          </a:p>
        </p:txBody>
      </p:sp>
      <p:sp>
        <p:nvSpPr>
          <p:cNvPr id="5" name="Rubrik 1"/>
          <p:cNvSpPr>
            <a:spLocks noGrp="1"/>
          </p:cNvSpPr>
          <p:nvPr>
            <p:ph type="title"/>
          </p:nvPr>
        </p:nvSpPr>
        <p:spPr>
          <a:xfrm>
            <a:off x="397496" y="1454655"/>
            <a:ext cx="3720479" cy="727828"/>
          </a:xfrm>
        </p:spPr>
        <p:txBody>
          <a:bodyPr/>
          <a:lstStyle/>
          <a:p>
            <a:r>
              <a:rPr lang="sv-SE" noProof="0" smtClean="0"/>
              <a:t>Klicka här för att ändra format</a:t>
            </a:r>
            <a:endParaRPr lang="en-GB" noProof="0" dirty="0"/>
          </a:p>
        </p:txBody>
      </p:sp>
      <p:sp>
        <p:nvSpPr>
          <p:cNvPr id="6" name="Platshållare för text 6"/>
          <p:cNvSpPr>
            <a:spLocks noGrp="1"/>
          </p:cNvSpPr>
          <p:nvPr>
            <p:ph type="body" sz="quarter" idx="13"/>
          </p:nvPr>
        </p:nvSpPr>
        <p:spPr>
          <a:xfrm>
            <a:off x="399599" y="2192400"/>
            <a:ext cx="3420000" cy="2539938"/>
          </a:xfrm>
        </p:spPr>
        <p:txBody>
          <a:bodyPr/>
          <a:lstStyle>
            <a:lvl5pPr marL="803560" indent="-157311">
              <a:lnSpc>
                <a:spcPts val="1696"/>
              </a:lnSpc>
              <a:spcBef>
                <a:spcPts val="0"/>
              </a:spcBef>
              <a:buClr>
                <a:schemeClr val="tx1"/>
              </a:buClr>
              <a:buFont typeface="Futura Std Book" pitchFamily="34" charset="0"/>
              <a:buChar char="•"/>
              <a:defRPr sz="1400">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Tree>
    <p:extLst>
      <p:ext uri="{BB962C8B-B14F-4D97-AF65-F5344CB8AC3E}">
        <p14:creationId xmlns:p14="http://schemas.microsoft.com/office/powerpoint/2010/main" val="1086769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ubrik 1"/>
          <p:cNvSpPr>
            <a:spLocks noGrp="1"/>
          </p:cNvSpPr>
          <p:nvPr>
            <p:ph type="title"/>
          </p:nvPr>
        </p:nvSpPr>
        <p:spPr>
          <a:xfrm>
            <a:off x="397497" y="323473"/>
            <a:ext cx="5514775" cy="604612"/>
          </a:xfrm>
        </p:spPr>
        <p:txBody>
          <a:bodyPr/>
          <a:lstStyle>
            <a:lvl1pPr>
              <a:defRPr>
                <a:solidFill>
                  <a:schemeClr val="bg1"/>
                </a:solidFill>
              </a:defRPr>
            </a:lvl1pPr>
          </a:lstStyle>
          <a:p>
            <a:r>
              <a:rPr lang="sv-SE" noProof="0" smtClean="0"/>
              <a:t>Klicka här för att ändra format</a:t>
            </a:r>
            <a:endParaRPr lang="en-GB" noProof="0" dirty="0"/>
          </a:p>
        </p:txBody>
      </p:sp>
      <p:pic>
        <p:nvPicPr>
          <p:cNvPr id="4" name="Bildobjekt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6" name="Picture 5" descr="Stockholms stad_logotyp_vit_CMYK.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67457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solidFill>
          <a:schemeClr val="tx1"/>
        </a:solidFill>
        <a:effectLst/>
      </p:bgPr>
    </p:bg>
    <p:spTree>
      <p:nvGrpSpPr>
        <p:cNvPr id="1" name=""/>
        <p:cNvGrpSpPr/>
        <p:nvPr/>
      </p:nvGrpSpPr>
      <p:grpSpPr>
        <a:xfrm>
          <a:off x="0" y="0"/>
          <a:ext cx="0" cy="0"/>
          <a:chOff x="0" y="0"/>
          <a:chExt cx="0" cy="0"/>
        </a:xfrm>
      </p:grpSpPr>
      <p:pic>
        <p:nvPicPr>
          <p:cNvPr id="2" name="Picture 1" descr="ppt_169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813" y="4212742"/>
            <a:ext cx="2280993" cy="558695"/>
          </a:xfrm>
          <a:prstGeom prst="rect">
            <a:avLst/>
          </a:prstGeom>
        </p:spPr>
      </p:pic>
      <p:pic>
        <p:nvPicPr>
          <p:cNvPr id="9" name="Picture 8" descr="Stockholms stad_logotyp_svar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2178" y="4197350"/>
            <a:ext cx="447960" cy="534988"/>
          </a:xfrm>
          <a:prstGeom prst="rect">
            <a:avLst/>
          </a:prstGeom>
        </p:spPr>
      </p:pic>
    </p:spTree>
    <p:extLst>
      <p:ext uri="{BB962C8B-B14F-4D97-AF65-F5344CB8AC3E}">
        <p14:creationId xmlns:p14="http://schemas.microsoft.com/office/powerpoint/2010/main" val="1593068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tx1"/>
        </a:solidFill>
        <a:effectLst/>
      </p:bgPr>
    </p:bg>
    <p:spTree>
      <p:nvGrpSpPr>
        <p:cNvPr id="1" name=""/>
        <p:cNvGrpSpPr/>
        <p:nvPr/>
      </p:nvGrpSpPr>
      <p:grpSpPr>
        <a:xfrm>
          <a:off x="0" y="0"/>
          <a:ext cx="0" cy="0"/>
          <a:chOff x="0" y="0"/>
          <a:chExt cx="0" cy="0"/>
        </a:xfrm>
      </p:grpSpPr>
      <p:pic>
        <p:nvPicPr>
          <p:cNvPr id="2" name="Picture 1" descr="ppt_169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8" name="Rubrik 1"/>
          <p:cNvSpPr>
            <a:spLocks noGrp="1"/>
          </p:cNvSpPr>
          <p:nvPr>
            <p:ph type="title" hasCustomPrompt="1"/>
          </p:nvPr>
        </p:nvSpPr>
        <p:spPr>
          <a:xfrm>
            <a:off x="414749" y="332101"/>
            <a:ext cx="5514775" cy="1123637"/>
          </a:xfrm>
        </p:spPr>
        <p:txBody>
          <a:bodyPr/>
          <a:lstStyle>
            <a:lvl1pPr>
              <a:lnSpc>
                <a:spcPts val="2600"/>
              </a:lnSpc>
              <a:defRPr spc="-50">
                <a:solidFill>
                  <a:schemeClr val="tx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9"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4813" y="4212742"/>
            <a:ext cx="2280993" cy="558695"/>
          </a:xfrm>
          <a:prstGeom prst="rect">
            <a:avLst/>
          </a:prstGeom>
        </p:spPr>
      </p:pic>
      <p:pic>
        <p:nvPicPr>
          <p:cNvPr id="10" name="Picture 9" descr="Stockholms stad_logotyp_svar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2178" y="4197350"/>
            <a:ext cx="447960" cy="534988"/>
          </a:xfrm>
          <a:prstGeom prst="rect">
            <a:avLst/>
          </a:prstGeom>
        </p:spPr>
      </p:pic>
    </p:spTree>
    <p:extLst>
      <p:ext uri="{BB962C8B-B14F-4D97-AF65-F5344CB8AC3E}">
        <p14:creationId xmlns:p14="http://schemas.microsoft.com/office/powerpoint/2010/main" val="411656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solidFill>
          <a:schemeClr val="tx1"/>
        </a:solidFill>
        <a:effectLst/>
      </p:bgPr>
    </p:bg>
    <p:spTree>
      <p:nvGrpSpPr>
        <p:cNvPr id="1" name=""/>
        <p:cNvGrpSpPr/>
        <p:nvPr/>
      </p:nvGrpSpPr>
      <p:grpSpPr>
        <a:xfrm>
          <a:off x="0" y="0"/>
          <a:ext cx="0" cy="0"/>
          <a:chOff x="0" y="0"/>
          <a:chExt cx="0" cy="0"/>
        </a:xfrm>
      </p:grpSpPr>
      <p:pic>
        <p:nvPicPr>
          <p:cNvPr id="3" name="Picture 2" descr="ppt_169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8721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solidFill>
          <a:schemeClr val="tx1"/>
        </a:solidFill>
        <a:effectLst/>
      </p:bgPr>
    </p:bg>
    <p:spTree>
      <p:nvGrpSpPr>
        <p:cNvPr id="1" name=""/>
        <p:cNvGrpSpPr/>
        <p:nvPr/>
      </p:nvGrpSpPr>
      <p:grpSpPr>
        <a:xfrm>
          <a:off x="0" y="0"/>
          <a:ext cx="0" cy="0"/>
          <a:chOff x="0" y="0"/>
          <a:chExt cx="0" cy="0"/>
        </a:xfrm>
      </p:grpSpPr>
      <p:pic>
        <p:nvPicPr>
          <p:cNvPr id="3" name="Picture 2" descr="ppt_169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1368597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solidFill>
          <a:schemeClr val="tx1"/>
        </a:solidFill>
        <a:effectLst/>
      </p:bgPr>
    </p:bg>
    <p:spTree>
      <p:nvGrpSpPr>
        <p:cNvPr id="1" name=""/>
        <p:cNvGrpSpPr/>
        <p:nvPr/>
      </p:nvGrpSpPr>
      <p:grpSpPr>
        <a:xfrm>
          <a:off x="0" y="0"/>
          <a:ext cx="0" cy="0"/>
          <a:chOff x="0" y="0"/>
          <a:chExt cx="0" cy="0"/>
        </a:xfrm>
      </p:grpSpPr>
      <p:pic>
        <p:nvPicPr>
          <p:cNvPr id="3" name="Picture 2" descr="ppt_169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7" name="Rubrik 1"/>
          <p:cNvSpPr>
            <a:spLocks noGrp="1"/>
          </p:cNvSpPr>
          <p:nvPr>
            <p:ph type="title" hasCustomPrompt="1"/>
          </p:nvPr>
        </p:nvSpPr>
        <p:spPr>
          <a:xfrm>
            <a:off x="414749" y="332101"/>
            <a:ext cx="5514775" cy="1123637"/>
          </a:xfrm>
        </p:spPr>
        <p:txBody>
          <a:bodyPr/>
          <a:lstStyle>
            <a:lvl1pPr>
              <a:lnSpc>
                <a:spcPts val="2600"/>
              </a:lnSpc>
              <a:defRPr spc="-50">
                <a:solidFill>
                  <a:schemeClr val="bg1"/>
                </a:solidFill>
              </a:defRPr>
            </a:lvl1pPr>
          </a:lstStyle>
          <a:p>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a:t>
            </a:r>
            <a:endParaRPr lang="en-GB" noProof="0" dirty="0"/>
          </a:p>
        </p:txBody>
      </p:sp>
      <p:pic>
        <p:nvPicPr>
          <p:cNvPr id="8" name="Bildobjekt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8463" y="4206392"/>
            <a:ext cx="2298516" cy="562987"/>
          </a:xfrm>
          <a:prstGeom prst="rect">
            <a:avLst/>
          </a:prstGeom>
        </p:spPr>
      </p:pic>
      <p:pic>
        <p:nvPicPr>
          <p:cNvPr id="9" name="Picture 8" descr="Stockholms stad_logotyp_vit_CMYK.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75557" y="4202927"/>
            <a:ext cx="444581" cy="529411"/>
          </a:xfrm>
          <a:prstGeom prst="rect">
            <a:avLst/>
          </a:prstGeom>
        </p:spPr>
      </p:pic>
    </p:spTree>
    <p:extLst>
      <p:ext uri="{BB962C8B-B14F-4D97-AF65-F5344CB8AC3E}">
        <p14:creationId xmlns:p14="http://schemas.microsoft.com/office/powerpoint/2010/main" val="315491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1.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397496" y="1454655"/>
            <a:ext cx="8322642" cy="7278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smtClean="0"/>
              <a:t>KLICKA HÄR FÖR ATT ÄNDRA FORMAT</a:t>
            </a:r>
          </a:p>
        </p:txBody>
      </p:sp>
      <p:sp>
        <p:nvSpPr>
          <p:cNvPr id="1027" name="Platshållare för text 2"/>
          <p:cNvSpPr>
            <a:spLocks noGrp="1"/>
          </p:cNvSpPr>
          <p:nvPr>
            <p:ph type="body" idx="1"/>
          </p:nvPr>
        </p:nvSpPr>
        <p:spPr bwMode="auto">
          <a:xfrm>
            <a:off x="397759" y="2191102"/>
            <a:ext cx="8322379" cy="2541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 </a:t>
            </a:r>
            <a:r>
              <a:rPr lang="en-GB" noProof="0" dirty="0" err="1" smtClean="0"/>
              <a:t>på</a:t>
            </a:r>
            <a:r>
              <a:rPr lang="en-GB" noProof="0" dirty="0" smtClean="0"/>
              <a:t> </a:t>
            </a:r>
            <a:r>
              <a:rPr lang="en-GB" noProof="0" dirty="0" err="1" smtClean="0"/>
              <a:t>bakgrundstexten</a:t>
            </a:r>
            <a:endParaRPr lang="en-GB" noProof="0" dirty="0" smtClean="0"/>
          </a:p>
          <a:p>
            <a:pPr lvl="1"/>
            <a:r>
              <a:rPr lang="en-GB" noProof="0" dirty="0" err="1" smtClean="0"/>
              <a:t>Nivå</a:t>
            </a:r>
            <a:r>
              <a:rPr lang="en-GB" noProof="0" dirty="0" smtClean="0"/>
              <a:t> </a:t>
            </a:r>
            <a:r>
              <a:rPr lang="en-GB" noProof="0" dirty="0" err="1" smtClean="0"/>
              <a:t>två</a:t>
            </a:r>
            <a:endParaRPr lang="en-GB" noProof="0" dirty="0" smtClean="0"/>
          </a:p>
          <a:p>
            <a:pPr lvl="2"/>
            <a:r>
              <a:rPr lang="en-GB" noProof="0" dirty="0" err="1" smtClean="0"/>
              <a:t>Nivå</a:t>
            </a:r>
            <a:r>
              <a:rPr lang="en-GB" noProof="0" dirty="0" smtClean="0"/>
              <a:t> </a:t>
            </a:r>
            <a:r>
              <a:rPr lang="en-GB" noProof="0" dirty="0" err="1" smtClean="0"/>
              <a:t>tre</a:t>
            </a:r>
            <a:endParaRPr lang="en-GB" noProof="0" dirty="0" smtClean="0"/>
          </a:p>
          <a:p>
            <a:pPr lvl="3"/>
            <a:r>
              <a:rPr lang="en-GB" noProof="0" dirty="0" err="1" smtClean="0"/>
              <a:t>Nivå</a:t>
            </a:r>
            <a:r>
              <a:rPr lang="en-GB" noProof="0" dirty="0" smtClean="0"/>
              <a:t> </a:t>
            </a:r>
            <a:r>
              <a:rPr lang="en-GB" noProof="0" dirty="0" err="1" smtClean="0"/>
              <a:t>fyra</a:t>
            </a:r>
            <a:endParaRPr lang="en-GB" noProof="0" dirty="0" smtClean="0"/>
          </a:p>
        </p:txBody>
      </p:sp>
      <p:pic>
        <p:nvPicPr>
          <p:cNvPr id="5" name="Bildobjekt 6"/>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41576" y="324680"/>
            <a:ext cx="1819024" cy="445542"/>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78" r:id="rId2"/>
    <p:sldLayoutId id="2147483677" r:id="rId3"/>
    <p:sldLayoutId id="2147483667" r:id="rId4"/>
    <p:sldLayoutId id="2147483666" r:id="rId5"/>
    <p:sldLayoutId id="2147483676" r:id="rId6"/>
    <p:sldLayoutId id="2147483668" r:id="rId7"/>
    <p:sldLayoutId id="2147483669" r:id="rId8"/>
    <p:sldLayoutId id="2147483670" r:id="rId9"/>
    <p:sldLayoutId id="2147483661" r:id="rId10"/>
    <p:sldLayoutId id="2147483672" r:id="rId11"/>
    <p:sldLayoutId id="2147483671" r:id="rId12"/>
    <p:sldLayoutId id="2147483673" r:id="rId13"/>
    <p:sldLayoutId id="2147483674" r:id="rId14"/>
    <p:sldLayoutId id="2147483675" r:id="rId15"/>
    <p:sldLayoutId id="2147483658" r:id="rId16"/>
    <p:sldLayoutId id="2147483659" r:id="rId17"/>
    <p:sldLayoutId id="2147483660" r:id="rId18"/>
    <p:sldLayoutId id="2147483657" r:id="rId19"/>
    <p:sldLayoutId id="2147483656" r:id="rId20"/>
    <p:sldLayoutId id="2147483653" r:id="rId21"/>
    <p:sldLayoutId id="2147483650" r:id="rId22"/>
    <p:sldLayoutId id="2147483651" r:id="rId23"/>
    <p:sldLayoutId id="2147483652" r:id="rId24"/>
    <p:sldLayoutId id="2147483679" r:id="rId25"/>
  </p:sldLayoutIdLst>
  <p:hf sldNum="0" hdr="0" ftr="0" dt="0"/>
  <p:txStyles>
    <p:titleStyle>
      <a:lvl1pPr algn="l" rtl="0" eaLnBrk="1" fontAlgn="base" hangingPunct="1">
        <a:lnSpc>
          <a:spcPts val="3213"/>
        </a:lnSpc>
        <a:spcBef>
          <a:spcPct val="0"/>
        </a:spcBef>
        <a:spcAft>
          <a:spcPct val="0"/>
        </a:spcAft>
        <a:defRPr sz="2200" b="1" kern="1200" cap="none" spc="-89" baseline="0">
          <a:solidFill>
            <a:schemeClr val="tx1"/>
          </a:solidFill>
          <a:latin typeface="+mj-lt"/>
          <a:ea typeface="+mj-ea"/>
          <a:cs typeface="+mj-cs"/>
        </a:defRPr>
      </a:lvl1pPr>
      <a:lvl2pPr algn="ctr" rtl="0" eaLnBrk="1" fontAlgn="base" hangingPunct="1">
        <a:spcBef>
          <a:spcPct val="0"/>
        </a:spcBef>
        <a:spcAft>
          <a:spcPct val="0"/>
        </a:spcAft>
        <a:defRPr sz="3900">
          <a:solidFill>
            <a:schemeClr val="tx1"/>
          </a:solidFill>
          <a:latin typeface="Calibri" pitchFamily="34" charset="0"/>
        </a:defRPr>
      </a:lvl2pPr>
      <a:lvl3pPr algn="ctr" rtl="0" eaLnBrk="1" fontAlgn="base" hangingPunct="1">
        <a:spcBef>
          <a:spcPct val="0"/>
        </a:spcBef>
        <a:spcAft>
          <a:spcPct val="0"/>
        </a:spcAft>
        <a:defRPr sz="3900">
          <a:solidFill>
            <a:schemeClr val="tx1"/>
          </a:solidFill>
          <a:latin typeface="Calibri" pitchFamily="34" charset="0"/>
        </a:defRPr>
      </a:lvl3pPr>
      <a:lvl4pPr algn="ctr" rtl="0" eaLnBrk="1" fontAlgn="base" hangingPunct="1">
        <a:spcBef>
          <a:spcPct val="0"/>
        </a:spcBef>
        <a:spcAft>
          <a:spcPct val="0"/>
        </a:spcAft>
        <a:defRPr sz="3900">
          <a:solidFill>
            <a:schemeClr val="tx1"/>
          </a:solidFill>
          <a:latin typeface="Calibri" pitchFamily="34" charset="0"/>
        </a:defRPr>
      </a:lvl4pPr>
      <a:lvl5pPr algn="ctr" rtl="0" eaLnBrk="1" fontAlgn="base" hangingPunct="1">
        <a:spcBef>
          <a:spcPct val="0"/>
        </a:spcBef>
        <a:spcAft>
          <a:spcPct val="0"/>
        </a:spcAft>
        <a:defRPr sz="3900">
          <a:solidFill>
            <a:schemeClr val="tx1"/>
          </a:solidFill>
          <a:latin typeface="Calibri" pitchFamily="34" charset="0"/>
        </a:defRPr>
      </a:lvl5pPr>
      <a:lvl6pPr marL="408157" algn="ctr" rtl="0" eaLnBrk="1" fontAlgn="base" hangingPunct="1">
        <a:spcBef>
          <a:spcPct val="0"/>
        </a:spcBef>
        <a:spcAft>
          <a:spcPct val="0"/>
        </a:spcAft>
        <a:defRPr sz="3900">
          <a:solidFill>
            <a:schemeClr val="tx1"/>
          </a:solidFill>
          <a:latin typeface="Calibri" pitchFamily="34" charset="0"/>
        </a:defRPr>
      </a:lvl6pPr>
      <a:lvl7pPr marL="816314" algn="ctr" rtl="0" eaLnBrk="1" fontAlgn="base" hangingPunct="1">
        <a:spcBef>
          <a:spcPct val="0"/>
        </a:spcBef>
        <a:spcAft>
          <a:spcPct val="0"/>
        </a:spcAft>
        <a:defRPr sz="3900">
          <a:solidFill>
            <a:schemeClr val="tx1"/>
          </a:solidFill>
          <a:latin typeface="Calibri" pitchFamily="34" charset="0"/>
        </a:defRPr>
      </a:lvl7pPr>
      <a:lvl8pPr marL="1224472" algn="ctr" rtl="0" eaLnBrk="1" fontAlgn="base" hangingPunct="1">
        <a:spcBef>
          <a:spcPct val="0"/>
        </a:spcBef>
        <a:spcAft>
          <a:spcPct val="0"/>
        </a:spcAft>
        <a:defRPr sz="3900">
          <a:solidFill>
            <a:schemeClr val="tx1"/>
          </a:solidFill>
          <a:latin typeface="Calibri" pitchFamily="34" charset="0"/>
        </a:defRPr>
      </a:lvl8pPr>
      <a:lvl9pPr marL="1632629" algn="ctr" rtl="0" eaLnBrk="1" fontAlgn="base" hangingPunct="1">
        <a:spcBef>
          <a:spcPct val="0"/>
        </a:spcBef>
        <a:spcAft>
          <a:spcPct val="0"/>
        </a:spcAft>
        <a:defRPr sz="3900">
          <a:solidFill>
            <a:schemeClr val="tx1"/>
          </a:solidFill>
          <a:latin typeface="Calibri" pitchFamily="34" charset="0"/>
        </a:defRPr>
      </a:lvl9pPr>
    </p:titleStyle>
    <p:bodyStyle>
      <a:lvl1pPr marL="162980" indent="-162980" algn="l" rtl="0" eaLnBrk="1" fontAlgn="base" hangingPunct="1">
        <a:lnSpc>
          <a:spcPts val="1696"/>
        </a:lnSpc>
        <a:spcBef>
          <a:spcPts val="0"/>
        </a:spcBef>
        <a:spcAft>
          <a:spcPts val="1696"/>
        </a:spcAft>
        <a:buClr>
          <a:schemeClr val="tx1"/>
        </a:buClr>
        <a:buSzPct val="100000"/>
        <a:buFont typeface="Futura Std Book" pitchFamily="34" charset="0"/>
        <a:buChar char="•"/>
        <a:defRPr sz="1400" b="0" kern="1200">
          <a:solidFill>
            <a:schemeClr val="tx1"/>
          </a:solidFill>
          <a:latin typeface="+mn-lt"/>
          <a:ea typeface="+mn-ea"/>
          <a:cs typeface="+mn-cs"/>
        </a:defRPr>
      </a:lvl1pPr>
      <a:lvl2pPr marL="318873" indent="-155894" algn="l" rtl="0" eaLnBrk="1" fontAlgn="base" hangingPunct="1">
        <a:lnSpc>
          <a:spcPts val="1696"/>
        </a:lnSpc>
        <a:spcBef>
          <a:spcPts val="0"/>
        </a:spcBef>
        <a:spcAft>
          <a:spcPts val="1696"/>
        </a:spcAft>
        <a:buClr>
          <a:schemeClr val="tx1"/>
        </a:buClr>
        <a:buSzPct val="100000"/>
        <a:buFont typeface="Futura Std Book" pitchFamily="34" charset="0"/>
        <a:buChar char="•"/>
        <a:defRPr sz="1400" kern="1200">
          <a:solidFill>
            <a:schemeClr val="tx1"/>
          </a:solidFill>
          <a:latin typeface="+mn-lt"/>
          <a:ea typeface="+mn-ea"/>
          <a:cs typeface="+mn-cs"/>
        </a:defRPr>
      </a:lvl2pPr>
      <a:lvl3pPr marL="481852" indent="-155894" algn="l" rtl="0" eaLnBrk="1" fontAlgn="base" hangingPunct="1">
        <a:lnSpc>
          <a:spcPts val="1696"/>
        </a:lnSpc>
        <a:spcBef>
          <a:spcPts val="0"/>
        </a:spcBef>
        <a:spcAft>
          <a:spcPts val="1696"/>
        </a:spcAft>
        <a:buClr>
          <a:schemeClr val="tx1"/>
        </a:buClr>
        <a:buSzPct val="100000"/>
        <a:buFont typeface="Futura Std Book" pitchFamily="34" charset="0"/>
        <a:buChar char="•"/>
        <a:defRPr sz="1400" kern="1200">
          <a:solidFill>
            <a:schemeClr val="tx1"/>
          </a:solidFill>
          <a:latin typeface="+mn-lt"/>
          <a:ea typeface="+mn-ea"/>
          <a:cs typeface="+mn-cs"/>
        </a:defRPr>
      </a:lvl3pPr>
      <a:lvl4pPr marL="637745" indent="-147390" algn="l" rtl="0" eaLnBrk="1" fontAlgn="base" hangingPunct="1">
        <a:lnSpc>
          <a:spcPts val="1696"/>
        </a:lnSpc>
        <a:spcBef>
          <a:spcPts val="0"/>
        </a:spcBef>
        <a:spcAft>
          <a:spcPts val="1696"/>
        </a:spcAft>
        <a:buClr>
          <a:schemeClr val="tx1"/>
        </a:buClr>
        <a:buSzPct val="100000"/>
        <a:buFont typeface="Futura Std Book" pitchFamily="34" charset="0"/>
        <a:buChar char="•"/>
        <a:defRPr sz="1400" kern="1200">
          <a:solidFill>
            <a:schemeClr val="tx1"/>
          </a:solidFill>
          <a:latin typeface="+mn-lt"/>
          <a:ea typeface="+mn-ea"/>
          <a:cs typeface="+mn-cs"/>
        </a:defRPr>
      </a:lvl4pPr>
      <a:lvl5pPr marL="1836707" indent="-204079" algn="l" rtl="0" eaLnBrk="1" fontAlgn="base" hangingPunct="1">
        <a:spcBef>
          <a:spcPct val="20000"/>
        </a:spcBef>
        <a:spcAft>
          <a:spcPct val="0"/>
        </a:spcAft>
        <a:buClr>
          <a:schemeClr val="accent2"/>
        </a:buClr>
        <a:buFont typeface="Arial" charset="0"/>
        <a:buChar char="»"/>
        <a:defRPr sz="1600" kern="1200">
          <a:solidFill>
            <a:schemeClr val="tx2"/>
          </a:solidFill>
          <a:latin typeface="+mn-lt"/>
          <a:ea typeface="+mn-ea"/>
          <a:cs typeface="+mn-cs"/>
        </a:defRPr>
      </a:lvl5pPr>
      <a:lvl6pPr marL="2244865"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653022"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061179"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469336"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816314" rtl="0" eaLnBrk="1" latinLnBrk="0" hangingPunct="1">
        <a:defRPr sz="1600" kern="1200">
          <a:solidFill>
            <a:schemeClr val="tx1"/>
          </a:solidFill>
          <a:latin typeface="+mn-lt"/>
          <a:ea typeface="+mn-ea"/>
          <a:cs typeface="+mn-cs"/>
        </a:defRPr>
      </a:lvl1pPr>
      <a:lvl2pPr marL="408157" algn="l" defTabSz="816314" rtl="0" eaLnBrk="1" latinLnBrk="0" hangingPunct="1">
        <a:defRPr sz="1600" kern="1200">
          <a:solidFill>
            <a:schemeClr val="tx1"/>
          </a:solidFill>
          <a:latin typeface="+mn-lt"/>
          <a:ea typeface="+mn-ea"/>
          <a:cs typeface="+mn-cs"/>
        </a:defRPr>
      </a:lvl2pPr>
      <a:lvl3pPr marL="816314" algn="l" defTabSz="816314" rtl="0" eaLnBrk="1" latinLnBrk="0" hangingPunct="1">
        <a:defRPr sz="1600" kern="1200">
          <a:solidFill>
            <a:schemeClr val="tx1"/>
          </a:solidFill>
          <a:latin typeface="+mn-lt"/>
          <a:ea typeface="+mn-ea"/>
          <a:cs typeface="+mn-cs"/>
        </a:defRPr>
      </a:lvl3pPr>
      <a:lvl4pPr marL="1224472" algn="l" defTabSz="816314" rtl="0" eaLnBrk="1" latinLnBrk="0" hangingPunct="1">
        <a:defRPr sz="1600" kern="1200">
          <a:solidFill>
            <a:schemeClr val="tx1"/>
          </a:solidFill>
          <a:latin typeface="+mn-lt"/>
          <a:ea typeface="+mn-ea"/>
          <a:cs typeface="+mn-cs"/>
        </a:defRPr>
      </a:lvl4pPr>
      <a:lvl5pPr marL="1632629" algn="l" defTabSz="816314" rtl="0" eaLnBrk="1" latinLnBrk="0" hangingPunct="1">
        <a:defRPr sz="1600" kern="1200">
          <a:solidFill>
            <a:schemeClr val="tx1"/>
          </a:solidFill>
          <a:latin typeface="+mn-lt"/>
          <a:ea typeface="+mn-ea"/>
          <a:cs typeface="+mn-cs"/>
        </a:defRPr>
      </a:lvl5pPr>
      <a:lvl6pPr marL="2040786" algn="l" defTabSz="816314" rtl="0" eaLnBrk="1" latinLnBrk="0" hangingPunct="1">
        <a:defRPr sz="1600" kern="1200">
          <a:solidFill>
            <a:schemeClr val="tx1"/>
          </a:solidFill>
          <a:latin typeface="+mn-lt"/>
          <a:ea typeface="+mn-ea"/>
          <a:cs typeface="+mn-cs"/>
        </a:defRPr>
      </a:lvl6pPr>
      <a:lvl7pPr marL="2448943" algn="l" defTabSz="816314" rtl="0" eaLnBrk="1" latinLnBrk="0" hangingPunct="1">
        <a:defRPr sz="1600" kern="1200">
          <a:solidFill>
            <a:schemeClr val="tx1"/>
          </a:solidFill>
          <a:latin typeface="+mn-lt"/>
          <a:ea typeface="+mn-ea"/>
          <a:cs typeface="+mn-cs"/>
        </a:defRPr>
      </a:lvl7pPr>
      <a:lvl8pPr marL="2857100" algn="l" defTabSz="816314" rtl="0" eaLnBrk="1" latinLnBrk="0" hangingPunct="1">
        <a:defRPr sz="1600" kern="1200">
          <a:solidFill>
            <a:schemeClr val="tx1"/>
          </a:solidFill>
          <a:latin typeface="+mn-lt"/>
          <a:ea typeface="+mn-ea"/>
          <a:cs typeface="+mn-cs"/>
        </a:defRPr>
      </a:lvl8pPr>
      <a:lvl9pPr marL="3265257" algn="l" defTabSz="81631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52364"/>
        </a:solidFill>
        <a:effectLst/>
      </p:bgPr>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397496" y="1454655"/>
            <a:ext cx="8322642" cy="72782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smtClean="0"/>
              <a:t>KLICKA HÄR FÖR ATT ÄNDRA FORMAT</a:t>
            </a:r>
          </a:p>
        </p:txBody>
      </p:sp>
      <p:sp>
        <p:nvSpPr>
          <p:cNvPr id="1027" name="Platshållare för text 2"/>
          <p:cNvSpPr>
            <a:spLocks noGrp="1"/>
          </p:cNvSpPr>
          <p:nvPr>
            <p:ph type="body" idx="1"/>
          </p:nvPr>
        </p:nvSpPr>
        <p:spPr bwMode="auto">
          <a:xfrm>
            <a:off x="397759" y="2191102"/>
            <a:ext cx="8322379" cy="2541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err="1" smtClean="0"/>
              <a:t>Klicka</a:t>
            </a:r>
            <a:r>
              <a:rPr lang="en-GB" noProof="0" dirty="0" smtClean="0"/>
              <a:t> </a:t>
            </a:r>
            <a:r>
              <a:rPr lang="en-GB" noProof="0" dirty="0" err="1" smtClean="0"/>
              <a:t>här</a:t>
            </a:r>
            <a:r>
              <a:rPr lang="en-GB" noProof="0" dirty="0" smtClean="0"/>
              <a:t> </a:t>
            </a:r>
            <a:r>
              <a:rPr lang="en-GB" noProof="0" dirty="0" err="1" smtClean="0"/>
              <a:t>för</a:t>
            </a:r>
            <a:r>
              <a:rPr lang="en-GB" noProof="0" dirty="0" smtClean="0"/>
              <a:t> </a:t>
            </a:r>
            <a:r>
              <a:rPr lang="en-GB" noProof="0" dirty="0" err="1" smtClean="0"/>
              <a:t>att</a:t>
            </a:r>
            <a:r>
              <a:rPr lang="en-GB" noProof="0" dirty="0" smtClean="0"/>
              <a:t> </a:t>
            </a:r>
            <a:r>
              <a:rPr lang="en-GB" noProof="0" dirty="0" err="1" smtClean="0"/>
              <a:t>ändra</a:t>
            </a:r>
            <a:r>
              <a:rPr lang="en-GB" noProof="0" dirty="0" smtClean="0"/>
              <a:t> format </a:t>
            </a:r>
            <a:r>
              <a:rPr lang="en-GB" noProof="0" dirty="0" err="1" smtClean="0"/>
              <a:t>på</a:t>
            </a:r>
            <a:r>
              <a:rPr lang="en-GB" noProof="0" dirty="0" smtClean="0"/>
              <a:t> </a:t>
            </a:r>
            <a:r>
              <a:rPr lang="en-GB" noProof="0" dirty="0" err="1" smtClean="0"/>
              <a:t>bakgrundstexten</a:t>
            </a:r>
            <a:endParaRPr lang="en-GB" noProof="0" dirty="0" smtClean="0"/>
          </a:p>
          <a:p>
            <a:pPr lvl="1"/>
            <a:r>
              <a:rPr lang="en-GB" noProof="0" dirty="0" err="1" smtClean="0"/>
              <a:t>Nivå</a:t>
            </a:r>
            <a:r>
              <a:rPr lang="en-GB" noProof="0" dirty="0" smtClean="0"/>
              <a:t> </a:t>
            </a:r>
            <a:r>
              <a:rPr lang="en-GB" noProof="0" dirty="0" err="1" smtClean="0"/>
              <a:t>två</a:t>
            </a:r>
            <a:endParaRPr lang="en-GB" noProof="0" dirty="0" smtClean="0"/>
          </a:p>
          <a:p>
            <a:pPr lvl="2"/>
            <a:r>
              <a:rPr lang="en-GB" noProof="0" dirty="0" err="1" smtClean="0"/>
              <a:t>Nivå</a:t>
            </a:r>
            <a:r>
              <a:rPr lang="en-GB" noProof="0" dirty="0" smtClean="0"/>
              <a:t> </a:t>
            </a:r>
            <a:r>
              <a:rPr lang="en-GB" noProof="0" dirty="0" err="1" smtClean="0"/>
              <a:t>tre</a:t>
            </a:r>
            <a:endParaRPr lang="en-GB" noProof="0" dirty="0" smtClean="0"/>
          </a:p>
          <a:p>
            <a:pPr lvl="3"/>
            <a:r>
              <a:rPr lang="en-GB" noProof="0" dirty="0" err="1" smtClean="0"/>
              <a:t>Nivå</a:t>
            </a:r>
            <a:r>
              <a:rPr lang="en-GB" noProof="0" dirty="0" smtClean="0"/>
              <a:t> </a:t>
            </a:r>
            <a:r>
              <a:rPr lang="en-GB" noProof="0" dirty="0" err="1" smtClean="0"/>
              <a:t>fyra</a:t>
            </a:r>
            <a:endParaRPr lang="en-GB" noProof="0" dirty="0" smtClean="0"/>
          </a:p>
        </p:txBody>
      </p:sp>
      <p:pic>
        <p:nvPicPr>
          <p:cNvPr id="5" name="Bildobjekt 6"/>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41576" y="324680"/>
            <a:ext cx="1819024" cy="445542"/>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Lst>
  <p:hf sldNum="0" hdr="0" ftr="0" dt="0"/>
  <p:txStyles>
    <p:titleStyle>
      <a:lvl1pPr algn="l" rtl="0" eaLnBrk="1" fontAlgn="base" hangingPunct="1">
        <a:lnSpc>
          <a:spcPts val="3213"/>
        </a:lnSpc>
        <a:spcBef>
          <a:spcPct val="0"/>
        </a:spcBef>
        <a:spcAft>
          <a:spcPct val="0"/>
        </a:spcAft>
        <a:defRPr sz="2200" b="1" kern="1200" cap="none" spc="-89" baseline="0">
          <a:solidFill>
            <a:schemeClr val="tx1"/>
          </a:solidFill>
          <a:latin typeface="+mj-lt"/>
          <a:ea typeface="+mj-ea"/>
          <a:cs typeface="+mj-cs"/>
        </a:defRPr>
      </a:lvl1pPr>
      <a:lvl2pPr algn="ctr" rtl="0" eaLnBrk="1" fontAlgn="base" hangingPunct="1">
        <a:spcBef>
          <a:spcPct val="0"/>
        </a:spcBef>
        <a:spcAft>
          <a:spcPct val="0"/>
        </a:spcAft>
        <a:defRPr sz="3900">
          <a:solidFill>
            <a:schemeClr val="tx1"/>
          </a:solidFill>
          <a:latin typeface="Calibri" pitchFamily="34" charset="0"/>
        </a:defRPr>
      </a:lvl2pPr>
      <a:lvl3pPr algn="ctr" rtl="0" eaLnBrk="1" fontAlgn="base" hangingPunct="1">
        <a:spcBef>
          <a:spcPct val="0"/>
        </a:spcBef>
        <a:spcAft>
          <a:spcPct val="0"/>
        </a:spcAft>
        <a:defRPr sz="3900">
          <a:solidFill>
            <a:schemeClr val="tx1"/>
          </a:solidFill>
          <a:latin typeface="Calibri" pitchFamily="34" charset="0"/>
        </a:defRPr>
      </a:lvl3pPr>
      <a:lvl4pPr algn="ctr" rtl="0" eaLnBrk="1" fontAlgn="base" hangingPunct="1">
        <a:spcBef>
          <a:spcPct val="0"/>
        </a:spcBef>
        <a:spcAft>
          <a:spcPct val="0"/>
        </a:spcAft>
        <a:defRPr sz="3900">
          <a:solidFill>
            <a:schemeClr val="tx1"/>
          </a:solidFill>
          <a:latin typeface="Calibri" pitchFamily="34" charset="0"/>
        </a:defRPr>
      </a:lvl4pPr>
      <a:lvl5pPr algn="ctr" rtl="0" eaLnBrk="1" fontAlgn="base" hangingPunct="1">
        <a:spcBef>
          <a:spcPct val="0"/>
        </a:spcBef>
        <a:spcAft>
          <a:spcPct val="0"/>
        </a:spcAft>
        <a:defRPr sz="3900">
          <a:solidFill>
            <a:schemeClr val="tx1"/>
          </a:solidFill>
          <a:latin typeface="Calibri" pitchFamily="34" charset="0"/>
        </a:defRPr>
      </a:lvl5pPr>
      <a:lvl6pPr marL="408157" algn="ctr" rtl="0" eaLnBrk="1" fontAlgn="base" hangingPunct="1">
        <a:spcBef>
          <a:spcPct val="0"/>
        </a:spcBef>
        <a:spcAft>
          <a:spcPct val="0"/>
        </a:spcAft>
        <a:defRPr sz="3900">
          <a:solidFill>
            <a:schemeClr val="tx1"/>
          </a:solidFill>
          <a:latin typeface="Calibri" pitchFamily="34" charset="0"/>
        </a:defRPr>
      </a:lvl6pPr>
      <a:lvl7pPr marL="816314" algn="ctr" rtl="0" eaLnBrk="1" fontAlgn="base" hangingPunct="1">
        <a:spcBef>
          <a:spcPct val="0"/>
        </a:spcBef>
        <a:spcAft>
          <a:spcPct val="0"/>
        </a:spcAft>
        <a:defRPr sz="3900">
          <a:solidFill>
            <a:schemeClr val="tx1"/>
          </a:solidFill>
          <a:latin typeface="Calibri" pitchFamily="34" charset="0"/>
        </a:defRPr>
      </a:lvl7pPr>
      <a:lvl8pPr marL="1224472" algn="ctr" rtl="0" eaLnBrk="1" fontAlgn="base" hangingPunct="1">
        <a:spcBef>
          <a:spcPct val="0"/>
        </a:spcBef>
        <a:spcAft>
          <a:spcPct val="0"/>
        </a:spcAft>
        <a:defRPr sz="3900">
          <a:solidFill>
            <a:schemeClr val="tx1"/>
          </a:solidFill>
          <a:latin typeface="Calibri" pitchFamily="34" charset="0"/>
        </a:defRPr>
      </a:lvl8pPr>
      <a:lvl9pPr marL="1632629" algn="ctr" rtl="0" eaLnBrk="1" fontAlgn="base" hangingPunct="1">
        <a:spcBef>
          <a:spcPct val="0"/>
        </a:spcBef>
        <a:spcAft>
          <a:spcPct val="0"/>
        </a:spcAft>
        <a:defRPr sz="3900">
          <a:solidFill>
            <a:schemeClr val="tx1"/>
          </a:solidFill>
          <a:latin typeface="Calibri" pitchFamily="34" charset="0"/>
        </a:defRPr>
      </a:lvl9pPr>
    </p:titleStyle>
    <p:bodyStyle>
      <a:lvl1pPr marL="162980" indent="-162980" algn="l" rtl="0" eaLnBrk="1" fontAlgn="base" hangingPunct="1">
        <a:lnSpc>
          <a:spcPts val="1696"/>
        </a:lnSpc>
        <a:spcBef>
          <a:spcPts val="0"/>
        </a:spcBef>
        <a:spcAft>
          <a:spcPts val="1696"/>
        </a:spcAft>
        <a:buClr>
          <a:schemeClr val="tx1"/>
        </a:buClr>
        <a:buSzPct val="100000"/>
        <a:buFont typeface="Futura Std Book" pitchFamily="34" charset="0"/>
        <a:buChar char="•"/>
        <a:defRPr sz="1400" b="0" kern="1200">
          <a:solidFill>
            <a:schemeClr val="tx1"/>
          </a:solidFill>
          <a:latin typeface="+mn-lt"/>
          <a:ea typeface="+mn-ea"/>
          <a:cs typeface="+mn-cs"/>
        </a:defRPr>
      </a:lvl1pPr>
      <a:lvl2pPr marL="318873" indent="-155894" algn="l" rtl="0" eaLnBrk="1" fontAlgn="base" hangingPunct="1">
        <a:lnSpc>
          <a:spcPts val="1696"/>
        </a:lnSpc>
        <a:spcBef>
          <a:spcPts val="0"/>
        </a:spcBef>
        <a:spcAft>
          <a:spcPts val="1696"/>
        </a:spcAft>
        <a:buClr>
          <a:schemeClr val="tx1"/>
        </a:buClr>
        <a:buSzPct val="100000"/>
        <a:buFont typeface="Futura Std Book" pitchFamily="34" charset="0"/>
        <a:buChar char="•"/>
        <a:defRPr sz="1400" kern="1200">
          <a:solidFill>
            <a:schemeClr val="tx1"/>
          </a:solidFill>
          <a:latin typeface="+mn-lt"/>
          <a:ea typeface="+mn-ea"/>
          <a:cs typeface="+mn-cs"/>
        </a:defRPr>
      </a:lvl2pPr>
      <a:lvl3pPr marL="481852" indent="-155894" algn="l" rtl="0" eaLnBrk="1" fontAlgn="base" hangingPunct="1">
        <a:lnSpc>
          <a:spcPts val="1696"/>
        </a:lnSpc>
        <a:spcBef>
          <a:spcPts val="0"/>
        </a:spcBef>
        <a:spcAft>
          <a:spcPts val="1696"/>
        </a:spcAft>
        <a:buClr>
          <a:schemeClr val="tx1"/>
        </a:buClr>
        <a:buSzPct val="100000"/>
        <a:buFont typeface="Futura Std Book" pitchFamily="34" charset="0"/>
        <a:buChar char="•"/>
        <a:defRPr sz="1400" kern="1200">
          <a:solidFill>
            <a:schemeClr val="tx1"/>
          </a:solidFill>
          <a:latin typeface="+mn-lt"/>
          <a:ea typeface="+mn-ea"/>
          <a:cs typeface="+mn-cs"/>
        </a:defRPr>
      </a:lvl3pPr>
      <a:lvl4pPr marL="637745" indent="-147390" algn="l" rtl="0" eaLnBrk="1" fontAlgn="base" hangingPunct="1">
        <a:lnSpc>
          <a:spcPts val="1696"/>
        </a:lnSpc>
        <a:spcBef>
          <a:spcPts val="0"/>
        </a:spcBef>
        <a:spcAft>
          <a:spcPts val="1696"/>
        </a:spcAft>
        <a:buClr>
          <a:schemeClr val="tx1"/>
        </a:buClr>
        <a:buSzPct val="100000"/>
        <a:buFont typeface="Futura Std Book" pitchFamily="34" charset="0"/>
        <a:buChar char="•"/>
        <a:defRPr sz="1400" kern="1200">
          <a:solidFill>
            <a:schemeClr val="tx1"/>
          </a:solidFill>
          <a:latin typeface="+mn-lt"/>
          <a:ea typeface="+mn-ea"/>
          <a:cs typeface="+mn-cs"/>
        </a:defRPr>
      </a:lvl4pPr>
      <a:lvl5pPr marL="1836707" indent="-204079" algn="l" rtl="0" eaLnBrk="1" fontAlgn="base" hangingPunct="1">
        <a:spcBef>
          <a:spcPct val="20000"/>
        </a:spcBef>
        <a:spcAft>
          <a:spcPct val="0"/>
        </a:spcAft>
        <a:buClr>
          <a:schemeClr val="accent2"/>
        </a:buClr>
        <a:buFont typeface="Arial" charset="0"/>
        <a:buChar char="»"/>
        <a:defRPr sz="1600" kern="1200">
          <a:solidFill>
            <a:schemeClr val="tx2"/>
          </a:solidFill>
          <a:latin typeface="+mn-lt"/>
          <a:ea typeface="+mn-ea"/>
          <a:cs typeface="+mn-cs"/>
        </a:defRPr>
      </a:lvl5pPr>
      <a:lvl6pPr marL="2244865"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653022"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061179"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469336" indent="-204079" algn="l" defTabSz="816314"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816314" rtl="0" eaLnBrk="1" latinLnBrk="0" hangingPunct="1">
        <a:defRPr sz="1600" kern="1200">
          <a:solidFill>
            <a:schemeClr val="tx1"/>
          </a:solidFill>
          <a:latin typeface="+mn-lt"/>
          <a:ea typeface="+mn-ea"/>
          <a:cs typeface="+mn-cs"/>
        </a:defRPr>
      </a:lvl1pPr>
      <a:lvl2pPr marL="408157" algn="l" defTabSz="816314" rtl="0" eaLnBrk="1" latinLnBrk="0" hangingPunct="1">
        <a:defRPr sz="1600" kern="1200">
          <a:solidFill>
            <a:schemeClr val="tx1"/>
          </a:solidFill>
          <a:latin typeface="+mn-lt"/>
          <a:ea typeface="+mn-ea"/>
          <a:cs typeface="+mn-cs"/>
        </a:defRPr>
      </a:lvl2pPr>
      <a:lvl3pPr marL="816314" algn="l" defTabSz="816314" rtl="0" eaLnBrk="1" latinLnBrk="0" hangingPunct="1">
        <a:defRPr sz="1600" kern="1200">
          <a:solidFill>
            <a:schemeClr val="tx1"/>
          </a:solidFill>
          <a:latin typeface="+mn-lt"/>
          <a:ea typeface="+mn-ea"/>
          <a:cs typeface="+mn-cs"/>
        </a:defRPr>
      </a:lvl3pPr>
      <a:lvl4pPr marL="1224472" algn="l" defTabSz="816314" rtl="0" eaLnBrk="1" latinLnBrk="0" hangingPunct="1">
        <a:defRPr sz="1600" kern="1200">
          <a:solidFill>
            <a:schemeClr val="tx1"/>
          </a:solidFill>
          <a:latin typeface="+mn-lt"/>
          <a:ea typeface="+mn-ea"/>
          <a:cs typeface="+mn-cs"/>
        </a:defRPr>
      </a:lvl4pPr>
      <a:lvl5pPr marL="1632629" algn="l" defTabSz="816314" rtl="0" eaLnBrk="1" latinLnBrk="0" hangingPunct="1">
        <a:defRPr sz="1600" kern="1200">
          <a:solidFill>
            <a:schemeClr val="tx1"/>
          </a:solidFill>
          <a:latin typeface="+mn-lt"/>
          <a:ea typeface="+mn-ea"/>
          <a:cs typeface="+mn-cs"/>
        </a:defRPr>
      </a:lvl5pPr>
      <a:lvl6pPr marL="2040786" algn="l" defTabSz="816314" rtl="0" eaLnBrk="1" latinLnBrk="0" hangingPunct="1">
        <a:defRPr sz="1600" kern="1200">
          <a:solidFill>
            <a:schemeClr val="tx1"/>
          </a:solidFill>
          <a:latin typeface="+mn-lt"/>
          <a:ea typeface="+mn-ea"/>
          <a:cs typeface="+mn-cs"/>
        </a:defRPr>
      </a:lvl6pPr>
      <a:lvl7pPr marL="2448943" algn="l" defTabSz="816314" rtl="0" eaLnBrk="1" latinLnBrk="0" hangingPunct="1">
        <a:defRPr sz="1600" kern="1200">
          <a:solidFill>
            <a:schemeClr val="tx1"/>
          </a:solidFill>
          <a:latin typeface="+mn-lt"/>
          <a:ea typeface="+mn-ea"/>
          <a:cs typeface="+mn-cs"/>
        </a:defRPr>
      </a:lvl7pPr>
      <a:lvl8pPr marL="2857100" algn="l" defTabSz="816314" rtl="0" eaLnBrk="1" latinLnBrk="0" hangingPunct="1">
        <a:defRPr sz="1600" kern="1200">
          <a:solidFill>
            <a:schemeClr val="tx1"/>
          </a:solidFill>
          <a:latin typeface="+mn-lt"/>
          <a:ea typeface="+mn-ea"/>
          <a:cs typeface="+mn-cs"/>
        </a:defRPr>
      </a:lvl8pPr>
      <a:lvl9pPr marL="3265257" algn="l" defTabSz="81631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nykoping_vyfransilon_guntapodina.jpg"/>
          <p:cNvPicPr>
            <a:picLocks noChangeAspect="1"/>
          </p:cNvPicPr>
          <p:nvPr/>
        </p:nvPicPr>
        <p:blipFill rotWithShape="1">
          <a:blip r:embed="rId3">
            <a:extLst>
              <a:ext uri="{28A0092B-C50C-407E-A947-70E740481C1C}">
                <a14:useLocalDpi xmlns:a14="http://schemas.microsoft.com/office/drawing/2010/main" val="0"/>
              </a:ext>
            </a:extLst>
          </a:blip>
          <a:srcRect b="15982"/>
          <a:stretch/>
        </p:blipFill>
        <p:spPr>
          <a:xfrm>
            <a:off x="0" y="0"/>
            <a:ext cx="9152000" cy="5148000"/>
          </a:xfrm>
          <a:prstGeom prst="rect">
            <a:avLst/>
          </a:prstGeom>
        </p:spPr>
      </p:pic>
      <p:pic>
        <p:nvPicPr>
          <p:cNvPr id="6" name="Bildobjekt 5" descr="SBR_CoS_logo_CMYK_pos[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68" y="323143"/>
            <a:ext cx="1831622" cy="448628"/>
          </a:xfrm>
          <a:prstGeom prst="rect">
            <a:avLst/>
          </a:prstGeom>
        </p:spPr>
      </p:pic>
    </p:spTree>
    <p:extLst>
      <p:ext uri="{BB962C8B-B14F-4D97-AF65-F5344CB8AC3E}">
        <p14:creationId xmlns:p14="http://schemas.microsoft.com/office/powerpoint/2010/main" val="8359525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Varför SBA?</a:t>
            </a:r>
            <a:endParaRPr lang="sv-SE" dirty="0"/>
          </a:p>
        </p:txBody>
      </p:sp>
      <p:sp>
        <p:nvSpPr>
          <p:cNvPr id="3" name="Platshållare för text 2"/>
          <p:cNvSpPr>
            <a:spLocks noGrp="1"/>
          </p:cNvSpPr>
          <p:nvPr>
            <p:ph type="body" sz="quarter" idx="13"/>
          </p:nvPr>
        </p:nvSpPr>
        <p:spPr/>
        <p:txBody>
          <a:bodyPr/>
          <a:lstStyle/>
          <a:p>
            <a:r>
              <a:rPr lang="sv-SE" dirty="0" smtClean="0"/>
              <a:t>Perifer position</a:t>
            </a:r>
            <a:endParaRPr lang="sv-SE" dirty="0"/>
          </a:p>
          <a:p>
            <a:r>
              <a:rPr lang="sv-SE" dirty="0" smtClean="0"/>
              <a:t>Stor internationell konkurrens</a:t>
            </a:r>
          </a:p>
          <a:p>
            <a:r>
              <a:rPr lang="sv-SE" dirty="0" smtClean="0"/>
              <a:t>Samarbete = framgång</a:t>
            </a:r>
          </a:p>
          <a:p>
            <a:endParaRPr lang="sv-SE" dirty="0"/>
          </a:p>
        </p:txBody>
      </p:sp>
      <p:pic>
        <p:nvPicPr>
          <p:cNvPr id="6" name="Platshållare för bild 5" descr="wrld-bg-3-ai-2.pdf"/>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4090" t="9084" r="14455" b="20405"/>
          <a:stretch/>
        </p:blipFill>
        <p:spPr>
          <a:xfrm>
            <a:off x="3209636" y="0"/>
            <a:ext cx="5934364" cy="5143500"/>
          </a:xfrm>
        </p:spPr>
      </p:pic>
    </p:spTree>
    <p:extLst>
      <p:ext uri="{BB962C8B-B14F-4D97-AF65-F5344CB8AC3E}">
        <p14:creationId xmlns:p14="http://schemas.microsoft.com/office/powerpoint/2010/main" val="155518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Stockholm Business Alliance</a:t>
            </a:r>
            <a:endParaRPr lang="en-US" dirty="0"/>
          </a:p>
        </p:txBody>
      </p:sp>
      <p:sp>
        <p:nvSpPr>
          <p:cNvPr id="14" name="textruta 13"/>
          <p:cNvSpPr txBox="1"/>
          <p:nvPr/>
        </p:nvSpPr>
        <p:spPr>
          <a:xfrm>
            <a:off x="2581326" y="1914289"/>
            <a:ext cx="590550" cy="142875"/>
          </a:xfrm>
          <a:prstGeom prst="rect">
            <a:avLst/>
          </a:prstGeom>
          <a:noFill/>
        </p:spPr>
        <p:txBody>
          <a:bodyPr wrap="none" lIns="0" tIns="0" rIns="0" bIns="0" rtlCol="0">
            <a:noAutofit/>
          </a:bodyPr>
          <a:lstStyle/>
          <a:p>
            <a:pPr algn="ctr"/>
            <a:r>
              <a:rPr lang="sv-SE" sz="500" b="1" dirty="0">
                <a:latin typeface="+mn-lt"/>
              </a:rPr>
              <a:t>Ludvika</a:t>
            </a:r>
            <a:endParaRPr lang="sv-SE" sz="500" b="1" dirty="0" smtClean="0">
              <a:latin typeface="+mn-lt"/>
            </a:endParaRPr>
          </a:p>
        </p:txBody>
      </p:sp>
      <p:sp>
        <p:nvSpPr>
          <p:cNvPr id="15" name="textruta 14"/>
          <p:cNvSpPr txBox="1"/>
          <p:nvPr/>
        </p:nvSpPr>
        <p:spPr>
          <a:xfrm>
            <a:off x="4603278" y="1035090"/>
            <a:ext cx="590550" cy="142875"/>
          </a:xfrm>
          <a:prstGeom prst="rect">
            <a:avLst/>
          </a:prstGeom>
          <a:noFill/>
        </p:spPr>
        <p:txBody>
          <a:bodyPr wrap="none" lIns="0" tIns="0" rIns="0" bIns="0" rtlCol="0">
            <a:noAutofit/>
          </a:bodyPr>
          <a:lstStyle/>
          <a:p>
            <a:pPr algn="ctr"/>
            <a:r>
              <a:rPr lang="sv-SE" sz="500" b="1" dirty="0" smtClean="0">
                <a:latin typeface="+mn-lt"/>
              </a:rPr>
              <a:t>Gävle</a:t>
            </a:r>
          </a:p>
        </p:txBody>
      </p:sp>
      <p:sp>
        <p:nvSpPr>
          <p:cNvPr id="16" name="textruta 15"/>
          <p:cNvSpPr txBox="1"/>
          <p:nvPr/>
        </p:nvSpPr>
        <p:spPr>
          <a:xfrm>
            <a:off x="5324833" y="2313767"/>
            <a:ext cx="590550" cy="142875"/>
          </a:xfrm>
          <a:prstGeom prst="rect">
            <a:avLst/>
          </a:prstGeom>
          <a:noFill/>
        </p:spPr>
        <p:txBody>
          <a:bodyPr wrap="none" lIns="0" tIns="0" rIns="0" bIns="0" rtlCol="0">
            <a:noAutofit/>
          </a:bodyPr>
          <a:lstStyle/>
          <a:p>
            <a:pPr algn="ctr"/>
            <a:r>
              <a:rPr lang="sv-SE" sz="500" b="1" dirty="0" smtClean="0">
                <a:latin typeface="+mn-lt"/>
              </a:rPr>
              <a:t>Uppsala</a:t>
            </a:r>
          </a:p>
        </p:txBody>
      </p:sp>
      <p:sp>
        <p:nvSpPr>
          <p:cNvPr id="17" name="textruta 16"/>
          <p:cNvSpPr txBox="1"/>
          <p:nvPr/>
        </p:nvSpPr>
        <p:spPr>
          <a:xfrm>
            <a:off x="4221210" y="2928056"/>
            <a:ext cx="590550" cy="142875"/>
          </a:xfrm>
          <a:prstGeom prst="rect">
            <a:avLst/>
          </a:prstGeom>
          <a:noFill/>
        </p:spPr>
        <p:txBody>
          <a:bodyPr wrap="none" lIns="0" tIns="0" rIns="0" bIns="0" rtlCol="0">
            <a:noAutofit/>
          </a:bodyPr>
          <a:lstStyle/>
          <a:p>
            <a:pPr algn="ctr"/>
            <a:r>
              <a:rPr lang="sv-SE" sz="500" b="1" dirty="0" smtClean="0">
                <a:latin typeface="+mn-lt"/>
              </a:rPr>
              <a:t>Västerås</a:t>
            </a:r>
          </a:p>
        </p:txBody>
      </p:sp>
      <p:sp>
        <p:nvSpPr>
          <p:cNvPr id="18" name="textruta 17"/>
          <p:cNvSpPr txBox="1"/>
          <p:nvPr/>
        </p:nvSpPr>
        <p:spPr>
          <a:xfrm>
            <a:off x="4044600" y="3507889"/>
            <a:ext cx="590550" cy="142875"/>
          </a:xfrm>
          <a:prstGeom prst="rect">
            <a:avLst/>
          </a:prstGeom>
          <a:noFill/>
        </p:spPr>
        <p:txBody>
          <a:bodyPr wrap="none" lIns="0" tIns="0" rIns="0" bIns="0" rtlCol="0">
            <a:noAutofit/>
          </a:bodyPr>
          <a:lstStyle/>
          <a:p>
            <a:pPr algn="ctr"/>
            <a:r>
              <a:rPr lang="sv-SE" sz="500" b="1" dirty="0" smtClean="0">
                <a:latin typeface="+mn-lt"/>
              </a:rPr>
              <a:t>Eskilstuna</a:t>
            </a:r>
          </a:p>
        </p:txBody>
      </p:sp>
      <p:sp>
        <p:nvSpPr>
          <p:cNvPr id="19" name="textruta 18"/>
          <p:cNvSpPr txBox="1"/>
          <p:nvPr/>
        </p:nvSpPr>
        <p:spPr>
          <a:xfrm>
            <a:off x="2784992" y="3578945"/>
            <a:ext cx="590550" cy="142875"/>
          </a:xfrm>
          <a:prstGeom prst="rect">
            <a:avLst/>
          </a:prstGeom>
          <a:noFill/>
        </p:spPr>
        <p:txBody>
          <a:bodyPr wrap="none" lIns="0" tIns="0" rIns="0" bIns="0" rtlCol="0">
            <a:noAutofit/>
          </a:bodyPr>
          <a:lstStyle/>
          <a:p>
            <a:pPr algn="ctr"/>
            <a:r>
              <a:rPr lang="sv-SE" sz="500" b="1" dirty="0" smtClean="0">
                <a:latin typeface="+mn-lt"/>
              </a:rPr>
              <a:t>Örebro</a:t>
            </a:r>
          </a:p>
        </p:txBody>
      </p:sp>
      <p:sp>
        <p:nvSpPr>
          <p:cNvPr id="20" name="textruta 19"/>
          <p:cNvSpPr txBox="1"/>
          <p:nvPr/>
        </p:nvSpPr>
        <p:spPr>
          <a:xfrm>
            <a:off x="4728042" y="4517925"/>
            <a:ext cx="590550" cy="142875"/>
          </a:xfrm>
          <a:prstGeom prst="rect">
            <a:avLst/>
          </a:prstGeom>
          <a:noFill/>
        </p:spPr>
        <p:txBody>
          <a:bodyPr wrap="none" lIns="0" tIns="0" rIns="0" bIns="0" rtlCol="0">
            <a:noAutofit/>
          </a:bodyPr>
          <a:lstStyle/>
          <a:p>
            <a:pPr algn="ctr"/>
            <a:r>
              <a:rPr lang="sv-SE" sz="500" b="1" dirty="0" smtClean="0">
                <a:latin typeface="+mn-lt"/>
              </a:rPr>
              <a:t>Nyköping</a:t>
            </a:r>
          </a:p>
        </p:txBody>
      </p:sp>
      <p:sp>
        <p:nvSpPr>
          <p:cNvPr id="21" name="textruta 20"/>
          <p:cNvSpPr txBox="1"/>
          <p:nvPr/>
        </p:nvSpPr>
        <p:spPr>
          <a:xfrm>
            <a:off x="5620535" y="3442152"/>
            <a:ext cx="590550" cy="142875"/>
          </a:xfrm>
          <a:prstGeom prst="rect">
            <a:avLst/>
          </a:prstGeom>
          <a:noFill/>
        </p:spPr>
        <p:txBody>
          <a:bodyPr wrap="none" lIns="0" tIns="0" rIns="0" bIns="0" rtlCol="0">
            <a:noAutofit/>
          </a:bodyPr>
          <a:lstStyle/>
          <a:p>
            <a:pPr algn="ctr"/>
            <a:r>
              <a:rPr lang="sv-SE" sz="700" b="1" dirty="0" smtClean="0">
                <a:latin typeface="+mn-lt"/>
              </a:rPr>
              <a:t>Stockholm</a:t>
            </a:r>
          </a:p>
        </p:txBody>
      </p:sp>
      <p:graphicFrame>
        <p:nvGraphicFramePr>
          <p:cNvPr id="22" name="Tabell 21"/>
          <p:cNvGraphicFramePr>
            <a:graphicFrameLocks noGrp="1"/>
          </p:cNvGraphicFramePr>
          <p:nvPr>
            <p:extLst>
              <p:ext uri="{D42A27DB-BD31-4B8C-83A1-F6EECF244321}">
                <p14:modId xmlns:p14="http://schemas.microsoft.com/office/powerpoint/2010/main" val="468718375"/>
              </p:ext>
            </p:extLst>
          </p:nvPr>
        </p:nvGraphicFramePr>
        <p:xfrm>
          <a:off x="7122949" y="707656"/>
          <a:ext cx="1710949" cy="4180668"/>
        </p:xfrm>
        <a:graphic>
          <a:graphicData uri="http://schemas.openxmlformats.org/drawingml/2006/table">
            <a:tbl>
              <a:tblPr firstRow="1">
                <a:tableStyleId>{5C22544A-7EE6-4342-B048-85BDC9FD1C3A}</a:tableStyleId>
              </a:tblPr>
              <a:tblGrid>
                <a:gridCol w="852209"/>
                <a:gridCol w="858740"/>
              </a:tblGrid>
              <a:tr h="127569">
                <a:tc>
                  <a:txBody>
                    <a:bodyPr/>
                    <a:lstStyle/>
                    <a:p>
                      <a:r>
                        <a:rPr lang="sv-SE" sz="800" b="0" noProof="0" dirty="0" smtClean="0">
                          <a:solidFill>
                            <a:schemeClr val="tx1"/>
                          </a:solidFill>
                        </a:rPr>
                        <a:t>Arboga</a:t>
                      </a:r>
                      <a:endParaRPr lang="sv-SE" sz="800" b="0" noProof="0" dirty="0">
                        <a:solidFill>
                          <a:schemeClr val="tx1"/>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sv-SE" sz="800" b="0" noProof="0" smtClean="0">
                          <a:solidFill>
                            <a:schemeClr val="tx1"/>
                          </a:solidFill>
                        </a:rPr>
                        <a:t>Oxelösund</a:t>
                      </a:r>
                      <a:endParaRPr lang="sv-SE" sz="800" b="0" noProof="0" dirty="0">
                        <a:solidFill>
                          <a:schemeClr val="tx1"/>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r>
              <a:tr h="153449">
                <a:tc>
                  <a:txBody>
                    <a:bodyPr/>
                    <a:lstStyle/>
                    <a:p>
                      <a:r>
                        <a:rPr lang="sv-SE" sz="800" b="0" noProof="0" dirty="0" smtClean="0">
                          <a:solidFill>
                            <a:schemeClr val="tx1"/>
                          </a:solidFill>
                        </a:rPr>
                        <a:t>Botkyrka</a:t>
                      </a:r>
                      <a:endParaRPr lang="sv-SE" sz="800" b="0" noProof="0" dirty="0">
                        <a:solidFill>
                          <a:schemeClr val="tx1"/>
                        </a:solidFill>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smtClean="0">
                          <a:solidFill>
                            <a:schemeClr val="tx1"/>
                          </a:solidFill>
                        </a:rPr>
                        <a:t>Sala</a:t>
                      </a:r>
                      <a:endParaRPr lang="sv-SE" sz="800" b="0" noProof="0" dirty="0">
                        <a:solidFill>
                          <a:schemeClr val="tx1"/>
                        </a:solidFill>
                      </a:endParaRPr>
                    </a:p>
                  </a:txBody>
                  <a:tcPr marL="0" marR="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Danderyd</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Salem</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Ekerö</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Sigtuna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Enköping</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Smedjebacken</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Eskilstuna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Sollentuna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Flen</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Solna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Gnesta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Stockholm</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Gävle</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Strängnäs</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Hallstahammar</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Sundbyberg</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Haninge</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Surahammar</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Heby</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Södertälje</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Huddinge</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Tierp</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Håbo</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Trosa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Järfälla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Tyresö</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Karlskoga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Täby</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Katrineholm</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Upplands Väsby</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Knivsta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Upplands-Bro</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Kungsör</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Uppsala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Köping</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Vallentuna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Lidingö</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Vaxholm</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Ludvika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Värmdö</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Nacka</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Västerås</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Norrtälje</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Örebro</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Nykvarn</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Österåker</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dirty="0" smtClean="0">
                          <a:solidFill>
                            <a:schemeClr val="tx1"/>
                          </a:solidFill>
                        </a:rPr>
                        <a:t>Nyköping</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sv-SE" sz="800" b="0" noProof="0" dirty="0" smtClean="0">
                          <a:solidFill>
                            <a:schemeClr val="tx1"/>
                          </a:solidFill>
                        </a:rPr>
                        <a:t>Östhammar</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5986">
                <a:tc>
                  <a:txBody>
                    <a:bodyPr/>
                    <a:lstStyle/>
                    <a:p>
                      <a:r>
                        <a:rPr lang="sv-SE" sz="800" b="0" noProof="0" smtClean="0">
                          <a:solidFill>
                            <a:schemeClr val="tx1"/>
                          </a:solidFill>
                        </a:rPr>
                        <a:t>Nynäshamn</a:t>
                      </a:r>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sv-SE" sz="800" b="0" noProof="0" dirty="0">
                        <a:solidFill>
                          <a:schemeClr val="tx1"/>
                        </a:solidFill>
                      </a:endParaRP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524202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0"/>
            <a:ext cx="2573867" cy="846667"/>
          </a:xfrm>
          <a:prstGeom prst="rect">
            <a:avLst/>
          </a:prstGeom>
          <a:solidFill>
            <a:srgbClr val="052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err="1" smtClean="0"/>
          </a:p>
        </p:txBody>
      </p:sp>
      <p:pic>
        <p:nvPicPr>
          <p:cNvPr id="7" name="Bildobjekt 6" descr="Stockholm CoS_logo_Ne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700"/>
            <a:ext cx="9144000" cy="4334643"/>
          </a:xfrm>
          <a:prstGeom prst="rect">
            <a:avLst/>
          </a:prstGeom>
        </p:spPr>
      </p:pic>
    </p:spTree>
    <p:extLst>
      <p:ext uri="{BB962C8B-B14F-4D97-AF65-F5344CB8AC3E}">
        <p14:creationId xmlns:p14="http://schemas.microsoft.com/office/powerpoint/2010/main" val="25834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MIPIM 2015 044[1].JPG"/>
          <p:cNvPicPr>
            <a:picLocks noChangeAspect="1"/>
          </p:cNvPicPr>
          <p:nvPr/>
        </p:nvPicPr>
        <p:blipFill rotWithShape="1">
          <a:blip r:embed="rId3">
            <a:extLst>
              <a:ext uri="{28A0092B-C50C-407E-A947-70E740481C1C}">
                <a14:useLocalDpi xmlns:a14="http://schemas.microsoft.com/office/drawing/2010/main" val="0"/>
              </a:ext>
            </a:extLst>
          </a:blip>
          <a:srcRect l="6927" t="1927" r="4576" b="4416"/>
          <a:stretch/>
        </p:blipFill>
        <p:spPr>
          <a:xfrm>
            <a:off x="0" y="0"/>
            <a:ext cx="9144000" cy="5143500"/>
          </a:xfrm>
          <a:prstGeom prst="rect">
            <a:avLst/>
          </a:prstGeom>
        </p:spPr>
      </p:pic>
      <p:pic>
        <p:nvPicPr>
          <p:cNvPr id="4" name="Bildobjekt 3" descr="Stockholm CoS_logo_Ne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0" y="-73372"/>
            <a:ext cx="2614432" cy="1239351"/>
          </a:xfrm>
          <a:prstGeom prst="rect">
            <a:avLst/>
          </a:prstGeom>
        </p:spPr>
      </p:pic>
    </p:spTree>
    <p:extLst>
      <p:ext uri="{BB962C8B-B14F-4D97-AF65-F5344CB8AC3E}">
        <p14:creationId xmlns:p14="http://schemas.microsoft.com/office/powerpoint/2010/main" val="1574827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Stockholm CoS_logo_Ne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0" y="-73372"/>
            <a:ext cx="2614432" cy="1239351"/>
          </a:xfrm>
          <a:prstGeom prst="rect">
            <a:avLst/>
          </a:prstGeom>
        </p:spPr>
      </p:pic>
      <p:pic>
        <p:nvPicPr>
          <p:cNvPr id="5" name="Bildobjekt 4" descr="SBA-nätet8.png"/>
          <p:cNvPicPr>
            <a:picLocks noChangeAspect="1"/>
          </p:cNvPicPr>
          <p:nvPr/>
        </p:nvPicPr>
        <p:blipFill rotWithShape="1">
          <a:blip r:embed="rId4">
            <a:extLst>
              <a:ext uri="{28A0092B-C50C-407E-A947-70E740481C1C}">
                <a14:useLocalDpi xmlns:a14="http://schemas.microsoft.com/office/drawing/2010/main" val="0"/>
              </a:ext>
            </a:extLst>
          </a:blip>
          <a:srcRect b="9555"/>
          <a:stretch/>
        </p:blipFill>
        <p:spPr>
          <a:xfrm>
            <a:off x="2605964" y="899099"/>
            <a:ext cx="6130886" cy="3920129"/>
          </a:xfrm>
          <a:prstGeom prst="rect">
            <a:avLst/>
          </a:prstGeom>
        </p:spPr>
      </p:pic>
    </p:spTree>
    <p:extLst>
      <p:ext uri="{BB962C8B-B14F-4D97-AF65-F5344CB8AC3E}">
        <p14:creationId xmlns:p14="http://schemas.microsoft.com/office/powerpoint/2010/main" val="21099303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err="1" smtClean="0"/>
              <a:t>Specialistområden</a:t>
            </a:r>
            <a:endParaRPr lang="en-US" dirty="0"/>
          </a:p>
        </p:txBody>
      </p:sp>
      <p:sp>
        <p:nvSpPr>
          <p:cNvPr id="2" name="Platshållare för text 1"/>
          <p:cNvSpPr>
            <a:spLocks noGrp="1"/>
          </p:cNvSpPr>
          <p:nvPr>
            <p:ph type="body" sz="quarter" idx="13"/>
          </p:nvPr>
        </p:nvSpPr>
        <p:spPr>
          <a:xfrm>
            <a:off x="399599" y="1945439"/>
            <a:ext cx="3420000" cy="3009255"/>
          </a:xfrm>
        </p:spPr>
        <p:txBody>
          <a:bodyPr/>
          <a:lstStyle/>
          <a:p>
            <a:r>
              <a:rPr lang="sv-SE" dirty="0"/>
              <a:t>ICT</a:t>
            </a:r>
          </a:p>
          <a:p>
            <a:r>
              <a:rPr lang="sv-SE" dirty="0"/>
              <a:t>Life Science</a:t>
            </a:r>
          </a:p>
          <a:p>
            <a:r>
              <a:rPr lang="sv-SE" dirty="0" err="1" smtClean="0"/>
              <a:t>Cleantech</a:t>
            </a:r>
            <a:endParaRPr lang="sv-SE" dirty="0" smtClean="0"/>
          </a:p>
          <a:p>
            <a:r>
              <a:rPr lang="sv-SE" dirty="0" smtClean="0"/>
              <a:t>Automation</a:t>
            </a:r>
            <a:endParaRPr lang="sv-SE" dirty="0"/>
          </a:p>
          <a:p>
            <a:r>
              <a:rPr lang="sv-SE" dirty="0" err="1"/>
              <a:t>Hospitality</a:t>
            </a:r>
            <a:endParaRPr lang="sv-SE" dirty="0"/>
          </a:p>
          <a:p>
            <a:r>
              <a:rPr lang="sv-SE" dirty="0"/>
              <a:t>Logistics</a:t>
            </a:r>
          </a:p>
          <a:p>
            <a:r>
              <a:rPr lang="sv-SE" dirty="0" err="1"/>
              <a:t>Metals</a:t>
            </a:r>
            <a:r>
              <a:rPr lang="sv-SE" dirty="0"/>
              <a:t> &amp; Mining</a:t>
            </a:r>
          </a:p>
          <a:p>
            <a:endParaRPr lang="sv-SE" dirty="0"/>
          </a:p>
        </p:txBody>
      </p:sp>
      <p:pic>
        <p:nvPicPr>
          <p:cNvPr id="7" name="Platshållare för bild 6" descr="shutterstock_10726384.jp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0370" r="20370"/>
          <a:stretch/>
        </p:blipFill>
        <p:spPr>
          <a:prstGeom prst="rect">
            <a:avLst/>
          </a:prstGeom>
        </p:spPr>
      </p:pic>
    </p:spTree>
    <p:extLst>
      <p:ext uri="{BB962C8B-B14F-4D97-AF65-F5344CB8AC3E}">
        <p14:creationId xmlns:p14="http://schemas.microsoft.com/office/powerpoint/2010/main" val="4082943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 </a:t>
            </a:r>
            <a:r>
              <a:rPr lang="en-US" dirty="0" err="1" smtClean="0"/>
              <a:t>vill</a:t>
            </a:r>
            <a:r>
              <a:rPr lang="en-US" dirty="0" smtClean="0"/>
              <a:t> </a:t>
            </a:r>
            <a:r>
              <a:rPr lang="en-US" dirty="0" err="1" smtClean="0"/>
              <a:t>mer</a:t>
            </a:r>
            <a:r>
              <a:rPr lang="en-US" dirty="0" smtClean="0"/>
              <a:t>!</a:t>
            </a:r>
            <a:endParaRPr lang="en-US" dirty="0"/>
          </a:p>
        </p:txBody>
      </p:sp>
      <p:sp>
        <p:nvSpPr>
          <p:cNvPr id="3" name="Platshållare för text 2"/>
          <p:cNvSpPr>
            <a:spLocks noGrp="1"/>
          </p:cNvSpPr>
          <p:nvPr>
            <p:ph type="body" sz="quarter" idx="13"/>
          </p:nvPr>
        </p:nvSpPr>
        <p:spPr/>
        <p:txBody>
          <a:bodyPr/>
          <a:lstStyle/>
          <a:p>
            <a:r>
              <a:rPr lang="sv-SE" dirty="0" smtClean="0"/>
              <a:t>Högre NKI</a:t>
            </a:r>
          </a:p>
          <a:p>
            <a:r>
              <a:rPr lang="sv-SE" dirty="0" smtClean="0"/>
              <a:t>Högre kännedom internationellt</a:t>
            </a:r>
          </a:p>
          <a:p>
            <a:r>
              <a:rPr lang="sv-SE" dirty="0" smtClean="0"/>
              <a:t>Fler internationella investeringar</a:t>
            </a:r>
          </a:p>
          <a:p>
            <a:r>
              <a:rPr lang="sv-SE" dirty="0" smtClean="0"/>
              <a:t>Fler talanger till regionen</a:t>
            </a:r>
          </a:p>
          <a:p>
            <a:r>
              <a:rPr lang="sv-SE" dirty="0" smtClean="0"/>
              <a:t>Utökad omvärldsbevakning</a:t>
            </a:r>
            <a:endParaRPr lang="sv-SE" dirty="0"/>
          </a:p>
        </p:txBody>
      </p:sp>
      <p:pic>
        <p:nvPicPr>
          <p:cNvPr id="7" name="Platshållare för bild 6" descr="KI_Henrik Trygg_3_0461_High-res.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2500" b="12500"/>
          <a:stretch>
            <a:fillRect/>
          </a:stretch>
        </p:blipFill>
        <p:spPr/>
      </p:pic>
    </p:spTree>
    <p:extLst>
      <p:ext uri="{BB962C8B-B14F-4D97-AF65-F5344CB8AC3E}">
        <p14:creationId xmlns:p14="http://schemas.microsoft.com/office/powerpoint/2010/main" val="3023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tockholm CoS_logo_CMYK_pos[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98" y="327556"/>
            <a:ext cx="1820563" cy="445920"/>
          </a:xfrm>
          <a:prstGeom prst="rect">
            <a:avLst/>
          </a:prstGeom>
        </p:spPr>
      </p:pic>
      <p:pic>
        <p:nvPicPr>
          <p:cNvPr id="3" name="Bildobjekt 2" descr="Flyg i luften.jpg"/>
          <p:cNvPicPr>
            <a:picLocks noChangeAspect="1"/>
          </p:cNvPicPr>
          <p:nvPr/>
        </p:nvPicPr>
        <p:blipFill rotWithShape="1">
          <a:blip r:embed="rId4">
            <a:extLst>
              <a:ext uri="{28A0092B-C50C-407E-A947-70E740481C1C}">
                <a14:useLocalDpi xmlns:a14="http://schemas.microsoft.com/office/drawing/2010/main" val="0"/>
              </a:ext>
            </a:extLst>
          </a:blip>
          <a:srcRect t="45721" b="12091"/>
          <a:stretch/>
        </p:blipFill>
        <p:spPr>
          <a:xfrm>
            <a:off x="0" y="0"/>
            <a:ext cx="9144000" cy="5143500"/>
          </a:xfrm>
          <a:prstGeom prst="rect">
            <a:avLst/>
          </a:prstGeom>
        </p:spPr>
      </p:pic>
      <p:pic>
        <p:nvPicPr>
          <p:cNvPr id="6" name="Bildobjekt 5" descr="Stockholm CoS_logo_Ne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9" y="-73371"/>
            <a:ext cx="2614432" cy="1239351"/>
          </a:xfrm>
          <a:prstGeom prst="rect">
            <a:avLst/>
          </a:prstGeom>
        </p:spPr>
      </p:pic>
    </p:spTree>
    <p:extLst>
      <p:ext uri="{BB962C8B-B14F-4D97-AF65-F5344CB8AC3E}">
        <p14:creationId xmlns:p14="http://schemas.microsoft.com/office/powerpoint/2010/main" val="352091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Stockholm">
  <a:themeElements>
    <a:clrScheme name="Anpassat 73">
      <a:dk1>
        <a:sysClr val="windowText" lastClr="000000"/>
      </a:dk1>
      <a:lt1>
        <a:sysClr val="window" lastClr="FFFFFF"/>
      </a:lt1>
      <a:dk2>
        <a:srgbClr val="000000"/>
      </a:dk2>
      <a:lt2>
        <a:srgbClr val="FFFFFF"/>
      </a:lt2>
      <a:accent1>
        <a:srgbClr val="C40064"/>
      </a:accent1>
      <a:accent2>
        <a:srgbClr val="006EBF"/>
      </a:accent2>
      <a:accent3>
        <a:srgbClr val="00867F"/>
      </a:accent3>
      <a:accent4>
        <a:srgbClr val="DD4A2C"/>
      </a:accent4>
      <a:accent5>
        <a:srgbClr val="5D237D"/>
      </a:accent5>
      <a:accent6>
        <a:srgbClr val="E6E6E6"/>
      </a:accent6>
      <a:hlink>
        <a:srgbClr val="000000"/>
      </a:hlink>
      <a:folHlink>
        <a:srgbClr val="E6E6E6"/>
      </a:folHlink>
    </a:clrScheme>
    <a:fontScheme name="Anpassat 51">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2400"/>
          </a:lnSpc>
          <a:defRPr sz="2000" dirty="0" err="1" smtClean="0"/>
        </a:defPPr>
      </a:lstStyle>
    </a:txDef>
  </a:objectDefaults>
  <a:extraClrSchemeLst/>
</a:theme>
</file>

<file path=ppt/theme/theme2.xml><?xml version="1.0" encoding="utf-8"?>
<a:theme xmlns:a="http://schemas.openxmlformats.org/drawingml/2006/main" name="PPT_MALL_16_9_Expanded">
  <a:themeElements>
    <a:clrScheme name="Anpassat 73">
      <a:dk1>
        <a:sysClr val="windowText" lastClr="000000"/>
      </a:dk1>
      <a:lt1>
        <a:sysClr val="window" lastClr="FFFFFF"/>
      </a:lt1>
      <a:dk2>
        <a:srgbClr val="000000"/>
      </a:dk2>
      <a:lt2>
        <a:srgbClr val="FFFFFF"/>
      </a:lt2>
      <a:accent1>
        <a:srgbClr val="C40064"/>
      </a:accent1>
      <a:accent2>
        <a:srgbClr val="006EBF"/>
      </a:accent2>
      <a:accent3>
        <a:srgbClr val="00867F"/>
      </a:accent3>
      <a:accent4>
        <a:srgbClr val="DD4A2C"/>
      </a:accent4>
      <a:accent5>
        <a:srgbClr val="5D237D"/>
      </a:accent5>
      <a:accent6>
        <a:srgbClr val="E6E6E6"/>
      </a:accent6>
      <a:hlink>
        <a:srgbClr val="000000"/>
      </a:hlink>
      <a:folHlink>
        <a:srgbClr val="E6E6E6"/>
      </a:folHlink>
    </a:clrScheme>
    <a:fontScheme name="Anpassat 51">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2400"/>
          </a:lnSpc>
          <a:defRPr sz="2000" dirty="0" err="1" smtClean="0"/>
        </a:defPPr>
      </a:lst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Stockholm.potx</Template>
  <TotalTime>4491</TotalTime>
  <Words>950</Words>
  <Application>Microsoft Office PowerPoint</Application>
  <PresentationFormat>Bildspel på skärmen (16:9)</PresentationFormat>
  <Paragraphs>153</Paragraphs>
  <Slides>9</Slides>
  <Notes>9</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9</vt:i4>
      </vt:variant>
    </vt:vector>
  </HeadingPairs>
  <TitlesOfParts>
    <vt:vector size="14" baseType="lpstr">
      <vt:lpstr>Arial</vt:lpstr>
      <vt:lpstr>Calibri</vt:lpstr>
      <vt:lpstr>Futura Std Book</vt:lpstr>
      <vt:lpstr>Stockholm</vt:lpstr>
      <vt:lpstr>PPT_MALL_16_9_Expanded</vt:lpstr>
      <vt:lpstr>PowerPoint-presentation</vt:lpstr>
      <vt:lpstr>Varför SBA?</vt:lpstr>
      <vt:lpstr>Stockholm Business Alliance</vt:lpstr>
      <vt:lpstr>PowerPoint-presentation</vt:lpstr>
      <vt:lpstr>PowerPoint-presentation</vt:lpstr>
      <vt:lpstr>PowerPoint-presentation</vt:lpstr>
      <vt:lpstr>Specialistområden</vt:lpstr>
      <vt:lpstr>Vi vill mer!</vt:lpstr>
      <vt:lpstr>PowerPoint-presentation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Anders</dc:creator>
  <cp:lastModifiedBy>Ryding Malin</cp:lastModifiedBy>
  <cp:revision>212</cp:revision>
  <cp:lastPrinted>2015-04-07T08:45:42Z</cp:lastPrinted>
  <dcterms:created xsi:type="dcterms:W3CDTF">2011-12-05T15:06:13Z</dcterms:created>
  <dcterms:modified xsi:type="dcterms:W3CDTF">2015-06-22T11:24:36Z</dcterms:modified>
</cp:coreProperties>
</file>