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7" r:id="rId3"/>
    <p:sldId id="257" r:id="rId4"/>
    <p:sldId id="263" r:id="rId5"/>
    <p:sldId id="264" r:id="rId6"/>
    <p:sldId id="265" r:id="rId7"/>
    <p:sldId id="258" r:id="rId8"/>
    <p:sldId id="259" r:id="rId9"/>
    <p:sldId id="260" r:id="rId10"/>
    <p:sldId id="268" r:id="rId11"/>
    <p:sldId id="266" r:id="rId12"/>
    <p:sldId id="269" r:id="rId1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8" y="18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51E55-D8AC-480B-8273-C4EFE9693A3F}" type="datetimeFigureOut">
              <a:rPr lang="en-US" smtClean="0"/>
              <a:pPr/>
              <a:t>3/4/2014</a:t>
            </a:fld>
            <a:endParaRPr lang="en-US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C4190D-61C8-49E5-A1E7-0EC313CC35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 descr="Orange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1520" y="116632"/>
            <a:ext cx="1908000" cy="794743"/>
          </a:xfrm>
          <a:prstGeom prst="rect">
            <a:avLst/>
          </a:prstGeom>
        </p:spPr>
      </p:pic>
      <p:pic>
        <p:nvPicPr>
          <p:cNvPr id="8" name="Bildobjekt 7" descr="Bla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726964" y="1925960"/>
            <a:ext cx="7690072" cy="1143000"/>
          </a:xfrm>
        </p:spPr>
        <p:txBody>
          <a:bodyPr>
            <a:normAutofit/>
          </a:bodyPr>
          <a:lstStyle>
            <a:lvl1pPr algn="ctr">
              <a:defRPr sz="3600"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2014-03-04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8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690072" cy="11304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2014-03-04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250" b="1" cap="all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2014-03-04</a:t>
            </a:fld>
            <a:endParaRPr lang="sv-SE" dirty="0"/>
          </a:p>
        </p:txBody>
      </p:sp>
      <p:pic>
        <p:nvPicPr>
          <p:cNvPr id="11" name="Bildobjekt 10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4" name="Platshållare för text 2"/>
          <p:cNvSpPr>
            <a:spLocks noGrp="1"/>
          </p:cNvSpPr>
          <p:nvPr>
            <p:ph type="body" idx="1"/>
          </p:nvPr>
        </p:nvSpPr>
        <p:spPr>
          <a:xfrm>
            <a:off x="1130400" y="1535113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15" name="Platshållare för innehåll 3"/>
          <p:cNvSpPr>
            <a:spLocks noGrp="1"/>
          </p:cNvSpPr>
          <p:nvPr>
            <p:ph sz="half" idx="2"/>
          </p:nvPr>
        </p:nvSpPr>
        <p:spPr>
          <a:xfrm>
            <a:off x="1130400" y="2174875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6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148064" y="1556792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17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148064" y="2204864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2014-03-04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1130400" y="273050"/>
            <a:ext cx="3081560" cy="1162050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2" name="Platshållare för innehåll 2"/>
          <p:cNvSpPr>
            <a:spLocks noGrp="1"/>
          </p:cNvSpPr>
          <p:nvPr>
            <p:ph idx="1"/>
          </p:nvPr>
        </p:nvSpPr>
        <p:spPr>
          <a:xfrm>
            <a:off x="4499992" y="273050"/>
            <a:ext cx="4392488" cy="5853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3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130400" y="1435100"/>
            <a:ext cx="308156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2014-03-04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835696" y="479715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835696" y="620688"/>
            <a:ext cx="5442992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noProof="0" smtClean="0"/>
              <a:t>Klicka på ikonen för att lägga till en bild</a:t>
            </a:r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835696" y="5373216"/>
            <a:ext cx="5486400" cy="804862"/>
          </a:xfrm>
        </p:spPr>
        <p:txBody>
          <a:bodyPr/>
          <a:lstStyle>
            <a:lvl1pPr marL="0" indent="0">
              <a:buNone/>
              <a:defRPr sz="1400" spc="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pic>
        <p:nvPicPr>
          <p:cNvPr id="10" name="Bildobjekt 9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2014-03-04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1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130400" y="1600200"/>
            <a:ext cx="7762080" cy="4525963"/>
          </a:xfrm>
        </p:spPr>
        <p:txBody>
          <a:bodyPr vert="eaVert"/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2014-03-04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2014-03-04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pic>
        <p:nvPicPr>
          <p:cNvPr id="9" name="Bildobjekt 8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1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2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208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2014-03-04</a:t>
            </a:fld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 algn="l">
              <a:defRPr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1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208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2014-03-04</a:t>
            </a:fld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pic>
        <p:nvPicPr>
          <p:cNvPr id="10" name="Bildobjekt 9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3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4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5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64" y="16288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6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2014-03-04</a:t>
            </a:fld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1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2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3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64" y="16288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2014-03-04</a:t>
            </a:fld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pic>
        <p:nvPicPr>
          <p:cNvPr id="10" name="Bildobjekt 9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noProof="0" smtClean="0"/>
              <a:pPr/>
              <a:t>2014-03-04</a:t>
            </a:fld>
            <a:endParaRPr lang="sv-SE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noProof="0" smtClean="0"/>
              <a:pPr/>
              <a:t>2014-03-04</a:t>
            </a:fld>
            <a:endParaRPr lang="sv-SE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och under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60000"/>
            <a:ext cx="7772400" cy="1470025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defRPr lang="en-US" sz="3600" b="1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83568" y="3933056"/>
            <a:ext cx="4136504" cy="1752600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  <a:defRPr lang="en-US" sz="2400" b="0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smtClean="0"/>
              <a:t>Klicka här för att ändra format på underrubrik i bakgrunden</a:t>
            </a:r>
            <a:endParaRPr lang="sv-SE" noProof="0"/>
          </a:p>
        </p:txBody>
      </p:sp>
      <p:pic>
        <p:nvPicPr>
          <p:cNvPr id="13" name="Bildobjekt 12" descr="Orange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1520" y="116632"/>
            <a:ext cx="1674000" cy="697274"/>
          </a:xfrm>
          <a:prstGeom prst="rect">
            <a:avLst/>
          </a:prstGeom>
        </p:spPr>
      </p:pic>
      <p:pic>
        <p:nvPicPr>
          <p:cNvPr id="8" name="Bildobjekt 7" descr="Bla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2014-03-04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8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690072" cy="11304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2014-03-04</a:t>
            </a:fld>
            <a:endParaRPr lang="sv-SE" dirty="0"/>
          </a:p>
        </p:txBody>
      </p:sp>
      <p:pic>
        <p:nvPicPr>
          <p:cNvPr id="6" name="Bildobjekt 5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-10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7D52571D-F6E9-4E55-9072-6039233C3AA6}" type="datetime1">
              <a:rPr lang="sv-SE" smtClean="0"/>
              <a:pPr/>
              <a:t>2014-03-04</a:t>
            </a:fld>
            <a:endParaRPr lang="sv-SE" dirty="0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403648" y="6356350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73" r:id="rId3"/>
    <p:sldLayoutId id="2147483652" r:id="rId4"/>
    <p:sldLayoutId id="2147483674" r:id="rId5"/>
    <p:sldLayoutId id="2147483655" r:id="rId6"/>
    <p:sldLayoutId id="2147483675" r:id="rId7"/>
    <p:sldLayoutId id="2147483649" r:id="rId8"/>
    <p:sldLayoutId id="2147483654" r:id="rId9"/>
    <p:sldLayoutId id="2147483676" r:id="rId10"/>
    <p:sldLayoutId id="2147483651" r:id="rId11"/>
    <p:sldLayoutId id="2147483653" r:id="rId12"/>
    <p:sldLayoutId id="2147483656" r:id="rId13"/>
    <p:sldLayoutId id="2147483657" r:id="rId14"/>
    <p:sldLayoutId id="2147483658" r:id="rId15"/>
    <p:sldLayoutId id="2147483659" r:id="rId16"/>
  </p:sldLayoutIdLst>
  <p:hf sldNum="0" hdr="0" ftr="0" dt="0"/>
  <p:txStyles>
    <p:titleStyle>
      <a:lvl1pPr marL="0" algn="l" defTabSz="914400" rtl="0" eaLnBrk="1" latinLnBrk="0" hangingPunct="1">
        <a:lnSpc>
          <a:spcPts val="4000"/>
        </a:lnSpc>
        <a:spcBef>
          <a:spcPts val="0"/>
        </a:spcBef>
        <a:spcAft>
          <a:spcPts val="0"/>
        </a:spcAft>
        <a:buNone/>
        <a:defRPr lang="en-US" sz="3000" b="1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24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2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en-US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KPR </a:t>
            </a:r>
            <a:br>
              <a:rPr lang="sv-SE" dirty="0" smtClean="0"/>
            </a:br>
            <a:r>
              <a:rPr lang="sv-SE" dirty="0" smtClean="0"/>
              <a:t>2014-02-19</a:t>
            </a:r>
            <a:endParaRPr lang="sv-SE" dirty="0"/>
          </a:p>
        </p:txBody>
      </p:sp>
      <p:sp>
        <p:nvSpPr>
          <p:cNvPr id="3" name="textruta 2"/>
          <p:cNvSpPr txBox="1"/>
          <p:nvPr/>
        </p:nvSpPr>
        <p:spPr>
          <a:xfrm>
            <a:off x="520686" y="5805264"/>
            <a:ext cx="16626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kern="0" dirty="0" smtClean="0">
                <a:latin typeface="Gill Sans MT"/>
              </a:rPr>
              <a:t>Anna-Lena Möllstam</a:t>
            </a:r>
          </a:p>
          <a:p>
            <a:r>
              <a:rPr lang="sv-SE" sz="1200" kern="0" dirty="0" smtClean="0">
                <a:latin typeface="Gill Sans MT"/>
              </a:rPr>
              <a:t>Gruppchef</a:t>
            </a:r>
          </a:p>
          <a:p>
            <a:r>
              <a:rPr lang="sv-SE" sz="1200" kern="0" dirty="0" smtClean="0">
                <a:latin typeface="Gill Sans MT"/>
              </a:rPr>
              <a:t>Sociala kvalitetsenheten</a:t>
            </a:r>
            <a:endParaRPr lang="sv-SE" sz="1200" kern="0" dirty="0">
              <a:latin typeface="Gill Sans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Nacka kommun och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Representant från Nestor med i Vård i samverkansmöte 29 augusti 2013</a:t>
            </a:r>
          </a:p>
          <a:p>
            <a:r>
              <a:rPr lang="sv-SE" dirty="0" smtClean="0"/>
              <a:t>Frukostmöte den 11 september 2013 för våra anordnare</a:t>
            </a:r>
          </a:p>
          <a:p>
            <a:pPr>
              <a:buNone/>
            </a:pPr>
            <a:r>
              <a:rPr lang="sv-SE" b="1" dirty="0" err="1" smtClean="0"/>
              <a:t>Webbaserde</a:t>
            </a:r>
            <a:r>
              <a:rPr lang="sv-SE" b="1" dirty="0" smtClean="0"/>
              <a:t> utbildningar</a:t>
            </a:r>
          </a:p>
          <a:p>
            <a:r>
              <a:rPr lang="sv-SE" dirty="0" smtClean="0"/>
              <a:t>Våga fråga –våga se	80 personer</a:t>
            </a:r>
          </a:p>
          <a:p>
            <a:r>
              <a:rPr lang="sv-SE" dirty="0" smtClean="0"/>
              <a:t>Social dokumentation	28 personer</a:t>
            </a:r>
          </a:p>
          <a:p>
            <a:r>
              <a:rPr lang="sv-SE" dirty="0" smtClean="0"/>
              <a:t>Minska risken för fall	25 personer</a:t>
            </a:r>
          </a:p>
          <a:p>
            <a:pPr>
              <a:buNone/>
            </a:pPr>
            <a:endParaRPr lang="sv-SE" dirty="0" smtClean="0"/>
          </a:p>
          <a:p>
            <a:r>
              <a:rPr lang="sv-SE" dirty="0" smtClean="0"/>
              <a:t>10 chefer från utförare deltog på chefsdagen den 17 oktober</a:t>
            </a:r>
          </a:p>
          <a:p>
            <a:endParaRPr lang="sv-SE" dirty="0"/>
          </a:p>
        </p:txBody>
      </p:sp>
      <p:pic>
        <p:nvPicPr>
          <p:cNvPr id="4" name="Bildobjekt 3" descr="C:\Users\annmol01\Pictures\nestor-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548680"/>
            <a:ext cx="129614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Pågående och planerade projekt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Genomföra lärande utvärdering i utbildningsprogram för anhöriga</a:t>
            </a:r>
          </a:p>
          <a:p>
            <a:r>
              <a:rPr lang="sv-SE" dirty="0" smtClean="0"/>
              <a:t>Utvärdera EU-projekt </a:t>
            </a:r>
            <a:r>
              <a:rPr lang="sv-SE" dirty="0" err="1" smtClean="0"/>
              <a:t>innocare</a:t>
            </a:r>
            <a:r>
              <a:rPr lang="sv-SE" dirty="0" smtClean="0"/>
              <a:t> – teknik för äldre</a:t>
            </a:r>
          </a:p>
          <a:p>
            <a:r>
              <a:rPr lang="sv-SE" dirty="0" smtClean="0"/>
              <a:t>Utvärdera digital nyckelhantering</a:t>
            </a:r>
          </a:p>
          <a:p>
            <a:r>
              <a:rPr lang="sv-SE" dirty="0" smtClean="0"/>
              <a:t>Delta i och utvärdera projekt undvikbar slutenvård</a:t>
            </a:r>
          </a:p>
          <a:p>
            <a:r>
              <a:rPr lang="sv-SE" dirty="0" smtClean="0"/>
              <a:t>Läkemedel – nätverk med seniorråd/KPR</a:t>
            </a:r>
          </a:p>
          <a:p>
            <a:endParaRPr lang="sv-S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”Bättre liv för sjuk äldre”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smtClean="0"/>
              <a:t>Preventivt arbetssätt</a:t>
            </a:r>
          </a:p>
          <a:p>
            <a:pPr>
              <a:buNone/>
            </a:pPr>
            <a:endParaRPr lang="sv-SE" dirty="0" smtClean="0"/>
          </a:p>
          <a:p>
            <a:r>
              <a:rPr lang="sv-SE" dirty="0" smtClean="0"/>
              <a:t>God vård vid demenssjukdom</a:t>
            </a:r>
          </a:p>
          <a:p>
            <a:pPr>
              <a:buNone/>
            </a:pPr>
            <a:endParaRPr lang="sv-SE" dirty="0" smtClean="0"/>
          </a:p>
          <a:p>
            <a:r>
              <a:rPr lang="sv-SE" dirty="0" smtClean="0"/>
              <a:t>God läkemedelsbehandling för äldre</a:t>
            </a:r>
          </a:p>
          <a:p>
            <a:pPr>
              <a:buNone/>
            </a:pPr>
            <a:endParaRPr lang="sv-SE" dirty="0" smtClean="0"/>
          </a:p>
          <a:p>
            <a:r>
              <a:rPr lang="sv-SE" dirty="0" smtClean="0"/>
              <a:t>God vård i livets slut</a:t>
            </a:r>
          </a:p>
          <a:p>
            <a:pPr>
              <a:buNone/>
            </a:pPr>
            <a:endParaRPr lang="sv-SE" dirty="0" smtClean="0"/>
          </a:p>
          <a:p>
            <a:r>
              <a:rPr lang="sv-SE" dirty="0" smtClean="0"/>
              <a:t>Sammanhållen vård och omsorg – undvikbar slutenvård och återinskrivning inom 30 dagar</a:t>
            </a:r>
          </a:p>
          <a:p>
            <a:endParaRPr lang="sv-S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Agenda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Läkemedel och äldre</a:t>
            </a:r>
          </a:p>
          <a:p>
            <a:endParaRPr lang="sv-SE" dirty="0" smtClean="0"/>
          </a:p>
          <a:p>
            <a:r>
              <a:rPr lang="sv-SE" dirty="0" smtClean="0"/>
              <a:t>Nacka kommun och Nestor</a:t>
            </a:r>
          </a:p>
          <a:p>
            <a:endParaRPr lang="sv-SE" dirty="0" smtClean="0"/>
          </a:p>
          <a:p>
            <a:r>
              <a:rPr lang="sv-SE" dirty="0" smtClean="0"/>
              <a:t>”Bättre liv för sjuk äldre”</a:t>
            </a:r>
            <a:endParaRPr lang="sv-S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Riktlinje för Läkemedelsgenomgångar inom Stockholms läns landsting från 1 mars 2013</a:t>
            </a:r>
            <a:endParaRPr lang="sv-SE" dirty="0"/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 smtClean="0"/>
              <a:t>Riktlinjerna ska användas i öppen och sluten vård, hemsjukvård samt i särskilda boendeformer.</a:t>
            </a:r>
          </a:p>
          <a:p>
            <a:endParaRPr lang="sv-SE" b="1" dirty="0" smtClean="0"/>
          </a:p>
          <a:p>
            <a:r>
              <a:rPr lang="sv-SE" dirty="0" smtClean="0"/>
              <a:t>En läkare ska ansvara för läkemedelsgenomgångarna. </a:t>
            </a:r>
          </a:p>
          <a:p>
            <a:endParaRPr lang="sv-SE" dirty="0" smtClean="0"/>
          </a:p>
          <a:p>
            <a:r>
              <a:rPr lang="sv-SE" dirty="0" smtClean="0"/>
              <a:t>Läkemedelsgenomgången bör utformas och genomföras i samråd med patienten. </a:t>
            </a:r>
          </a:p>
          <a:p>
            <a:endParaRPr lang="sv-SE" dirty="0" smtClean="0"/>
          </a:p>
          <a:p>
            <a:r>
              <a:rPr lang="sv-SE" dirty="0" smtClean="0"/>
              <a:t>Läkaren bör samarbeta med andra yrkeskategorier i team. I teamet kan andra läkare, sjuksköterska, apotekare, annan hälso- och sjukvårdspersonal och kontaktperson ingå.</a:t>
            </a:r>
            <a:endParaRPr lang="sv-SE" b="1" dirty="0" smtClean="0"/>
          </a:p>
          <a:p>
            <a:pPr>
              <a:buNone/>
            </a:pPr>
            <a:r>
              <a:rPr lang="sv-SE" dirty="0" smtClean="0"/>
              <a:t> </a:t>
            </a:r>
            <a:endParaRPr lang="sv-SE" b="1" dirty="0" smtClean="0"/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Enkel läkemedelsgenomgång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En enkel läkemedelsgenomgång ska erbjudas alla patienter som är 75 år eller äldre </a:t>
            </a:r>
          </a:p>
          <a:p>
            <a:pPr>
              <a:buNone/>
            </a:pPr>
            <a:r>
              <a:rPr lang="sv-SE" dirty="0" smtClean="0"/>
              <a:t>	− vid besök hos läkare i öppen vård </a:t>
            </a:r>
          </a:p>
          <a:p>
            <a:pPr>
              <a:buNone/>
            </a:pPr>
            <a:r>
              <a:rPr lang="sv-SE" dirty="0" smtClean="0"/>
              <a:t>	− vid inskrivning i slutenvård </a:t>
            </a:r>
          </a:p>
          <a:p>
            <a:pPr>
              <a:buNone/>
            </a:pPr>
            <a:r>
              <a:rPr lang="sv-SE" dirty="0" smtClean="0"/>
              <a:t> 	samtliga patienter, oavsett ålder, vid inflyttning i särskilt boende för äldre, och vid påbörjad hemsjukvård.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Fördjupad läkemedelsgenomgång ska erbjudas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sv-SE" i="1" dirty="0" smtClean="0"/>
          </a:p>
          <a:p>
            <a:pPr>
              <a:buNone/>
            </a:pPr>
            <a:r>
              <a:rPr lang="sv-SE" sz="3100" dirty="0" smtClean="0"/>
              <a:t>• samtliga patienter efter påbörjad hemsjukvård minst en</a:t>
            </a:r>
          </a:p>
          <a:p>
            <a:pPr>
              <a:buNone/>
            </a:pPr>
            <a:r>
              <a:rPr lang="sv-SE" sz="3100" dirty="0" smtClean="0"/>
              <a:t>gång per år </a:t>
            </a:r>
          </a:p>
          <a:p>
            <a:pPr>
              <a:buNone/>
            </a:pPr>
            <a:r>
              <a:rPr lang="sv-SE" sz="3100" dirty="0" smtClean="0"/>
              <a:t>• samtliga patienter efter inflyttning i särskilt boende för</a:t>
            </a:r>
          </a:p>
          <a:p>
            <a:pPr>
              <a:buNone/>
            </a:pPr>
            <a:r>
              <a:rPr lang="sv-SE" sz="3100" dirty="0" smtClean="0"/>
              <a:t>äldre minst en gång per år </a:t>
            </a:r>
          </a:p>
          <a:p>
            <a:pPr>
              <a:buNone/>
            </a:pPr>
            <a:r>
              <a:rPr lang="sv-SE" sz="3100" dirty="0" smtClean="0"/>
              <a:t>• samtliga patienter 75 år och äldre med dosdispenserade</a:t>
            </a:r>
          </a:p>
          <a:p>
            <a:pPr>
              <a:buNone/>
            </a:pPr>
            <a:r>
              <a:rPr lang="sv-SE" sz="3100" dirty="0" smtClean="0"/>
              <a:t>läkemedel minst en gång per år </a:t>
            </a:r>
          </a:p>
          <a:p>
            <a:pPr>
              <a:buNone/>
            </a:pPr>
            <a:r>
              <a:rPr lang="sv-SE" sz="3100" dirty="0" smtClean="0"/>
              <a:t>• patienter 75 år och äldre med tre eller fler kroniska</a:t>
            </a:r>
          </a:p>
          <a:p>
            <a:pPr>
              <a:buNone/>
            </a:pPr>
            <a:r>
              <a:rPr lang="sv-SE" sz="3100" dirty="0" smtClean="0"/>
              <a:t>diagnoser en gång per år inom primärvården </a:t>
            </a:r>
          </a:p>
          <a:p>
            <a:pPr>
              <a:buNone/>
            </a:pPr>
            <a:r>
              <a:rPr lang="sv-SE" sz="3100" dirty="0" smtClean="0"/>
              <a:t>• övriga patienter där det efter en enkel läkemedelsgenomgång</a:t>
            </a:r>
          </a:p>
          <a:p>
            <a:pPr>
              <a:buNone/>
            </a:pPr>
            <a:r>
              <a:rPr lang="sv-SE" sz="3100" dirty="0" smtClean="0"/>
              <a:t>finns kvarstående </a:t>
            </a:r>
            <a:r>
              <a:rPr lang="sv-SE" sz="3100" dirty="0" err="1" smtClean="0"/>
              <a:t>läkemedelsrelaterade</a:t>
            </a:r>
            <a:r>
              <a:rPr lang="sv-SE" sz="3100" dirty="0" smtClean="0"/>
              <a:t> problem eller där det finns</a:t>
            </a:r>
          </a:p>
          <a:p>
            <a:pPr>
              <a:buNone/>
            </a:pPr>
            <a:r>
              <a:rPr lang="sv-SE" sz="3100" dirty="0" smtClean="0"/>
              <a:t>misstanke om sådana. 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Läkemedelsgenomgångar på SÄBO i Nacka 2013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smtClean="0"/>
              <a:t> Under året har samtliga boende vid tio av tolv boenden fått en genomgång av sin läkemedelsbehandling enligt Riktlinje för läkemedelsgenomgångar inom Stockholms läns landsting. </a:t>
            </a:r>
          </a:p>
          <a:p>
            <a:pPr>
              <a:buNone/>
            </a:pPr>
            <a:endParaRPr lang="sv-SE" dirty="0" smtClean="0"/>
          </a:p>
          <a:p>
            <a:r>
              <a:rPr lang="sv-SE" dirty="0" smtClean="0"/>
              <a:t>På Saltsjöbadens sjukhus har mer än hälften av de boende fått en läkemedelsgenomgång.</a:t>
            </a:r>
          </a:p>
          <a:p>
            <a:endParaRPr lang="sv-SE" dirty="0" smtClean="0"/>
          </a:p>
          <a:p>
            <a:r>
              <a:rPr lang="sv-SE" dirty="0" smtClean="0"/>
              <a:t>Läkemedelsgenomgång har inte genomförts på NSC Talliden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nnmol01\Pictures\Ledningskraft\Olämpliga läkemede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56792"/>
            <a:ext cx="9144000" cy="4264042"/>
          </a:xfrm>
          <a:prstGeom prst="rect">
            <a:avLst/>
          </a:prstGeom>
          <a:noFill/>
        </p:spPr>
      </p:pic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Resultat från ”Bättre liv för sjuk äldre”</a:t>
            </a:r>
            <a:br>
              <a:rPr lang="sv-SE" dirty="0" smtClean="0"/>
            </a:br>
            <a:r>
              <a:rPr lang="sv-SE" dirty="0" smtClean="0"/>
              <a:t>Januari – oktober 2013</a:t>
            </a:r>
            <a:br>
              <a:rPr lang="sv-SE" dirty="0" smtClean="0"/>
            </a:b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nnmol01\Pictures\Ledningskraft\Anitpsykosmede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96979"/>
            <a:ext cx="9144000" cy="42640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nnmol01\Pictures\Ledningskraft\Antiinflammatorisk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96979"/>
            <a:ext cx="9144000" cy="42640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cka PP mall, blått kvarnhjul och orange logotyp">
  <a:themeElements>
    <a:clrScheme name="Nacka, ny version">
      <a:dk1>
        <a:sysClr val="windowText" lastClr="000000"/>
      </a:dk1>
      <a:lt1>
        <a:sysClr val="window" lastClr="FFFFFF"/>
      </a:lt1>
      <a:dk2>
        <a:srgbClr val="0F65B8"/>
      </a:dk2>
      <a:lt2>
        <a:srgbClr val="EEECE1"/>
      </a:lt2>
      <a:accent1>
        <a:srgbClr val="97AC1E"/>
      </a:accent1>
      <a:accent2>
        <a:srgbClr val="83449D"/>
      </a:accent2>
      <a:accent3>
        <a:srgbClr val="F07717"/>
      </a:accent3>
      <a:accent4>
        <a:srgbClr val="0F65B8"/>
      </a:accent4>
      <a:accent5>
        <a:srgbClr val="C0DE3D"/>
      </a:accent5>
      <a:accent6>
        <a:srgbClr val="BD0012"/>
      </a:accent6>
      <a:hlink>
        <a:srgbClr val="0F65B8"/>
      </a:hlink>
      <a:folHlink>
        <a:srgbClr val="BD001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lnSpc>
            <a:spcPts val="4000"/>
          </a:lnSpc>
          <a:defRPr sz="2400" kern="0" dirty="0" err="1">
            <a:latin typeface="Gill Sans M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Nacka PP mall, blått kvarnhjul och orange logotyp</Template>
  <TotalTime>86</TotalTime>
  <Words>302</Words>
  <Application>Microsoft Office PowerPoint</Application>
  <PresentationFormat>Bildspel på skärmen (4:3)</PresentationFormat>
  <Paragraphs>71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3" baseType="lpstr">
      <vt:lpstr>Nacka PP mall, blått kvarnhjul och orange logotyp</vt:lpstr>
      <vt:lpstr>KPR  2014-02-19</vt:lpstr>
      <vt:lpstr>Agenda</vt:lpstr>
      <vt:lpstr>Riktlinje för Läkemedelsgenomgångar inom Stockholms läns landsting från 1 mars 2013</vt:lpstr>
      <vt:lpstr>Enkel läkemedelsgenomgång</vt:lpstr>
      <vt:lpstr>Fördjupad läkemedelsgenomgång ska erbjudas</vt:lpstr>
      <vt:lpstr>Läkemedelsgenomgångar på SÄBO i Nacka 2013</vt:lpstr>
      <vt:lpstr>Resultat från ”Bättre liv för sjuk äldre” Januari – oktober 2013 </vt:lpstr>
      <vt:lpstr>Bild 8</vt:lpstr>
      <vt:lpstr>Bild 9</vt:lpstr>
      <vt:lpstr>Nacka kommun och </vt:lpstr>
      <vt:lpstr>Pågående och planerade projekt</vt:lpstr>
      <vt:lpstr>”Bättre liv för sjuk äldre”</vt:lpstr>
    </vt:vector>
  </TitlesOfParts>
  <Company>Nacka kommun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KPR  2014-02-19</dc:title>
  <dc:creator>annmol01</dc:creator>
  <cp:lastModifiedBy>igr</cp:lastModifiedBy>
  <cp:revision>10</cp:revision>
  <dcterms:created xsi:type="dcterms:W3CDTF">2014-02-18T17:50:23Z</dcterms:created>
  <dcterms:modified xsi:type="dcterms:W3CDTF">2014-03-04T12:28:36Z</dcterms:modified>
</cp:coreProperties>
</file>