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33"/>
  </p:notesMasterIdLst>
  <p:handoutMasterIdLst>
    <p:handoutMasterId r:id="rId34"/>
  </p:handoutMasterIdLst>
  <p:sldIdLst>
    <p:sldId id="256" r:id="rId5"/>
    <p:sldId id="383" r:id="rId6"/>
    <p:sldId id="372" r:id="rId7"/>
    <p:sldId id="377" r:id="rId8"/>
    <p:sldId id="382" r:id="rId9"/>
    <p:sldId id="315" r:id="rId10"/>
    <p:sldId id="378" r:id="rId11"/>
    <p:sldId id="343" r:id="rId12"/>
    <p:sldId id="314" r:id="rId13"/>
    <p:sldId id="348" r:id="rId14"/>
    <p:sldId id="350" r:id="rId15"/>
    <p:sldId id="371" r:id="rId16"/>
    <p:sldId id="351" r:id="rId17"/>
    <p:sldId id="352" r:id="rId18"/>
    <p:sldId id="353" r:id="rId19"/>
    <p:sldId id="354" r:id="rId20"/>
    <p:sldId id="355" r:id="rId21"/>
    <p:sldId id="356" r:id="rId22"/>
    <p:sldId id="357" r:id="rId23"/>
    <p:sldId id="358" r:id="rId24"/>
    <p:sldId id="362" r:id="rId25"/>
    <p:sldId id="364" r:id="rId26"/>
    <p:sldId id="366" r:id="rId27"/>
    <p:sldId id="368" r:id="rId28"/>
    <p:sldId id="327" r:id="rId29"/>
    <p:sldId id="374" r:id="rId30"/>
    <p:sldId id="326" r:id="rId31"/>
    <p:sldId id="324" r:id="rId32"/>
  </p:sldIdLst>
  <p:sldSz cx="9144000" cy="6858000" type="screen4x3"/>
  <p:notesSz cx="6805613" cy="9944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85">
          <p15:clr>
            <a:srgbClr val="A4A3A4"/>
          </p15:clr>
        </p15:guide>
        <p15:guide id="2" orient="horz" pos="2160">
          <p15:clr>
            <a:srgbClr val="A4A3A4"/>
          </p15:clr>
        </p15:guide>
        <p15:guide id="3" orient="horz" pos="844">
          <p15:clr>
            <a:srgbClr val="A4A3A4"/>
          </p15:clr>
        </p15:guide>
        <p15:guide id="4" orient="horz" pos="977">
          <p15:clr>
            <a:srgbClr val="A4A3A4"/>
          </p15:clr>
        </p15:guide>
        <p15:guide id="5"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9" autoAdjust="0"/>
    <p:restoredTop sz="98673" autoAdjust="0"/>
  </p:normalViewPr>
  <p:slideViewPr>
    <p:cSldViewPr snapToGrid="0">
      <p:cViewPr varScale="1">
        <p:scale>
          <a:sx n="57" d="100"/>
          <a:sy n="57" d="100"/>
        </p:scale>
        <p:origin x="-835" y="-158"/>
      </p:cViewPr>
      <p:guideLst>
        <p:guide orient="horz" pos="4185"/>
        <p:guide orient="horz" pos="2160"/>
        <p:guide orient="horz" pos="844"/>
        <p:guide orient="horz" pos="977"/>
        <p:guide pos="381"/>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sv-SE">
              <a:latin typeface="Arial"/>
            </a:endParaRPr>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F10FBC55-8D6E-D741-ACDD-9344C537FEDF}" type="datetimeFigureOut">
              <a:rPr lang="sv-SE">
                <a:latin typeface="Arial"/>
              </a:rPr>
              <a:pPr/>
              <a:t>2014-02-20</a:t>
            </a:fld>
            <a:endParaRPr lang="sv-SE">
              <a:latin typeface="Arial"/>
            </a:endParaRPr>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sv-SE">
              <a:latin typeface="Arial"/>
            </a:endParaRPr>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190E6858-6BEE-D044-92DB-6EFE27BB30DC}" type="slidenum">
              <a:rPr>
                <a:latin typeface="Arial"/>
              </a:rPr>
              <a:pPr/>
              <a:t>‹#›</a:t>
            </a:fld>
            <a:endParaRPr lang="sv-SE">
              <a:latin typeface="Arial"/>
            </a:endParaRPr>
          </a:p>
        </p:txBody>
      </p:sp>
    </p:spTree>
    <p:extLst>
      <p:ext uri="{BB962C8B-B14F-4D97-AF65-F5344CB8AC3E}">
        <p14:creationId xmlns="" xmlns:p14="http://schemas.microsoft.com/office/powerpoint/2010/main" val="2448829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atin typeface="Arial"/>
              </a:defRPr>
            </a:lvl1pPr>
          </a:lstStyle>
          <a:p>
            <a:endParaRPr lang="sv-SE"/>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atin typeface="Arial"/>
              </a:defRPr>
            </a:lvl1pPr>
          </a:lstStyle>
          <a:p>
            <a:fld id="{9709DFAF-4B51-3F42-A3A2-DF3AA3B77E38}" type="datetimeFigureOut">
              <a:rPr lang="en-US"/>
              <a:pPr/>
              <a:t>2/20/2014</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atin typeface="Arial"/>
              </a:defRPr>
            </a:lvl1pPr>
          </a:lstStyle>
          <a:p>
            <a:endParaRPr lang="sv-SE"/>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atin typeface="Arial"/>
              </a:defRPr>
            </a:lvl1pPr>
          </a:lstStyle>
          <a:p>
            <a:fld id="{E32103C8-4576-2741-BEAF-583EDAED98BC}" type="slidenum">
              <a:rPr lang="en-US"/>
              <a:pPr/>
              <a:t>‹#›</a:t>
            </a:fld>
            <a:endParaRPr lang="en-US"/>
          </a:p>
        </p:txBody>
      </p:sp>
    </p:spTree>
    <p:extLst>
      <p:ext uri="{BB962C8B-B14F-4D97-AF65-F5344CB8AC3E}">
        <p14:creationId xmlns="" xmlns:p14="http://schemas.microsoft.com/office/powerpoint/2010/main" val="28556399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32103C8-4576-2741-BEAF-583EDAED98BC}" type="slidenum">
              <a:rPr lang="en-US"/>
              <a:pPr/>
              <a:t>1</a:t>
            </a:fld>
            <a:endParaRPr lang="en-US"/>
          </a:p>
        </p:txBody>
      </p:sp>
    </p:spTree>
    <p:extLst>
      <p:ext uri="{BB962C8B-B14F-4D97-AF65-F5344CB8AC3E}">
        <p14:creationId xmlns="" xmlns:p14="http://schemas.microsoft.com/office/powerpoint/2010/main" val="408433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32103C8-4576-2741-BEAF-583EDAED98BC}" type="slidenum">
              <a:rPr lang="en-US"/>
              <a:pPr/>
              <a:t>2</a:t>
            </a:fld>
            <a:endParaRPr lang="en-US"/>
          </a:p>
        </p:txBody>
      </p:sp>
    </p:spTree>
    <p:extLst>
      <p:ext uri="{BB962C8B-B14F-4D97-AF65-F5344CB8AC3E}">
        <p14:creationId xmlns="" xmlns:p14="http://schemas.microsoft.com/office/powerpoint/2010/main" val="321224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sv-SE" smtClean="0">
                <a:cs typeface="Arial" pitchFamily="34" charset="0"/>
              </a:rPr>
              <a:t>Förutom boende erbjuds (tillgång till) kvalitativ sjukvård, rehab samt koordinering av externa vårdinsatser. </a:t>
            </a:r>
          </a:p>
          <a:p>
            <a:endParaRPr lang="sv-SE" smtClean="0">
              <a:cs typeface="Arial" pitchFamily="34" charset="0"/>
            </a:endParaRPr>
          </a:p>
          <a:p>
            <a:r>
              <a:rPr lang="sv-SE" smtClean="0">
                <a:cs typeface="Arial" pitchFamily="34" charset="0"/>
              </a:rPr>
              <a:t>Aktiviteter och funktioner som främjar intellektuell och fysisk hälsa</a:t>
            </a:r>
          </a:p>
          <a:p>
            <a:endParaRPr lang="sv-SE" smtClean="0">
              <a:cs typeface="Arial" pitchFamily="34" charset="0"/>
            </a:endParaRPr>
          </a:p>
          <a:p>
            <a:r>
              <a:rPr lang="sv-SE" smtClean="0">
                <a:cs typeface="Arial" pitchFamily="34" charset="0"/>
              </a:rPr>
              <a:t>Effektiv service med egen pålitlig personal</a:t>
            </a:r>
          </a:p>
          <a:p>
            <a:endParaRPr lang="sv-SE" smtClean="0">
              <a:cs typeface="Arial" pitchFamily="34" charset="0"/>
            </a:endParaRPr>
          </a:p>
          <a:p>
            <a:r>
              <a:rPr lang="sv-SE" smtClean="0">
                <a:cs typeface="Arial" pitchFamily="34" charset="0"/>
              </a:rPr>
              <a:t>Möjligheten att spendera viss tid utomlands</a:t>
            </a:r>
          </a:p>
        </p:txBody>
      </p:sp>
    </p:spTree>
    <p:extLst>
      <p:ext uri="{BB962C8B-B14F-4D97-AF65-F5344CB8AC3E}">
        <p14:creationId xmlns="" xmlns:p14="http://schemas.microsoft.com/office/powerpoint/2010/main" val="25701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Arial"/>
                <a:ea typeface="+mn-ea"/>
                <a:cs typeface="+mn-cs"/>
              </a:rPr>
              <a:t>Var vill du bo? Att byta bostad är bland våra största beslut och de måste bli bra. Därför måste ett boende ses ur ett sammanhang och vad det sammanhanget erbjuder för möjligheter som passar just mig. Det är viktigt att inte flytta från något utan till något. </a:t>
            </a:r>
            <a:endParaRPr lang="sv-SE" sz="1200" kern="1200" dirty="0">
              <a:solidFill>
                <a:schemeClr val="tx1"/>
              </a:solidFill>
              <a:effectLst/>
              <a:latin typeface="Arial"/>
              <a:ea typeface="+mn-ea"/>
              <a:cs typeface="+mn-cs"/>
            </a:endParaRPr>
          </a:p>
        </p:txBody>
      </p:sp>
      <p:sp>
        <p:nvSpPr>
          <p:cNvPr id="4" name="Platshållare för bildnummer 3"/>
          <p:cNvSpPr>
            <a:spLocks noGrp="1"/>
          </p:cNvSpPr>
          <p:nvPr>
            <p:ph type="sldNum" sz="quarter" idx="10"/>
          </p:nvPr>
        </p:nvSpPr>
        <p:spPr/>
        <p:txBody>
          <a:bodyPr/>
          <a:lstStyle/>
          <a:p>
            <a:fld id="{E32103C8-4576-2741-BEAF-583EDAED98BC}" type="slidenum">
              <a:rPr lang="en-US" smtClean="0"/>
              <a:pPr/>
              <a:t>7</a:t>
            </a:fld>
            <a:endParaRPr lang="en-US"/>
          </a:p>
        </p:txBody>
      </p:sp>
    </p:spTree>
    <p:extLst>
      <p:ext uri="{BB962C8B-B14F-4D97-AF65-F5344CB8AC3E}">
        <p14:creationId xmlns="" xmlns:p14="http://schemas.microsoft.com/office/powerpoint/2010/main" val="1491196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000" y="3646800"/>
            <a:ext cx="7344000" cy="579600"/>
          </a:xfrm>
        </p:spPr>
        <p:txBody>
          <a:bodyPr/>
          <a:lstStyle>
            <a:lvl1pPr algn="ctr">
              <a:defRPr>
                <a:solidFill>
                  <a:schemeClr val="accent1"/>
                </a:solidFill>
              </a:defRPr>
            </a:lvl1pPr>
          </a:lstStyle>
          <a:p>
            <a:r>
              <a:rPr lang="en-US" smtClean="0"/>
              <a:t>Click to edit Master title style</a:t>
            </a:r>
            <a:endParaRPr lang="sv-SE" dirty="0"/>
          </a:p>
        </p:txBody>
      </p:sp>
      <p:sp>
        <p:nvSpPr>
          <p:cNvPr id="3" name="Subtitle 2"/>
          <p:cNvSpPr>
            <a:spLocks noGrp="1"/>
          </p:cNvSpPr>
          <p:nvPr>
            <p:ph type="subTitle" idx="1"/>
          </p:nvPr>
        </p:nvSpPr>
        <p:spPr>
          <a:xfrm>
            <a:off x="900000" y="4366800"/>
            <a:ext cx="7344000" cy="806400"/>
          </a:xfrm>
        </p:spPr>
        <p:txBody>
          <a:bodyPr/>
          <a:lstStyle>
            <a:lvl1pPr marL="0" indent="0" algn="ctr">
              <a:buNone/>
              <a:defRPr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pic>
        <p:nvPicPr>
          <p:cNvPr id="4" name="Picture 3" descr="SilverLife_RGB_logo_small.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870710" y="868641"/>
            <a:ext cx="5402580" cy="2019300"/>
          </a:xfrm>
          <a:prstGeom prst="rect">
            <a:avLst/>
          </a:prstGeom>
        </p:spPr>
      </p:pic>
      <p:sp>
        <p:nvSpPr>
          <p:cNvPr id="5" name="Rectangle 4"/>
          <p:cNvSpPr/>
          <p:nvPr userDrawn="1"/>
        </p:nvSpPr>
        <p:spPr>
          <a:xfrm>
            <a:off x="7073809" y="0"/>
            <a:ext cx="2070191" cy="797716"/>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r>
              <a:rPr lang="sv-SE"/>
              <a:t>www.silverlife.se</a:t>
            </a:r>
          </a:p>
        </p:txBody>
      </p:sp>
      <p:sp>
        <p:nvSpPr>
          <p:cNvPr id="6" name="Platshållare för bildnummer 5"/>
          <p:cNvSpPr>
            <a:spLocks noGrp="1"/>
          </p:cNvSpPr>
          <p:nvPr>
            <p:ph type="sldNum" sz="quarter" idx="12"/>
          </p:nvPr>
        </p:nvSpPr>
        <p:spPr/>
        <p:txBody>
          <a:bodyPr/>
          <a:lstStyle/>
          <a:p>
            <a:fld id="{A6F7F9D2-D86B-4778-8AC5-4679C9040722}" type="slidenum">
              <a:rPr lang="sv-SE" smtClean="0"/>
              <a:pPr/>
              <a:t>‹#›</a:t>
            </a:fld>
            <a:endParaRPr lang="sv-SE"/>
          </a:p>
        </p:txBody>
      </p:sp>
    </p:spTree>
    <p:extLst>
      <p:ext uri="{BB962C8B-B14F-4D97-AF65-F5344CB8AC3E}">
        <p14:creationId xmlns="" xmlns:p14="http://schemas.microsoft.com/office/powerpoint/2010/main" val="379662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r>
              <a:rPr lang="sv-SE"/>
              <a:t>www.silverlife.se</a:t>
            </a:r>
          </a:p>
        </p:txBody>
      </p:sp>
      <p:sp>
        <p:nvSpPr>
          <p:cNvPr id="4" name="Platshållare för bildnummer 3"/>
          <p:cNvSpPr>
            <a:spLocks noGrp="1"/>
          </p:cNvSpPr>
          <p:nvPr>
            <p:ph type="sldNum" sz="quarter" idx="12"/>
          </p:nvPr>
        </p:nvSpPr>
        <p:spPr/>
        <p:txBody>
          <a:bodyPr/>
          <a:lstStyle/>
          <a:p>
            <a:fld id="{A6F7F9D2-D86B-4778-8AC5-4679C9040722}" type="slidenum">
              <a:rPr lang="sv-SE" smtClean="0"/>
              <a:pPr/>
              <a:t>‹#›</a:t>
            </a:fld>
            <a:endParaRPr lang="sv-SE"/>
          </a:p>
        </p:txBody>
      </p:sp>
    </p:spTree>
    <p:extLst>
      <p:ext uri="{BB962C8B-B14F-4D97-AF65-F5344CB8AC3E}">
        <p14:creationId xmlns="" xmlns:p14="http://schemas.microsoft.com/office/powerpoint/2010/main" val="257413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120702-67CC-48A0-99E2-E1BB26157AC3}" type="datetimeFigureOut">
              <a:rPr lang="sv-SE" smtClean="0">
                <a:solidFill>
                  <a:prstClr val="black">
                    <a:tint val="75000"/>
                  </a:prstClr>
                </a:solidFill>
              </a:rPr>
              <a:pPr/>
              <a:t>2014-02-20</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3A16F16-173A-4855-A06B-7CEDC4D63CFD}"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 xmlns:p14="http://schemas.microsoft.com/office/powerpoint/2010/main" val="412849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icture">
    <p:spTree>
      <p:nvGrpSpPr>
        <p:cNvPr id="1" name=""/>
        <p:cNvGrpSpPr/>
        <p:nvPr/>
      </p:nvGrpSpPr>
      <p:grpSpPr>
        <a:xfrm>
          <a:off x="0" y="0"/>
          <a:ext cx="0" cy="0"/>
          <a:chOff x="0" y="0"/>
          <a:chExt cx="0" cy="0"/>
        </a:xfrm>
      </p:grpSpPr>
      <p:sp>
        <p:nvSpPr>
          <p:cNvPr id="2" name="Title 1"/>
          <p:cNvSpPr>
            <a:spLocks noGrp="1"/>
          </p:cNvSpPr>
          <p:nvPr>
            <p:ph type="title"/>
          </p:nvPr>
        </p:nvSpPr>
        <p:spPr>
          <a:xfrm>
            <a:off x="614363" y="569450"/>
            <a:ext cx="6712560" cy="770400"/>
          </a:xfrm>
        </p:spPr>
        <p:txBody>
          <a:bodyPr/>
          <a:lstStyle/>
          <a:p>
            <a:r>
              <a:rPr lang="en-US" smtClean="0"/>
              <a:t>Click to edit Master title style</a:t>
            </a:r>
            <a:endParaRPr lang="sv-SE" dirty="0"/>
          </a:p>
        </p:txBody>
      </p:sp>
      <p:sp>
        <p:nvSpPr>
          <p:cNvPr id="3" name="Content Placeholder 2"/>
          <p:cNvSpPr>
            <a:spLocks noGrp="1"/>
          </p:cNvSpPr>
          <p:nvPr>
            <p:ph idx="1"/>
          </p:nvPr>
        </p:nvSpPr>
        <p:spPr>
          <a:xfrm>
            <a:off x="614363" y="1550988"/>
            <a:ext cx="7560000" cy="461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3" name="Rectangle 32"/>
          <p:cNvSpPr>
            <a:spLocks noGrp="1" noChangeArrowheads="1"/>
          </p:cNvSpPr>
          <p:nvPr>
            <p:ph type="dt" sz="half" idx="2"/>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14"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15" name="Footer Placeholder 3"/>
          <p:cNvSpPr>
            <a:spLocks noGrp="1"/>
          </p:cNvSpPr>
          <p:nvPr>
            <p:ph type="ftr" sz="quarter" idx="3"/>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No Picture">
    <p:spTree>
      <p:nvGrpSpPr>
        <p:cNvPr id="1" name=""/>
        <p:cNvGrpSpPr/>
        <p:nvPr/>
      </p:nvGrpSpPr>
      <p:grpSpPr>
        <a:xfrm>
          <a:off x="0" y="0"/>
          <a:ext cx="0" cy="0"/>
          <a:chOff x="0" y="0"/>
          <a:chExt cx="0" cy="0"/>
        </a:xfrm>
      </p:grpSpPr>
      <p:sp>
        <p:nvSpPr>
          <p:cNvPr id="5" name="Title 1"/>
          <p:cNvSpPr>
            <a:spLocks noGrp="1"/>
          </p:cNvSpPr>
          <p:nvPr>
            <p:ph type="ctrTitle"/>
          </p:nvPr>
        </p:nvSpPr>
        <p:spPr>
          <a:xfrm>
            <a:off x="900000" y="2357430"/>
            <a:ext cx="7344000" cy="1214446"/>
          </a:xfrm>
        </p:spPr>
        <p:txBody>
          <a:bodyPr anchor="t"/>
          <a:lstStyle>
            <a:lvl1pPr algn="ctr">
              <a:defRPr>
                <a:solidFill>
                  <a:schemeClr val="accent1"/>
                </a:solidFill>
              </a:defRPr>
            </a:lvl1pPr>
          </a:lstStyle>
          <a:p>
            <a:r>
              <a:rPr lang="en-US" smtClean="0"/>
              <a:t>Click to edit Master title style</a:t>
            </a:r>
            <a:endParaRPr lang="sv-SE" dirty="0"/>
          </a:p>
        </p:txBody>
      </p:sp>
      <p:sp>
        <p:nvSpPr>
          <p:cNvPr id="6" name="Subtitle 2"/>
          <p:cNvSpPr>
            <a:spLocks noGrp="1"/>
          </p:cNvSpPr>
          <p:nvPr>
            <p:ph type="subTitle" idx="1"/>
          </p:nvPr>
        </p:nvSpPr>
        <p:spPr>
          <a:xfrm>
            <a:off x="900000" y="3857628"/>
            <a:ext cx="7344000" cy="107157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no picture ">
    <p:spTree>
      <p:nvGrpSpPr>
        <p:cNvPr id="1" name=""/>
        <p:cNvGrpSpPr/>
        <p:nvPr/>
      </p:nvGrpSpPr>
      <p:grpSpPr>
        <a:xfrm>
          <a:off x="0" y="0"/>
          <a:ext cx="0" cy="0"/>
          <a:chOff x="0" y="0"/>
          <a:chExt cx="0" cy="0"/>
        </a:xfrm>
      </p:grpSpPr>
      <p:sp>
        <p:nvSpPr>
          <p:cNvPr id="5" name="Title 1"/>
          <p:cNvSpPr>
            <a:spLocks noGrp="1"/>
          </p:cNvSpPr>
          <p:nvPr>
            <p:ph type="title"/>
          </p:nvPr>
        </p:nvSpPr>
        <p:spPr>
          <a:xfrm>
            <a:off x="614363" y="569450"/>
            <a:ext cx="6771175" cy="770400"/>
          </a:xfrm>
        </p:spPr>
        <p:txBody>
          <a:bodyPr/>
          <a:lstStyle/>
          <a:p>
            <a:r>
              <a:rPr lang="en-US" smtClean="0"/>
              <a:t>Click to edit Master title style</a:t>
            </a:r>
            <a:endParaRPr lang="sv-SE" dirty="0"/>
          </a:p>
        </p:txBody>
      </p:sp>
      <p:sp>
        <p:nvSpPr>
          <p:cNvPr id="6" name="Content Placeholder 2"/>
          <p:cNvSpPr>
            <a:spLocks noGrp="1"/>
          </p:cNvSpPr>
          <p:nvPr>
            <p:ph idx="1"/>
          </p:nvPr>
        </p:nvSpPr>
        <p:spPr>
          <a:xfrm>
            <a:off x="614363" y="1550988"/>
            <a:ext cx="7560000" cy="4615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2" name="Rectangle 32"/>
          <p:cNvSpPr>
            <a:spLocks noGrp="1" noChangeArrowheads="1"/>
          </p:cNvSpPr>
          <p:nvPr>
            <p:ph type="dt" sz="half" idx="2"/>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13"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14" name="Footer Placeholder 3"/>
          <p:cNvSpPr>
            <a:spLocks noGrp="1"/>
          </p:cNvSpPr>
          <p:nvPr>
            <p:ph type="ftr" sz="quarter" idx="3"/>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2" name="Title 1"/>
          <p:cNvSpPr>
            <a:spLocks noGrp="1"/>
          </p:cNvSpPr>
          <p:nvPr>
            <p:ph type="title"/>
          </p:nvPr>
        </p:nvSpPr>
        <p:spPr>
          <a:xfrm>
            <a:off x="604838" y="640888"/>
            <a:ext cx="6731854" cy="698962"/>
          </a:xfrm>
        </p:spPr>
        <p:txBody>
          <a:bodyPr/>
          <a:lstStyle/>
          <a:p>
            <a:r>
              <a:rPr lang="en-US" smtClean="0"/>
              <a:t>Click to edit Master title style</a:t>
            </a:r>
            <a:endParaRPr lang="sv-SE" dirty="0"/>
          </a:p>
        </p:txBody>
      </p:sp>
      <p:sp>
        <p:nvSpPr>
          <p:cNvPr id="3" name="Content Placeholder 2"/>
          <p:cNvSpPr>
            <a:spLocks noGrp="1"/>
          </p:cNvSpPr>
          <p:nvPr>
            <p:ph sz="half" idx="1"/>
          </p:nvPr>
        </p:nvSpPr>
        <p:spPr>
          <a:xfrm>
            <a:off x="614363" y="1550988"/>
            <a:ext cx="3789362" cy="4550442"/>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Content Placeholder 3"/>
          <p:cNvSpPr>
            <a:spLocks noGrp="1"/>
          </p:cNvSpPr>
          <p:nvPr>
            <p:ph sz="half" idx="2"/>
          </p:nvPr>
        </p:nvSpPr>
        <p:spPr>
          <a:xfrm>
            <a:off x="4847610" y="1550988"/>
            <a:ext cx="3790800" cy="4550442"/>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2" name="Rectangle 32"/>
          <p:cNvSpPr>
            <a:spLocks noGrp="1" noChangeArrowheads="1"/>
          </p:cNvSpPr>
          <p:nvPr>
            <p:ph type="dt" sz="half" idx="10"/>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13"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14" name="Footer Placeholder 3"/>
          <p:cNvSpPr>
            <a:spLocks noGrp="1"/>
          </p:cNvSpPr>
          <p:nvPr>
            <p:ph type="ftr" sz="quarter" idx="3"/>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icture">
    <p:spTree>
      <p:nvGrpSpPr>
        <p:cNvPr id="1" name=""/>
        <p:cNvGrpSpPr/>
        <p:nvPr/>
      </p:nvGrpSpPr>
      <p:grpSpPr>
        <a:xfrm>
          <a:off x="0" y="0"/>
          <a:ext cx="0" cy="0"/>
          <a:chOff x="0" y="0"/>
          <a:chExt cx="0" cy="0"/>
        </a:xfrm>
      </p:grpSpPr>
      <p:sp>
        <p:nvSpPr>
          <p:cNvPr id="2" name="Title 1"/>
          <p:cNvSpPr>
            <a:spLocks noGrp="1"/>
          </p:cNvSpPr>
          <p:nvPr>
            <p:ph type="title"/>
          </p:nvPr>
        </p:nvSpPr>
        <p:spPr>
          <a:xfrm>
            <a:off x="614363" y="569450"/>
            <a:ext cx="6722329" cy="770400"/>
          </a:xfrm>
        </p:spPr>
        <p:txBody>
          <a:bodyPr/>
          <a:lstStyle>
            <a:lvl1pPr>
              <a:defRPr/>
            </a:lvl1pPr>
          </a:lstStyle>
          <a:p>
            <a:r>
              <a:rPr lang="en-US" smtClean="0"/>
              <a:t>Click to edit Master title style</a:t>
            </a:r>
            <a:endParaRPr lang="sv-SE" dirty="0"/>
          </a:p>
        </p:txBody>
      </p:sp>
      <p:sp>
        <p:nvSpPr>
          <p:cNvPr id="3" name="Text Placeholder 2"/>
          <p:cNvSpPr>
            <a:spLocks noGrp="1"/>
          </p:cNvSpPr>
          <p:nvPr>
            <p:ph type="body" idx="1"/>
          </p:nvPr>
        </p:nvSpPr>
        <p:spPr>
          <a:xfrm>
            <a:off x="614363" y="1550988"/>
            <a:ext cx="3790950" cy="639762"/>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4363" y="2298684"/>
            <a:ext cx="3790950" cy="382748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Text Placeholder 4"/>
          <p:cNvSpPr>
            <a:spLocks noGrp="1"/>
          </p:cNvSpPr>
          <p:nvPr>
            <p:ph type="body" sz="quarter" idx="3"/>
          </p:nvPr>
        </p:nvSpPr>
        <p:spPr>
          <a:xfrm>
            <a:off x="4791958" y="1550988"/>
            <a:ext cx="3790800" cy="639762"/>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1958" y="2298684"/>
            <a:ext cx="3790800" cy="382748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4" name="Rectangle 32"/>
          <p:cNvSpPr>
            <a:spLocks noGrp="1" noChangeArrowheads="1"/>
          </p:cNvSpPr>
          <p:nvPr>
            <p:ph type="dt" sz="half" idx="10"/>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15" name="Rectangle 33"/>
          <p:cNvSpPr>
            <a:spLocks noGrp="1" noChangeArrowheads="1"/>
          </p:cNvSpPr>
          <p:nvPr>
            <p:ph type="sldNum" sz="quarter" idx="11"/>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16" name="Footer Placeholder 3"/>
          <p:cNvSpPr>
            <a:spLocks noGrp="1"/>
          </p:cNvSpPr>
          <p:nvPr>
            <p:ph type="ftr" sz="quarter" idx="12"/>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icture">
    <p:spTree>
      <p:nvGrpSpPr>
        <p:cNvPr id="1" name=""/>
        <p:cNvGrpSpPr/>
        <p:nvPr/>
      </p:nvGrpSpPr>
      <p:grpSpPr>
        <a:xfrm>
          <a:off x="0" y="0"/>
          <a:ext cx="0" cy="0"/>
          <a:chOff x="0" y="0"/>
          <a:chExt cx="0" cy="0"/>
        </a:xfrm>
      </p:grpSpPr>
      <p:sp>
        <p:nvSpPr>
          <p:cNvPr id="8" name="Title 1"/>
          <p:cNvSpPr>
            <a:spLocks noGrp="1"/>
          </p:cNvSpPr>
          <p:nvPr>
            <p:ph type="title"/>
          </p:nvPr>
        </p:nvSpPr>
        <p:spPr>
          <a:xfrm>
            <a:off x="614363" y="569450"/>
            <a:ext cx="6683252" cy="770400"/>
          </a:xfrm>
        </p:spPr>
        <p:txBody>
          <a:bodyPr/>
          <a:lstStyle>
            <a:lvl1pPr>
              <a:defRPr/>
            </a:lvl1pPr>
          </a:lstStyle>
          <a:p>
            <a:r>
              <a:rPr lang="en-US" smtClean="0"/>
              <a:t>Click to edit Master title style</a:t>
            </a:r>
            <a:endParaRPr lang="sv-SE" dirty="0"/>
          </a:p>
        </p:txBody>
      </p:sp>
      <p:sp>
        <p:nvSpPr>
          <p:cNvPr id="11" name="Rectangle 32"/>
          <p:cNvSpPr>
            <a:spLocks noGrp="1" noChangeArrowheads="1"/>
          </p:cNvSpPr>
          <p:nvPr>
            <p:ph type="dt" sz="half" idx="2"/>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12"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13" name="Footer Placeholder 3"/>
          <p:cNvSpPr>
            <a:spLocks noGrp="1"/>
          </p:cNvSpPr>
          <p:nvPr>
            <p:ph type="ftr" sz="quarter" idx="3"/>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icture">
    <p:spTree>
      <p:nvGrpSpPr>
        <p:cNvPr id="1" name=""/>
        <p:cNvGrpSpPr/>
        <p:nvPr/>
      </p:nvGrpSpPr>
      <p:grpSpPr>
        <a:xfrm>
          <a:off x="0" y="0"/>
          <a:ext cx="0" cy="0"/>
          <a:chOff x="0" y="0"/>
          <a:chExt cx="0" cy="0"/>
        </a:xfrm>
      </p:grpSpPr>
      <p:sp>
        <p:nvSpPr>
          <p:cNvPr id="7" name="Rectangle 32"/>
          <p:cNvSpPr>
            <a:spLocks noGrp="1" noChangeArrowheads="1"/>
          </p:cNvSpPr>
          <p:nvPr>
            <p:ph type="dt" sz="half" idx="2"/>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10"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11" name="Footer Placeholder 3"/>
          <p:cNvSpPr>
            <a:spLocks noGrp="1"/>
          </p:cNvSpPr>
          <p:nvPr>
            <p:ph type="ftr" sz="quarter" idx="3"/>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picture">
    <p:spTree>
      <p:nvGrpSpPr>
        <p:cNvPr id="1" name=""/>
        <p:cNvGrpSpPr/>
        <p:nvPr/>
      </p:nvGrpSpPr>
      <p:grpSpPr>
        <a:xfrm>
          <a:off x="0" y="0"/>
          <a:ext cx="0" cy="0"/>
          <a:chOff x="0" y="0"/>
          <a:chExt cx="0" cy="0"/>
        </a:xfrm>
      </p:grpSpPr>
      <p:sp>
        <p:nvSpPr>
          <p:cNvPr id="2" name="Rectangle 1"/>
          <p:cNvSpPr/>
          <p:nvPr userDrawn="1"/>
        </p:nvSpPr>
        <p:spPr>
          <a:xfrm>
            <a:off x="7262724" y="0"/>
            <a:ext cx="1881276" cy="7347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Vertical Title 1"/>
          <p:cNvSpPr>
            <a:spLocks noGrp="1"/>
          </p:cNvSpPr>
          <p:nvPr>
            <p:ph type="title" orient="vert"/>
          </p:nvPr>
        </p:nvSpPr>
        <p:spPr>
          <a:xfrm>
            <a:off x="6748456" y="619280"/>
            <a:ext cx="1353889" cy="5087032"/>
          </a:xfrm>
        </p:spPr>
        <p:txBody>
          <a:bodyPr vert="eaVert" anchor="t" anchorCtr="0"/>
          <a:lstStyle/>
          <a:p>
            <a:r>
              <a:rPr lang="sv-SE"/>
              <a:t>Click to edit Master title style</a:t>
            </a:r>
          </a:p>
        </p:txBody>
      </p:sp>
      <p:sp>
        <p:nvSpPr>
          <p:cNvPr id="7" name="Vertical Text Placeholder 2"/>
          <p:cNvSpPr>
            <a:spLocks noGrp="1"/>
          </p:cNvSpPr>
          <p:nvPr>
            <p:ph type="body" orient="vert" idx="1"/>
          </p:nvPr>
        </p:nvSpPr>
        <p:spPr>
          <a:xfrm>
            <a:off x="604838" y="619280"/>
            <a:ext cx="5965198" cy="5087032"/>
          </a:xfrm>
        </p:spPr>
        <p:txBody>
          <a:bodyPr vert="eaVert"/>
          <a:lstStyle>
            <a:lvl1pPr>
              <a:defRPr sz="2000"/>
            </a:lvl1pPr>
            <a:lvl2pPr>
              <a:defRPr sz="1800"/>
            </a:lvl2pPr>
            <a:lvl3pPr>
              <a:defRPr sz="1800"/>
            </a:lvl3pPr>
            <a:lvl4pPr>
              <a:defRPr sz="1800"/>
            </a:lvl4pPr>
            <a:lvl5pPr>
              <a:defRPr sz="1800"/>
            </a:lvl5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12" name="Rectangle 32"/>
          <p:cNvSpPr>
            <a:spLocks noGrp="1" noChangeArrowheads="1"/>
          </p:cNvSpPr>
          <p:nvPr>
            <p:ph type="dt" sz="half" idx="2"/>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13"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14" name="Footer Placeholder 3"/>
          <p:cNvSpPr>
            <a:spLocks noGrp="1"/>
          </p:cNvSpPr>
          <p:nvPr>
            <p:ph type="ftr" sz="quarter" idx="3"/>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pic>
        <p:nvPicPr>
          <p:cNvPr id="9" name="Picture 8" descr="SilverLife_logo_RGB8.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5400000">
            <a:off x="7835715" y="5511351"/>
            <a:ext cx="1496420" cy="5896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SilverLife_logo_RGB8.jpg"/>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450166" y="192784"/>
            <a:ext cx="1496420" cy="589691"/>
          </a:xfrm>
          <a:prstGeom prst="rect">
            <a:avLst/>
          </a:prstGeom>
        </p:spPr>
      </p:pic>
      <p:sp>
        <p:nvSpPr>
          <p:cNvPr id="2" name="Title Placeholder 1"/>
          <p:cNvSpPr>
            <a:spLocks noGrp="1"/>
          </p:cNvSpPr>
          <p:nvPr>
            <p:ph type="title"/>
          </p:nvPr>
        </p:nvSpPr>
        <p:spPr>
          <a:xfrm>
            <a:off x="614363" y="695070"/>
            <a:ext cx="6761406" cy="523220"/>
          </a:xfrm>
          <a:prstGeom prst="rect">
            <a:avLst/>
          </a:prstGeom>
        </p:spPr>
        <p:txBody>
          <a:bodyPr vert="horz" wrap="square" lIns="91440" tIns="45720" rIns="91440" bIns="45720" rtlCol="0" anchor="ctr">
            <a:spAutoFit/>
          </a:bodyPr>
          <a:lstStyle/>
          <a:p>
            <a:r>
              <a:rPr lang="en-US" smtClean="0"/>
              <a:t>Click to edit Master title style</a:t>
            </a:r>
            <a:endParaRPr lang="sv-SE" dirty="0"/>
          </a:p>
        </p:txBody>
      </p:sp>
      <p:sp>
        <p:nvSpPr>
          <p:cNvPr id="3" name="Text Placeholder 2"/>
          <p:cNvSpPr>
            <a:spLocks noGrp="1"/>
          </p:cNvSpPr>
          <p:nvPr>
            <p:ph type="body" idx="1"/>
          </p:nvPr>
        </p:nvSpPr>
        <p:spPr>
          <a:xfrm>
            <a:off x="614363" y="1565243"/>
            <a:ext cx="7560000" cy="4601557"/>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Rectangle 32"/>
          <p:cNvSpPr>
            <a:spLocks noGrp="1" noChangeArrowheads="1"/>
          </p:cNvSpPr>
          <p:nvPr>
            <p:ph type="dt" sz="half" idx="2"/>
          </p:nvPr>
        </p:nvSpPr>
        <p:spPr bwMode="auto">
          <a:xfrm>
            <a:off x="1036638" y="6490783"/>
            <a:ext cx="144145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endParaRPr lang="en-US"/>
          </a:p>
        </p:txBody>
      </p:sp>
      <p:sp>
        <p:nvSpPr>
          <p:cNvPr id="8"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a:t>
            </a:fld>
            <a:endParaRPr lang="en-US" dirty="0"/>
          </a:p>
        </p:txBody>
      </p:sp>
      <p:sp>
        <p:nvSpPr>
          <p:cNvPr id="4" name="Footer Placeholder 3"/>
          <p:cNvSpPr>
            <a:spLocks noGrp="1"/>
          </p:cNvSpPr>
          <p:nvPr>
            <p:ph type="ftr" sz="quarter" idx="3"/>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3" r:id="rId3"/>
    <p:sldLayoutId id="2147483694" r:id="rId4"/>
    <p:sldLayoutId id="2147483670" r:id="rId5"/>
    <p:sldLayoutId id="2147483665" r:id="rId6"/>
    <p:sldLayoutId id="2147483666" r:id="rId7"/>
    <p:sldLayoutId id="2147483673" r:id="rId8"/>
    <p:sldLayoutId id="2147483692" r:id="rId9"/>
    <p:sldLayoutId id="2147483695" r:id="rId10"/>
    <p:sldLayoutId id="2147483696" r:id="rId11"/>
    <p:sldLayoutId id="2147483697" r:id="rId12"/>
  </p:sldLayoutIdLst>
  <p:hf hdr="0" dt="0"/>
  <p:txStyles>
    <p:titleStyle>
      <a:lvl1pPr algn="l" defTabSz="914400" rtl="0" eaLnBrk="1" latinLnBrk="0" hangingPunct="1">
        <a:spcBef>
          <a:spcPct val="0"/>
        </a:spcBef>
        <a:buNone/>
        <a:defRPr sz="2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hyperlink" Target="http://www.kunskapsskolan.com/" TargetMode="External"/><Relationship Id="rId1" Type="http://schemas.openxmlformats.org/officeDocument/2006/relationships/slideLayout" Target="../slideLayouts/slideLayout7.xml"/><Relationship Id="rId6" Type="http://schemas.openxmlformats.org/officeDocument/2006/relationships/hyperlink" Target="http://www.demoskop.se/" TargetMode="External"/><Relationship Id="rId5" Type="http://schemas.openxmlformats.org/officeDocument/2006/relationships/image" Target="../media/image15.jpeg"/><Relationship Id="rId4" Type="http://schemas.openxmlformats.org/officeDocument/2006/relationships/hyperlink" Target="http://www.kreabgavinanderson.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hyperlink" Target="http://www.silverlife.se/" TargetMode="External"/><Relationship Id="rId4" Type="http://schemas.openxmlformats.org/officeDocument/2006/relationships/hyperlink" Target="mailto:info@silverlife.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docid=CgCKaz8U0y1tUM&amp;tbnid=b6mQlKAorOXy8M:&amp;ved=0CAUQjRw&amp;url=http://www.skeppsholmen.se/kommersiella&amp;ei=IGtNUq-BEIav4ASkqYCgCg&amp;bvm=bv.53537100,d.bGE&amp;psig=AFQjCNEwXBIiCDngrTLW4f2iSBi8lz2-Yw&amp;ust=138089173376725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520567" y="2975467"/>
            <a:ext cx="6102867" cy="215444"/>
          </a:xfrm>
          <a:prstGeom prst="rect">
            <a:avLst/>
          </a:prstGeom>
          <a:noFill/>
          <a:ln w="9525" algn="ctr">
            <a:noFill/>
            <a:miter lim="800000"/>
            <a:headEnd/>
            <a:tailEnd/>
          </a:ln>
          <a:effectLst/>
        </p:spPr>
        <p:txBody>
          <a:bodyPr wrap="none" lIns="0" tIns="0" rIns="0" bIns="0">
            <a:spAutoFit/>
          </a:bodyPr>
          <a:lstStyle/>
          <a:p>
            <a:pPr marL="285750" indent="-285750" algn="ctr">
              <a:spcBef>
                <a:spcPct val="50000"/>
              </a:spcBef>
            </a:pPr>
            <a:r>
              <a:rPr lang="sv-SE" sz="1400" dirty="0" smtClean="0">
                <a:solidFill>
                  <a:schemeClr val="tx2"/>
                </a:solidFill>
              </a:rPr>
              <a:t> – </a:t>
            </a:r>
            <a:r>
              <a:rPr lang="sv-SE" sz="1400" b="0" i="1" dirty="0" smtClean="0">
                <a:solidFill>
                  <a:schemeClr val="tx2"/>
                </a:solidFill>
              </a:rPr>
              <a:t>det aktiva boendet som garanterar personlig service, komfort </a:t>
            </a:r>
            <a:r>
              <a:rPr lang="sv-SE" sz="1400" b="0" i="1" dirty="0">
                <a:solidFill>
                  <a:schemeClr val="tx2"/>
                </a:solidFill>
              </a:rPr>
              <a:t>och </a:t>
            </a:r>
            <a:r>
              <a:rPr lang="sv-SE" sz="1400" b="0" i="1" dirty="0" smtClean="0">
                <a:solidFill>
                  <a:schemeClr val="tx2"/>
                </a:solidFill>
              </a:rPr>
              <a:t>trygghet</a:t>
            </a:r>
          </a:p>
        </p:txBody>
      </p:sp>
      <p:sp>
        <p:nvSpPr>
          <p:cNvPr id="3" name="Title 1"/>
          <p:cNvSpPr>
            <a:spLocks noGrp="1"/>
          </p:cNvSpPr>
          <p:nvPr>
            <p:ph type="ctrTitle"/>
          </p:nvPr>
        </p:nvSpPr>
        <p:spPr>
          <a:xfrm>
            <a:off x="900000" y="3705767"/>
            <a:ext cx="7344000" cy="461665"/>
          </a:xfrm>
        </p:spPr>
        <p:txBody>
          <a:bodyPr/>
          <a:lstStyle/>
          <a:p>
            <a:r>
              <a:rPr lang="en-US" sz="2400" dirty="0" smtClean="0"/>
              <a:t>Nacka</a:t>
            </a:r>
            <a:endParaRPr lang="en-US" sz="2400" dirty="0"/>
          </a:p>
        </p:txBody>
      </p:sp>
      <p:sp>
        <p:nvSpPr>
          <p:cNvPr id="4" name="Subtitle 2"/>
          <p:cNvSpPr>
            <a:spLocks noGrp="1"/>
          </p:cNvSpPr>
          <p:nvPr>
            <p:ph type="subTitle" idx="1"/>
          </p:nvPr>
        </p:nvSpPr>
        <p:spPr>
          <a:xfrm>
            <a:off x="900000" y="4366800"/>
            <a:ext cx="7344000" cy="806400"/>
          </a:xfrm>
        </p:spPr>
        <p:txBody>
          <a:bodyPr/>
          <a:lstStyle/>
          <a:p>
            <a:r>
              <a:rPr lang="en-US" sz="1800" smtClean="0"/>
              <a:t>2014-02-20</a:t>
            </a:r>
            <a:endParaRPr lang="en-US" sz="18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Service</a:t>
            </a:r>
            <a:endParaRPr lang="sv-SE" sz="3200" b="1" dirty="0"/>
          </a:p>
        </p:txBody>
      </p:sp>
      <p:sp>
        <p:nvSpPr>
          <p:cNvPr id="7" name="Höger klammerparentes 6"/>
          <p:cNvSpPr/>
          <p:nvPr/>
        </p:nvSpPr>
        <p:spPr>
          <a:xfrm>
            <a:off x="7349578" y="1485900"/>
            <a:ext cx="504056" cy="5029596"/>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8" name="textruta 7"/>
          <p:cNvSpPr txBox="1"/>
          <p:nvPr/>
        </p:nvSpPr>
        <p:spPr>
          <a:xfrm>
            <a:off x="7908179" y="3592445"/>
            <a:ext cx="1366174" cy="646331"/>
          </a:xfrm>
          <a:prstGeom prst="rect">
            <a:avLst/>
          </a:prstGeom>
          <a:noFill/>
        </p:spPr>
        <p:txBody>
          <a:bodyPr wrap="square" rtlCol="0">
            <a:spAutoFit/>
          </a:bodyPr>
          <a:lstStyle/>
          <a:p>
            <a:r>
              <a:rPr lang="sv-SE" i="1" dirty="0" smtClean="0"/>
              <a:t>Ingår i basavgift</a:t>
            </a:r>
          </a:p>
        </p:txBody>
      </p:sp>
      <p:sp>
        <p:nvSpPr>
          <p:cNvPr id="16"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10</a:t>
            </a:fld>
            <a:endParaRPr lang="en-US" dirty="0"/>
          </a:p>
        </p:txBody>
      </p:sp>
      <p:sp>
        <p:nvSpPr>
          <p:cNvPr id="17"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dirty="0"/>
              <a:t>www.silverlife.se</a:t>
            </a:r>
          </a:p>
        </p:txBody>
      </p:sp>
      <p:sp>
        <p:nvSpPr>
          <p:cNvPr id="14" name="Rectangle 13"/>
          <p:cNvSpPr/>
          <p:nvPr/>
        </p:nvSpPr>
        <p:spPr>
          <a:xfrm>
            <a:off x="0" y="2121064"/>
            <a:ext cx="2756374" cy="3418025"/>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Oval 14"/>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Oval 21"/>
          <p:cNvSpPr/>
          <p:nvPr/>
        </p:nvSpPr>
        <p:spPr>
          <a:xfrm>
            <a:off x="504041" y="1481236"/>
            <a:ext cx="1567350" cy="999881"/>
          </a:xfrm>
          <a:prstGeom prst="ellipse">
            <a:avLst/>
          </a:prstGeom>
          <a:solidFill>
            <a:schemeClr val="accent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TextBox 22"/>
          <p:cNvSpPr txBox="1"/>
          <p:nvPr/>
        </p:nvSpPr>
        <p:spPr>
          <a:xfrm>
            <a:off x="812097" y="1781121"/>
            <a:ext cx="968259"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Go Go</a:t>
            </a:r>
          </a:p>
        </p:txBody>
      </p:sp>
      <p:sp>
        <p:nvSpPr>
          <p:cNvPr id="24" name="Content Placeholder 11"/>
          <p:cNvSpPr txBox="1">
            <a:spLocks/>
          </p:cNvSpPr>
          <p:nvPr/>
        </p:nvSpPr>
        <p:spPr>
          <a:xfrm>
            <a:off x="351304" y="2647489"/>
            <a:ext cx="2053767"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Aft>
                <a:spcPts val="300"/>
              </a:spcAft>
            </a:pPr>
            <a:r>
              <a:rPr lang="sv-SE" sz="2000" b="1" dirty="0" smtClean="0"/>
              <a:t>Baspaket</a:t>
            </a:r>
            <a:endParaRPr lang="sv-SE" sz="1600" dirty="0">
              <a:solidFill>
                <a:schemeClr val="accent4">
                  <a:lumMod val="90000"/>
                </a:schemeClr>
              </a:solidFill>
            </a:endParaRPr>
          </a:p>
        </p:txBody>
      </p:sp>
      <p:sp>
        <p:nvSpPr>
          <p:cNvPr id="25" name="textruta 5"/>
          <p:cNvSpPr txBox="1"/>
          <p:nvPr/>
        </p:nvSpPr>
        <p:spPr>
          <a:xfrm>
            <a:off x="2809018" y="1372681"/>
            <a:ext cx="4525231" cy="5247590"/>
          </a:xfrm>
          <a:prstGeom prst="rect">
            <a:avLst/>
          </a:prstGeom>
          <a:noFill/>
        </p:spPr>
        <p:txBody>
          <a:bodyPr wrap="square" rtlCol="0">
            <a:spAutoFit/>
          </a:bodyPr>
          <a:lstStyle/>
          <a:p>
            <a:pPr marL="176213" indent="-176213">
              <a:spcAft>
                <a:spcPts val="600"/>
              </a:spcAft>
              <a:buFont typeface="Arial" pitchFamily="34" charset="0"/>
              <a:buChar char="•"/>
            </a:pPr>
            <a:r>
              <a:rPr lang="sv-SE" sz="1700" dirty="0" smtClean="0"/>
              <a:t>Bemannat servicecenter dagtid</a:t>
            </a:r>
          </a:p>
          <a:p>
            <a:pPr marL="742950" lvl="1" indent="-285750">
              <a:spcAft>
                <a:spcPts val="600"/>
              </a:spcAft>
              <a:buFont typeface="Arial" panose="020B0604020202020204" pitchFamily="34" charset="0"/>
              <a:buChar char="−"/>
            </a:pPr>
            <a:r>
              <a:rPr lang="sv-SE" sz="1400" dirty="0" smtClean="0"/>
              <a:t>Seniorförmedling</a:t>
            </a:r>
          </a:p>
          <a:p>
            <a:pPr marL="742950" lvl="1" indent="-285750">
              <a:spcAft>
                <a:spcPts val="600"/>
              </a:spcAft>
              <a:buFont typeface="Arial" panose="020B0604020202020204" pitchFamily="34" charset="0"/>
              <a:buChar char="−"/>
            </a:pPr>
            <a:r>
              <a:rPr lang="sv-SE" sz="1400" dirty="0" smtClean="0"/>
              <a:t>Semesterservice</a:t>
            </a:r>
          </a:p>
          <a:p>
            <a:pPr marL="742950" lvl="1" indent="-285750">
              <a:spcAft>
                <a:spcPts val="600"/>
              </a:spcAft>
              <a:buFont typeface="Arial" panose="020B0604020202020204" pitchFamily="34" charset="0"/>
              <a:buChar char="−"/>
            </a:pPr>
            <a:r>
              <a:rPr lang="sv-SE" sz="1400" dirty="0" smtClean="0"/>
              <a:t>Internetcafé</a:t>
            </a:r>
            <a:endParaRPr lang="sv-SE" sz="1400" dirty="0"/>
          </a:p>
          <a:p>
            <a:pPr marL="742950" lvl="1" indent="-285750">
              <a:spcAft>
                <a:spcPts val="600"/>
              </a:spcAft>
              <a:buFont typeface="Arial" panose="020B0604020202020204" pitchFamily="34" charset="0"/>
              <a:buChar char="−"/>
            </a:pPr>
            <a:r>
              <a:rPr lang="sv-SE" sz="1400" dirty="0"/>
              <a:t>Nyckelförvaring</a:t>
            </a:r>
          </a:p>
          <a:p>
            <a:pPr marL="742950" lvl="1" indent="-285750">
              <a:spcAft>
                <a:spcPts val="600"/>
              </a:spcAft>
              <a:buFont typeface="Arial" panose="020B0604020202020204" pitchFamily="34" charset="0"/>
              <a:buChar char="−"/>
            </a:pPr>
            <a:r>
              <a:rPr lang="sv-SE" sz="1400" dirty="0"/>
              <a:t>Enklare postservice</a:t>
            </a:r>
          </a:p>
          <a:p>
            <a:pPr marL="742950" lvl="1" indent="-285750">
              <a:spcAft>
                <a:spcPts val="600"/>
              </a:spcAft>
              <a:buFont typeface="Arial" panose="020B0604020202020204" pitchFamily="34" charset="0"/>
              <a:buChar char="−"/>
            </a:pPr>
            <a:r>
              <a:rPr lang="sv-SE" sz="1400" dirty="0" smtClean="0"/>
              <a:t>Bokning </a:t>
            </a:r>
            <a:r>
              <a:rPr lang="sv-SE" sz="1400" dirty="0"/>
              <a:t>av taxi, biljetter m.m.</a:t>
            </a:r>
          </a:p>
          <a:p>
            <a:pPr marL="742950" lvl="1" indent="-285750">
              <a:spcAft>
                <a:spcPts val="600"/>
              </a:spcAft>
              <a:buFont typeface="Arial" panose="020B0604020202020204" pitchFamily="34" charset="0"/>
              <a:buChar char="−"/>
            </a:pPr>
            <a:r>
              <a:rPr lang="sv-SE" sz="1400" dirty="0" smtClean="0"/>
              <a:t>Bokning av service- omsorg</a:t>
            </a:r>
            <a:br>
              <a:rPr lang="sv-SE" sz="1400" dirty="0" smtClean="0"/>
            </a:br>
            <a:r>
              <a:rPr lang="sv-SE" sz="1400" dirty="0" smtClean="0"/>
              <a:t>och komforttjänster</a:t>
            </a:r>
          </a:p>
          <a:p>
            <a:pPr marL="176213" indent="-176213">
              <a:spcAft>
                <a:spcPts val="600"/>
              </a:spcAft>
              <a:buFont typeface="Arial" pitchFamily="34" charset="0"/>
              <a:buChar char="•"/>
            </a:pPr>
            <a:r>
              <a:rPr lang="sv-SE" sz="1700" dirty="0" smtClean="0"/>
              <a:t>Middag </a:t>
            </a:r>
            <a:r>
              <a:rPr lang="sv-SE" sz="1700" dirty="0"/>
              <a:t>i vår </a:t>
            </a:r>
            <a:r>
              <a:rPr lang="sv-SE" sz="1700" dirty="0" smtClean="0"/>
              <a:t>restaurang</a:t>
            </a:r>
          </a:p>
          <a:p>
            <a:pPr marL="176213" indent="-176213">
              <a:spcAft>
                <a:spcPts val="600"/>
              </a:spcAft>
              <a:buFont typeface="Arial" pitchFamily="34" charset="0"/>
              <a:buChar char="•"/>
            </a:pPr>
            <a:r>
              <a:rPr lang="sv-SE" sz="1700" dirty="0"/>
              <a:t>Drink varje fredag </a:t>
            </a:r>
            <a:r>
              <a:rPr lang="sv-SE" sz="1700" dirty="0" smtClean="0"/>
              <a:t>kväll</a:t>
            </a:r>
            <a:endParaRPr lang="sv-SE" sz="1700" dirty="0"/>
          </a:p>
          <a:p>
            <a:pPr marL="176213" indent="-176213">
              <a:spcAft>
                <a:spcPts val="600"/>
              </a:spcAft>
              <a:buFont typeface="Arial" pitchFamily="34" charset="0"/>
              <a:buChar char="•"/>
            </a:pPr>
            <a:r>
              <a:rPr lang="sv-SE" sz="1700" dirty="0" smtClean="0"/>
              <a:t>Årlig hälsoundersökning </a:t>
            </a:r>
          </a:p>
          <a:p>
            <a:pPr marL="176213" indent="-176213">
              <a:spcAft>
                <a:spcPts val="600"/>
              </a:spcAft>
              <a:buFont typeface="Arial" pitchFamily="34" charset="0"/>
              <a:buChar char="•"/>
            </a:pPr>
            <a:r>
              <a:rPr lang="sv-SE" sz="1700" dirty="0" smtClean="0"/>
              <a:t>Stöd vid kontakt med biståndshandläggare </a:t>
            </a:r>
            <a:endParaRPr lang="sv-SE" sz="1700" dirty="0"/>
          </a:p>
          <a:p>
            <a:pPr marL="176213" indent="-176213">
              <a:spcAft>
                <a:spcPts val="600"/>
              </a:spcAft>
              <a:buFont typeface="Arial" pitchFamily="34" charset="0"/>
              <a:buChar char="•"/>
            </a:pPr>
            <a:r>
              <a:rPr lang="sv-SE" sz="1700" dirty="0"/>
              <a:t>Fri användning av gym och bastu </a:t>
            </a:r>
          </a:p>
          <a:p>
            <a:pPr marL="176213" indent="-176213">
              <a:spcAft>
                <a:spcPts val="600"/>
              </a:spcAft>
              <a:buFont typeface="Arial" pitchFamily="34" charset="0"/>
              <a:buChar char="•"/>
            </a:pPr>
            <a:r>
              <a:rPr lang="sv-SE" sz="1700" dirty="0"/>
              <a:t>Fri tillgång till övriga gemensamma lokaler och aktiviteter</a:t>
            </a:r>
          </a:p>
          <a:p>
            <a:pPr marL="176213" indent="-176213">
              <a:spcAft>
                <a:spcPts val="600"/>
              </a:spcAft>
              <a:buFont typeface="Arial" pitchFamily="34" charset="0"/>
              <a:buChar char="•"/>
            </a:pPr>
            <a:r>
              <a:rPr lang="sv-SE" sz="1700" dirty="0" err="1"/>
              <a:t>Triple</a:t>
            </a:r>
            <a:r>
              <a:rPr lang="sv-SE" sz="1700" dirty="0"/>
              <a:t> play (</a:t>
            </a:r>
            <a:r>
              <a:rPr lang="sv-SE" sz="1700" dirty="0" err="1"/>
              <a:t>wifi</a:t>
            </a:r>
            <a:r>
              <a:rPr lang="sv-SE" sz="1700" dirty="0"/>
              <a:t>, tv och telefon</a:t>
            </a:r>
            <a:r>
              <a:rPr lang="sv-SE" sz="1700" dirty="0" smtClean="0"/>
              <a:t>)</a:t>
            </a:r>
            <a:endParaRPr lang="sv-SE" sz="1700" dirty="0"/>
          </a:p>
        </p:txBody>
      </p:sp>
    </p:spTree>
    <p:extLst>
      <p:ext uri="{BB962C8B-B14F-4D97-AF65-F5344CB8AC3E}">
        <p14:creationId xmlns="" xmlns:p14="http://schemas.microsoft.com/office/powerpoint/2010/main" val="295856334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Service</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11</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16" name="textruta 5"/>
          <p:cNvSpPr txBox="1"/>
          <p:nvPr/>
        </p:nvSpPr>
        <p:spPr>
          <a:xfrm>
            <a:off x="3065741" y="2242768"/>
            <a:ext cx="2609147" cy="2769989"/>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Städning/Flyttstäd</a:t>
            </a:r>
            <a:endParaRPr lang="sv-SE" dirty="0"/>
          </a:p>
          <a:p>
            <a:pPr marL="176213" indent="-176213">
              <a:spcAft>
                <a:spcPts val="600"/>
              </a:spcAft>
              <a:buFont typeface="Arial" pitchFamily="34" charset="0"/>
              <a:buChar char="•"/>
            </a:pPr>
            <a:r>
              <a:rPr lang="sv-SE" dirty="0" smtClean="0"/>
              <a:t>Fönsterputs</a:t>
            </a:r>
            <a:endParaRPr lang="sv-SE" dirty="0"/>
          </a:p>
          <a:p>
            <a:pPr marL="176213" indent="-176213">
              <a:spcAft>
                <a:spcPts val="600"/>
              </a:spcAft>
              <a:buFont typeface="Arial" pitchFamily="34" charset="0"/>
              <a:buChar char="•"/>
            </a:pPr>
            <a:r>
              <a:rPr lang="sv-SE" dirty="0" smtClean="0"/>
              <a:t>Tvätt i bostaden/ föreningen</a:t>
            </a:r>
            <a:endParaRPr lang="sv-SE" dirty="0"/>
          </a:p>
          <a:p>
            <a:pPr marL="176213" indent="-176213">
              <a:spcAft>
                <a:spcPts val="600"/>
              </a:spcAft>
              <a:buFont typeface="Arial" pitchFamily="34" charset="0"/>
              <a:buChar char="•"/>
            </a:pPr>
            <a:r>
              <a:rPr lang="sv-SE" dirty="0"/>
              <a:t>Strykning</a:t>
            </a:r>
          </a:p>
          <a:p>
            <a:pPr marL="176213" indent="-176213">
              <a:spcAft>
                <a:spcPts val="600"/>
              </a:spcAft>
              <a:buFont typeface="Arial" pitchFamily="34" charset="0"/>
              <a:buChar char="•"/>
            </a:pPr>
            <a:r>
              <a:rPr lang="sv-SE" dirty="0" smtClean="0"/>
              <a:t>Matlagning i bostaden</a:t>
            </a:r>
            <a:endParaRPr lang="sv-SE" dirty="0"/>
          </a:p>
          <a:p>
            <a:pPr marL="176213" indent="-176213">
              <a:spcAft>
                <a:spcPts val="600"/>
              </a:spcAft>
              <a:buFont typeface="Arial" pitchFamily="34" charset="0"/>
              <a:buChar char="•"/>
            </a:pPr>
            <a:r>
              <a:rPr lang="sv-SE" dirty="0" smtClean="0"/>
              <a:t>IT-service</a:t>
            </a:r>
            <a:endParaRPr lang="sv-SE" dirty="0"/>
          </a:p>
          <a:p>
            <a:pPr marL="176213" indent="-176213">
              <a:spcAft>
                <a:spcPts val="600"/>
              </a:spcAft>
              <a:buFont typeface="Arial" pitchFamily="34" charset="0"/>
              <a:buChar char="•"/>
            </a:pPr>
            <a:r>
              <a:rPr lang="sv-SE" dirty="0"/>
              <a:t>Händige </a:t>
            </a:r>
            <a:r>
              <a:rPr lang="sv-SE" dirty="0" smtClean="0"/>
              <a:t>Kim</a:t>
            </a:r>
          </a:p>
        </p:txBody>
      </p:sp>
      <p:sp>
        <p:nvSpPr>
          <p:cNvPr id="17" name="Höger klammerparentes 6"/>
          <p:cNvSpPr/>
          <p:nvPr/>
        </p:nvSpPr>
        <p:spPr>
          <a:xfrm>
            <a:off x="5397456" y="2218926"/>
            <a:ext cx="504056" cy="3029165"/>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20" name="textruta 7"/>
          <p:cNvSpPr txBox="1"/>
          <p:nvPr/>
        </p:nvSpPr>
        <p:spPr>
          <a:xfrm>
            <a:off x="5964913" y="2860577"/>
            <a:ext cx="2616982" cy="1754326"/>
          </a:xfrm>
          <a:prstGeom prst="rect">
            <a:avLst/>
          </a:prstGeom>
          <a:noFill/>
        </p:spPr>
        <p:txBody>
          <a:bodyPr wrap="square" rtlCol="0">
            <a:spAutoFit/>
          </a:bodyPr>
          <a:lstStyle/>
          <a:p>
            <a:r>
              <a:rPr lang="sv-SE" i="1" dirty="0"/>
              <a:t>Alternativ 1:</a:t>
            </a:r>
            <a:br>
              <a:rPr lang="sv-SE" i="1" dirty="0"/>
            </a:br>
            <a:r>
              <a:rPr lang="sv-SE" i="1" dirty="0"/>
              <a:t>Hushållsnära tjänster</a:t>
            </a:r>
          </a:p>
          <a:p>
            <a:endParaRPr lang="sv-SE" i="1" dirty="0"/>
          </a:p>
          <a:p>
            <a:r>
              <a:rPr lang="sv-SE" i="1" dirty="0"/>
              <a:t>Alternativ 2:</a:t>
            </a:r>
            <a:br>
              <a:rPr lang="sv-SE" i="1" dirty="0"/>
            </a:br>
            <a:r>
              <a:rPr lang="sv-SE" i="1" dirty="0" smtClean="0"/>
              <a:t>Hemtjänst efter </a:t>
            </a:r>
            <a:r>
              <a:rPr lang="sv-SE" i="1" dirty="0"/>
              <a:t>biståndsbeslut</a:t>
            </a:r>
          </a:p>
        </p:txBody>
      </p:sp>
      <p:sp>
        <p:nvSpPr>
          <p:cNvPr id="25" name="Rectangle 24"/>
          <p:cNvSpPr/>
          <p:nvPr/>
        </p:nvSpPr>
        <p:spPr>
          <a:xfrm>
            <a:off x="0" y="2121065"/>
            <a:ext cx="2756374" cy="3012726"/>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Oval 25"/>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Oval 26"/>
          <p:cNvSpPr/>
          <p:nvPr/>
        </p:nvSpPr>
        <p:spPr>
          <a:xfrm>
            <a:off x="504041" y="1481236"/>
            <a:ext cx="1567350" cy="999881"/>
          </a:xfrm>
          <a:prstGeom prst="ellipse">
            <a:avLst/>
          </a:prstGeom>
          <a:solidFill>
            <a:schemeClr val="accent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8" name="TextBox 27"/>
          <p:cNvSpPr txBox="1"/>
          <p:nvPr/>
        </p:nvSpPr>
        <p:spPr>
          <a:xfrm>
            <a:off x="812097" y="1781121"/>
            <a:ext cx="968259"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Go Go</a:t>
            </a:r>
          </a:p>
        </p:txBody>
      </p:sp>
      <p:sp>
        <p:nvSpPr>
          <p:cNvPr id="29" name="Content Placeholder 11"/>
          <p:cNvSpPr txBox="1">
            <a:spLocks/>
          </p:cNvSpPr>
          <p:nvPr/>
        </p:nvSpPr>
        <p:spPr>
          <a:xfrm>
            <a:off x="351304" y="2647489"/>
            <a:ext cx="2188884"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Aft>
                <a:spcPts val="300"/>
              </a:spcAft>
            </a:pPr>
            <a:r>
              <a:rPr lang="sv-SE" sz="2000" b="1" dirty="0" smtClean="0"/>
              <a:t>Servicetjänster</a:t>
            </a:r>
            <a:endParaRPr lang="sv-SE" sz="1600" dirty="0">
              <a:solidFill>
                <a:schemeClr val="accent4">
                  <a:lumMod val="90000"/>
                </a:schemeClr>
              </a:solidFill>
            </a:endParaRPr>
          </a:p>
        </p:txBody>
      </p:sp>
    </p:spTree>
    <p:extLst>
      <p:ext uri="{BB962C8B-B14F-4D97-AF65-F5344CB8AC3E}">
        <p14:creationId xmlns="" xmlns:p14="http://schemas.microsoft.com/office/powerpoint/2010/main" val="250314735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Service</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12</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21" name="textruta 5"/>
          <p:cNvSpPr txBox="1"/>
          <p:nvPr/>
        </p:nvSpPr>
        <p:spPr>
          <a:xfrm>
            <a:off x="3087461" y="2328671"/>
            <a:ext cx="3122839" cy="2462213"/>
          </a:xfrm>
          <a:prstGeom prst="rect">
            <a:avLst/>
          </a:prstGeom>
          <a:noFill/>
        </p:spPr>
        <p:txBody>
          <a:bodyPr wrap="square" rtlCol="0">
            <a:spAutoFit/>
          </a:bodyPr>
          <a:lstStyle/>
          <a:p>
            <a:pPr marL="285750" indent="-285750">
              <a:spcAft>
                <a:spcPts val="600"/>
              </a:spcAft>
              <a:buFont typeface="Arial" pitchFamily="34" charset="0"/>
              <a:buChar char="•"/>
            </a:pPr>
            <a:r>
              <a:rPr lang="sv-SE" dirty="0" smtClean="0"/>
              <a:t>Trygghetslarm</a:t>
            </a:r>
          </a:p>
          <a:p>
            <a:pPr marL="285750" indent="-285750">
              <a:spcAft>
                <a:spcPts val="600"/>
              </a:spcAft>
              <a:buFont typeface="Arial" pitchFamily="34" charset="0"/>
              <a:buChar char="•"/>
            </a:pPr>
            <a:r>
              <a:rPr lang="sv-SE" dirty="0" smtClean="0"/>
              <a:t>Tillsyn; dag, kväll, natt</a:t>
            </a:r>
          </a:p>
          <a:p>
            <a:pPr marL="285750" indent="-285750">
              <a:spcAft>
                <a:spcPts val="600"/>
              </a:spcAft>
              <a:buFont typeface="Arial" pitchFamily="34" charset="0"/>
              <a:buChar char="•"/>
            </a:pPr>
            <a:r>
              <a:rPr lang="sv-SE" dirty="0" smtClean="0"/>
              <a:t>Personlig omvårdnad</a:t>
            </a:r>
          </a:p>
          <a:p>
            <a:pPr marL="285750" indent="-285750">
              <a:spcAft>
                <a:spcPts val="600"/>
              </a:spcAft>
              <a:buFont typeface="Arial" pitchFamily="34" charset="0"/>
              <a:buChar char="•"/>
            </a:pPr>
            <a:r>
              <a:rPr lang="sv-SE" dirty="0" smtClean="0"/>
              <a:t>Promenader</a:t>
            </a:r>
          </a:p>
          <a:p>
            <a:pPr marL="285750" indent="-285750">
              <a:spcAft>
                <a:spcPts val="600"/>
              </a:spcAft>
              <a:buFont typeface="Arial" pitchFamily="34" charset="0"/>
              <a:buChar char="•"/>
            </a:pPr>
            <a:r>
              <a:rPr lang="sv-SE" dirty="0" smtClean="0"/>
              <a:t>Måltidsstöd</a:t>
            </a:r>
          </a:p>
          <a:p>
            <a:pPr marL="285750" indent="-285750">
              <a:spcAft>
                <a:spcPts val="600"/>
              </a:spcAft>
              <a:buFont typeface="Arial" pitchFamily="34" charset="0"/>
              <a:buChar char="•"/>
            </a:pPr>
            <a:r>
              <a:rPr lang="sv-SE" dirty="0" smtClean="0"/>
              <a:t>Ledsagning</a:t>
            </a:r>
          </a:p>
          <a:p>
            <a:pPr>
              <a:spcAft>
                <a:spcPts val="600"/>
              </a:spcAft>
            </a:pPr>
            <a:endParaRPr lang="sv-SE" sz="1600" dirty="0"/>
          </a:p>
        </p:txBody>
      </p:sp>
      <p:sp>
        <p:nvSpPr>
          <p:cNvPr id="12" name="Rectangle 24"/>
          <p:cNvSpPr/>
          <p:nvPr/>
        </p:nvSpPr>
        <p:spPr>
          <a:xfrm>
            <a:off x="0" y="2121065"/>
            <a:ext cx="2756374" cy="3012726"/>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Oval 25"/>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Oval 26"/>
          <p:cNvSpPr/>
          <p:nvPr/>
        </p:nvSpPr>
        <p:spPr>
          <a:xfrm>
            <a:off x="504041" y="1481236"/>
            <a:ext cx="1567350" cy="999881"/>
          </a:xfrm>
          <a:prstGeom prst="ellipse">
            <a:avLst/>
          </a:prstGeom>
          <a:solidFill>
            <a:schemeClr val="accent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 name="TextBox 27"/>
          <p:cNvSpPr txBox="1"/>
          <p:nvPr/>
        </p:nvSpPr>
        <p:spPr>
          <a:xfrm>
            <a:off x="812097" y="1781121"/>
            <a:ext cx="968259"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Go Go</a:t>
            </a:r>
          </a:p>
        </p:txBody>
      </p:sp>
      <p:sp>
        <p:nvSpPr>
          <p:cNvPr id="22" name="Content Placeholder 11"/>
          <p:cNvSpPr txBox="1">
            <a:spLocks/>
          </p:cNvSpPr>
          <p:nvPr/>
        </p:nvSpPr>
        <p:spPr>
          <a:xfrm>
            <a:off x="351304" y="2647489"/>
            <a:ext cx="2405070"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Aft>
                <a:spcPts val="300"/>
              </a:spcAft>
            </a:pPr>
            <a:r>
              <a:rPr lang="sv-SE" sz="2000" b="1" dirty="0" smtClean="0"/>
              <a:t>Omsorgstjänster</a:t>
            </a:r>
            <a:endParaRPr lang="sv-SE" sz="1600" dirty="0">
              <a:solidFill>
                <a:schemeClr val="accent4">
                  <a:lumMod val="90000"/>
                </a:schemeClr>
              </a:solidFill>
            </a:endParaRPr>
          </a:p>
        </p:txBody>
      </p:sp>
      <p:sp>
        <p:nvSpPr>
          <p:cNvPr id="11" name="Höger klammerparentes 6"/>
          <p:cNvSpPr/>
          <p:nvPr/>
        </p:nvSpPr>
        <p:spPr>
          <a:xfrm>
            <a:off x="5845131" y="2295126"/>
            <a:ext cx="504056" cy="2362599"/>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13" name="textruta 7"/>
          <p:cNvSpPr txBox="1"/>
          <p:nvPr/>
        </p:nvSpPr>
        <p:spPr>
          <a:xfrm>
            <a:off x="6422113" y="2603402"/>
            <a:ext cx="2616982" cy="1754326"/>
          </a:xfrm>
          <a:prstGeom prst="rect">
            <a:avLst/>
          </a:prstGeom>
          <a:noFill/>
        </p:spPr>
        <p:txBody>
          <a:bodyPr wrap="square" rtlCol="0">
            <a:spAutoFit/>
          </a:bodyPr>
          <a:lstStyle/>
          <a:p>
            <a:r>
              <a:rPr lang="sv-SE" i="1" dirty="0"/>
              <a:t>Alternativ 1:</a:t>
            </a:r>
            <a:br>
              <a:rPr lang="sv-SE" i="1" dirty="0"/>
            </a:br>
            <a:r>
              <a:rPr lang="sv-SE" i="1" dirty="0"/>
              <a:t>Hushållsnära tjänster</a:t>
            </a:r>
          </a:p>
          <a:p>
            <a:endParaRPr lang="sv-SE" i="1" dirty="0"/>
          </a:p>
          <a:p>
            <a:r>
              <a:rPr lang="sv-SE" i="1" dirty="0"/>
              <a:t>Alternativ 2:</a:t>
            </a:r>
            <a:br>
              <a:rPr lang="sv-SE" i="1" dirty="0"/>
            </a:br>
            <a:r>
              <a:rPr lang="sv-SE" i="1" dirty="0" smtClean="0"/>
              <a:t>Hemtjänst efter </a:t>
            </a:r>
            <a:r>
              <a:rPr lang="sv-SE" i="1" dirty="0"/>
              <a:t>biståndsbeslut</a:t>
            </a:r>
          </a:p>
        </p:txBody>
      </p:sp>
    </p:spTree>
    <p:extLst>
      <p:ext uri="{BB962C8B-B14F-4D97-AF65-F5344CB8AC3E}">
        <p14:creationId xmlns="" xmlns:p14="http://schemas.microsoft.com/office/powerpoint/2010/main" val="224775510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Service</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13</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16" name="textruta 5"/>
          <p:cNvSpPr txBox="1"/>
          <p:nvPr/>
        </p:nvSpPr>
        <p:spPr>
          <a:xfrm>
            <a:off x="2984671" y="1899471"/>
            <a:ext cx="2644604" cy="3554819"/>
          </a:xfrm>
          <a:prstGeom prst="rect">
            <a:avLst/>
          </a:prstGeom>
          <a:noFill/>
        </p:spPr>
        <p:txBody>
          <a:bodyPr wrap="square" rtlCol="0">
            <a:spAutoFit/>
          </a:bodyPr>
          <a:lstStyle/>
          <a:p>
            <a:pPr marL="176213" indent="-176213">
              <a:spcAft>
                <a:spcPts val="600"/>
              </a:spcAft>
              <a:buFont typeface="Arial" pitchFamily="34" charset="0"/>
              <a:buChar char="•"/>
            </a:pPr>
            <a:r>
              <a:rPr lang="sv-SE" dirty="0"/>
              <a:t>Ledarledda aktiviteter</a:t>
            </a:r>
          </a:p>
          <a:p>
            <a:pPr marL="176213" indent="-176213">
              <a:spcAft>
                <a:spcPts val="600"/>
              </a:spcAft>
              <a:buFont typeface="Arial" pitchFamily="34" charset="0"/>
              <a:buChar char="•"/>
            </a:pPr>
            <a:r>
              <a:rPr lang="sv-SE" dirty="0"/>
              <a:t>Personlig tränare</a:t>
            </a:r>
          </a:p>
          <a:p>
            <a:pPr marL="176213" indent="-176213">
              <a:spcAft>
                <a:spcPts val="600"/>
              </a:spcAft>
              <a:buFont typeface="Arial" pitchFamily="34" charset="0"/>
              <a:buChar char="•"/>
            </a:pPr>
            <a:r>
              <a:rPr lang="sv-SE" dirty="0" smtClean="0"/>
              <a:t>Hälsoanalys</a:t>
            </a:r>
            <a:endParaRPr lang="sv-SE" dirty="0"/>
          </a:p>
          <a:p>
            <a:pPr marL="176213" indent="-176213">
              <a:spcAft>
                <a:spcPts val="600"/>
              </a:spcAft>
              <a:buFont typeface="Arial" pitchFamily="34" charset="0"/>
              <a:buChar char="•"/>
            </a:pPr>
            <a:r>
              <a:rPr lang="sv-SE" dirty="0" smtClean="0"/>
              <a:t>Massage</a:t>
            </a:r>
            <a:endParaRPr lang="sv-SE" dirty="0"/>
          </a:p>
          <a:p>
            <a:pPr marL="176213" indent="-176213">
              <a:spcAft>
                <a:spcPts val="600"/>
              </a:spcAft>
              <a:buFont typeface="Arial" pitchFamily="34" charset="0"/>
              <a:buChar char="•"/>
            </a:pPr>
            <a:r>
              <a:rPr lang="sv-SE" dirty="0" smtClean="0"/>
              <a:t>SPA-behandlingar</a:t>
            </a:r>
            <a:endParaRPr lang="sv-SE" dirty="0"/>
          </a:p>
          <a:p>
            <a:pPr marL="176213" indent="-176213">
              <a:spcAft>
                <a:spcPts val="600"/>
              </a:spcAft>
              <a:buFont typeface="Arial" pitchFamily="34" charset="0"/>
              <a:buChar char="•"/>
            </a:pPr>
            <a:r>
              <a:rPr lang="sv-SE" dirty="0"/>
              <a:t>Catering</a:t>
            </a:r>
          </a:p>
          <a:p>
            <a:pPr marL="176213" indent="-176213">
              <a:spcAft>
                <a:spcPts val="600"/>
              </a:spcAft>
              <a:buFont typeface="Arial" pitchFamily="34" charset="0"/>
              <a:buChar char="•"/>
            </a:pPr>
            <a:r>
              <a:rPr lang="sv-SE" dirty="0"/>
              <a:t>Kemtvätt</a:t>
            </a:r>
          </a:p>
          <a:p>
            <a:pPr marL="176213" indent="-176213">
              <a:spcAft>
                <a:spcPts val="600"/>
              </a:spcAft>
              <a:buFont typeface="Arial" pitchFamily="34" charset="0"/>
              <a:buChar char="•"/>
            </a:pPr>
            <a:r>
              <a:rPr lang="sv-SE" dirty="0"/>
              <a:t>Biltvätt</a:t>
            </a:r>
          </a:p>
          <a:p>
            <a:pPr marL="176213" indent="-176213">
              <a:spcAft>
                <a:spcPts val="600"/>
              </a:spcAft>
              <a:buFont typeface="Arial" pitchFamily="34" charset="0"/>
              <a:buChar char="•"/>
            </a:pPr>
            <a:r>
              <a:rPr lang="sv-SE" dirty="0" smtClean="0"/>
              <a:t>Däckbyte m.m.</a:t>
            </a:r>
          </a:p>
          <a:p>
            <a:pPr marL="176213" indent="-176213">
              <a:spcAft>
                <a:spcPts val="600"/>
              </a:spcAft>
              <a:buFont typeface="Arial" pitchFamily="34" charset="0"/>
              <a:buChar char="•"/>
            </a:pPr>
            <a:r>
              <a:rPr lang="sv-SE" dirty="0" smtClean="0"/>
              <a:t>Flytthjälp</a:t>
            </a:r>
            <a:endParaRPr lang="sv-SE" dirty="0"/>
          </a:p>
        </p:txBody>
      </p:sp>
      <p:sp>
        <p:nvSpPr>
          <p:cNvPr id="17" name="Höger klammerparentes 6"/>
          <p:cNvSpPr/>
          <p:nvPr/>
        </p:nvSpPr>
        <p:spPr>
          <a:xfrm>
            <a:off x="5715503" y="1964664"/>
            <a:ext cx="504056" cy="3397911"/>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20" name="textruta 7"/>
          <p:cNvSpPr txBox="1"/>
          <p:nvPr/>
        </p:nvSpPr>
        <p:spPr>
          <a:xfrm>
            <a:off x="6288498" y="2929291"/>
            <a:ext cx="1549563" cy="1477328"/>
          </a:xfrm>
          <a:prstGeom prst="rect">
            <a:avLst/>
          </a:prstGeom>
          <a:noFill/>
        </p:spPr>
        <p:txBody>
          <a:bodyPr wrap="square" rtlCol="0">
            <a:spAutoFit/>
          </a:bodyPr>
          <a:lstStyle/>
          <a:p>
            <a:r>
              <a:rPr lang="sv-SE" i="1" dirty="0"/>
              <a:t>Köps ur </a:t>
            </a:r>
            <a:br>
              <a:rPr lang="sv-SE" i="1" dirty="0"/>
            </a:br>
            <a:r>
              <a:rPr lang="sv-SE" i="1" dirty="0"/>
              <a:t>en prissatt meny med möjlighet till volymrabatt</a:t>
            </a:r>
          </a:p>
        </p:txBody>
      </p:sp>
      <p:sp>
        <p:nvSpPr>
          <p:cNvPr id="25" name="Rectangle 24"/>
          <p:cNvSpPr/>
          <p:nvPr/>
        </p:nvSpPr>
        <p:spPr>
          <a:xfrm>
            <a:off x="0" y="2121065"/>
            <a:ext cx="2756374" cy="3012726"/>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Oval 25"/>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Oval 26"/>
          <p:cNvSpPr/>
          <p:nvPr/>
        </p:nvSpPr>
        <p:spPr>
          <a:xfrm>
            <a:off x="504041" y="1481236"/>
            <a:ext cx="1567350" cy="999881"/>
          </a:xfrm>
          <a:prstGeom prst="ellipse">
            <a:avLst/>
          </a:prstGeom>
          <a:solidFill>
            <a:schemeClr val="accent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8" name="TextBox 27"/>
          <p:cNvSpPr txBox="1"/>
          <p:nvPr/>
        </p:nvSpPr>
        <p:spPr>
          <a:xfrm>
            <a:off x="812097" y="1781121"/>
            <a:ext cx="968259"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Go Go</a:t>
            </a:r>
          </a:p>
        </p:txBody>
      </p:sp>
      <p:sp>
        <p:nvSpPr>
          <p:cNvPr id="29" name="Content Placeholder 11"/>
          <p:cNvSpPr txBox="1">
            <a:spLocks/>
          </p:cNvSpPr>
          <p:nvPr/>
        </p:nvSpPr>
        <p:spPr>
          <a:xfrm>
            <a:off x="351304" y="2647489"/>
            <a:ext cx="2188884" cy="61555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Aft>
                <a:spcPts val="300"/>
              </a:spcAft>
            </a:pPr>
            <a:r>
              <a:rPr lang="sv-SE" sz="2000" b="1" dirty="0" smtClean="0"/>
              <a:t>Komfort-tjänster</a:t>
            </a:r>
            <a:endParaRPr lang="sv-SE" sz="1600" dirty="0">
              <a:solidFill>
                <a:schemeClr val="accent4">
                  <a:lumMod val="90000"/>
                </a:schemeClr>
              </a:solidFill>
            </a:endParaRPr>
          </a:p>
        </p:txBody>
      </p:sp>
    </p:spTree>
    <p:extLst>
      <p:ext uri="{BB962C8B-B14F-4D97-AF65-F5344CB8AC3E}">
        <p14:creationId xmlns="" xmlns:p14="http://schemas.microsoft.com/office/powerpoint/2010/main" val="10417943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Omsorg</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14</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16" name="textruta 5"/>
          <p:cNvSpPr txBox="1"/>
          <p:nvPr/>
        </p:nvSpPr>
        <p:spPr>
          <a:xfrm>
            <a:off x="2984671" y="2727112"/>
            <a:ext cx="3581984" cy="1754326"/>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Tillsammans med våra boende sätter vi varje halvår ihop ett aktivitetsprogram med </a:t>
            </a:r>
            <a:r>
              <a:rPr lang="sv-SE" dirty="0"/>
              <a:t>e</a:t>
            </a:r>
            <a:r>
              <a:rPr lang="sv-SE" dirty="0" smtClean="0"/>
              <a:t>n kombination av fysiska och intellektuella aktiviteter med hög grad av socialt umgänge.</a:t>
            </a:r>
          </a:p>
        </p:txBody>
      </p:sp>
      <p:sp>
        <p:nvSpPr>
          <p:cNvPr id="25" name="Rectangle 24"/>
          <p:cNvSpPr/>
          <p:nvPr/>
        </p:nvSpPr>
        <p:spPr>
          <a:xfrm>
            <a:off x="0" y="2825915"/>
            <a:ext cx="2756374" cy="302862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Oval 25"/>
          <p:cNvSpPr/>
          <p:nvPr/>
        </p:nvSpPr>
        <p:spPr>
          <a:xfrm>
            <a:off x="342240" y="208286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3352339"/>
            <a:ext cx="2277596" cy="61555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6"/>
              </a:buClr>
            </a:pPr>
            <a:r>
              <a:rPr lang="sv-SE" sz="2000" b="1" dirty="0" smtClean="0"/>
              <a:t>Gemensamma aktiviteter</a:t>
            </a:r>
            <a:endParaRPr lang="sv-SE" sz="1600" dirty="0">
              <a:solidFill>
                <a:schemeClr val="accent4">
                  <a:lumMod val="90000"/>
                </a:schemeClr>
              </a:solidFill>
            </a:endParaRPr>
          </a:p>
        </p:txBody>
      </p:sp>
      <p:sp>
        <p:nvSpPr>
          <p:cNvPr id="13" name="Oval 39"/>
          <p:cNvSpPr/>
          <p:nvPr/>
        </p:nvSpPr>
        <p:spPr>
          <a:xfrm>
            <a:off x="328127" y="211600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Oval 25"/>
          <p:cNvSpPr/>
          <p:nvPr/>
        </p:nvSpPr>
        <p:spPr>
          <a:xfrm>
            <a:off x="485817" y="2219226"/>
            <a:ext cx="1567350" cy="999881"/>
          </a:xfrm>
          <a:prstGeom prst="ellipse">
            <a:avLst/>
          </a:prstGeom>
          <a:solidFill>
            <a:schemeClr val="accent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Box 26"/>
          <p:cNvSpPr txBox="1"/>
          <p:nvPr/>
        </p:nvSpPr>
        <p:spPr>
          <a:xfrm>
            <a:off x="663308" y="2519111"/>
            <a:ext cx="1210588" cy="400110"/>
          </a:xfrm>
          <a:prstGeom prst="rect">
            <a:avLst/>
          </a:prstGeom>
          <a:noFill/>
        </p:spPr>
        <p:txBody>
          <a:bodyPr wrap="none" rtlCol="0">
            <a:spAutoFit/>
          </a:bodyPr>
          <a:lstStyle/>
          <a:p>
            <a:pPr algn="ctr"/>
            <a:r>
              <a:rPr lang="sv-SE" sz="2000" b="1" dirty="0" err="1">
                <a:solidFill>
                  <a:srgbClr val="FFFFFF"/>
                </a:solidFill>
                <a:effectLst>
                  <a:outerShdw blurRad="50800" dist="38100" dir="2700000" algn="tl" rotWithShape="0">
                    <a:prstClr val="black">
                      <a:alpha val="40000"/>
                    </a:prstClr>
                  </a:outerShdw>
                </a:effectLst>
              </a:rPr>
              <a:t>Slow</a:t>
            </a:r>
            <a:r>
              <a:rPr lang="sv-SE" sz="2000" b="1" dirty="0">
                <a:solidFill>
                  <a:srgbClr val="FFFFFF"/>
                </a:solidFill>
                <a:effectLst>
                  <a:outerShdw blurRad="50800" dist="38100" dir="2700000" algn="tl" rotWithShape="0">
                    <a:prstClr val="black">
                      <a:alpha val="40000"/>
                    </a:prstClr>
                  </a:outerShdw>
                </a:effectLst>
              </a:rPr>
              <a:t> Go</a:t>
            </a:r>
          </a:p>
        </p:txBody>
      </p:sp>
      <p:sp>
        <p:nvSpPr>
          <p:cNvPr id="12" name="Höger klammerparentes 11"/>
          <p:cNvSpPr/>
          <p:nvPr/>
        </p:nvSpPr>
        <p:spPr>
          <a:xfrm>
            <a:off x="6420363" y="2529799"/>
            <a:ext cx="504056" cy="2014649"/>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17" name="textruta 16"/>
          <p:cNvSpPr txBox="1"/>
          <p:nvPr/>
        </p:nvSpPr>
        <p:spPr>
          <a:xfrm>
            <a:off x="7003303" y="3076126"/>
            <a:ext cx="1497229" cy="923330"/>
          </a:xfrm>
          <a:prstGeom prst="rect">
            <a:avLst/>
          </a:prstGeom>
          <a:noFill/>
        </p:spPr>
        <p:txBody>
          <a:bodyPr wrap="square" rtlCol="0">
            <a:spAutoFit/>
          </a:bodyPr>
          <a:lstStyle/>
          <a:p>
            <a:r>
              <a:rPr lang="sv-SE" i="1" dirty="0" smtClean="0"/>
              <a:t>Anordnas i regi av de boende</a:t>
            </a:r>
          </a:p>
        </p:txBody>
      </p:sp>
      <p:sp>
        <p:nvSpPr>
          <p:cNvPr id="20" name="Rectangle 24"/>
          <p:cNvSpPr/>
          <p:nvPr/>
        </p:nvSpPr>
        <p:spPr>
          <a:xfrm>
            <a:off x="4202" y="4332277"/>
            <a:ext cx="2756374" cy="1495815"/>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Oval 25"/>
          <p:cNvSpPr/>
          <p:nvPr/>
        </p:nvSpPr>
        <p:spPr>
          <a:xfrm>
            <a:off x="342240" y="143516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Oval 26"/>
          <p:cNvSpPr/>
          <p:nvPr/>
        </p:nvSpPr>
        <p:spPr>
          <a:xfrm>
            <a:off x="504041" y="1538386"/>
            <a:ext cx="1567350" cy="999881"/>
          </a:xfrm>
          <a:prstGeom prst="ellipse">
            <a:avLst/>
          </a:prstGeom>
          <a:solidFill>
            <a:schemeClr val="accent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 name="TextBox 27"/>
          <p:cNvSpPr txBox="1"/>
          <p:nvPr/>
        </p:nvSpPr>
        <p:spPr>
          <a:xfrm>
            <a:off x="812097" y="1838271"/>
            <a:ext cx="968259" cy="400110"/>
          </a:xfrm>
          <a:prstGeom prst="rect">
            <a:avLst/>
          </a:prstGeom>
          <a:noFill/>
        </p:spPr>
        <p:txBody>
          <a:bodyPr wrap="none" rtlCol="0">
            <a:spAutoFit/>
          </a:bodyPr>
          <a:lstStyle/>
          <a:p>
            <a:pPr algn="ctr"/>
            <a:r>
              <a:rPr lang="sv-SE" sz="2000" b="1" dirty="0">
                <a:solidFill>
                  <a:srgbClr val="FFFFFF"/>
                </a:solidFill>
                <a:effectLst>
                  <a:outerShdw blurRad="50800" dist="38100" dir="2700000" algn="tl" rotWithShape="0">
                    <a:prstClr val="black">
                      <a:alpha val="40000"/>
                    </a:prstClr>
                  </a:outerShdw>
                </a:effectLst>
              </a:rPr>
              <a:t>Go </a:t>
            </a:r>
            <a:r>
              <a:rPr lang="sv-SE" sz="2000" b="1" dirty="0" err="1">
                <a:solidFill>
                  <a:srgbClr val="FFFFFF"/>
                </a:solidFill>
                <a:effectLst>
                  <a:outerShdw blurRad="50800" dist="38100" dir="2700000" algn="tl" rotWithShape="0">
                    <a:prstClr val="black">
                      <a:alpha val="40000"/>
                    </a:prstClr>
                  </a:outerShdw>
                </a:effectLst>
              </a:rPr>
              <a:t>Go</a:t>
            </a:r>
            <a:endParaRPr lang="sv-SE" sz="2000" b="1" dirty="0">
              <a:solidFill>
                <a:srgbClr val="FFFFFF"/>
              </a:solidFill>
              <a:effectLst>
                <a:outerShdw blurRad="50800" dist="38100" dir="2700000" algn="tl" rotWithShape="0">
                  <a:prstClr val="black">
                    <a:alpha val="40000"/>
                  </a:prstClr>
                </a:outerShdw>
              </a:effectLst>
            </a:endParaRPr>
          </a:p>
        </p:txBody>
      </p:sp>
    </p:spTree>
    <p:extLst>
      <p:ext uri="{BB962C8B-B14F-4D97-AF65-F5344CB8AC3E}">
        <p14:creationId xmlns="" xmlns:p14="http://schemas.microsoft.com/office/powerpoint/2010/main" val="259130388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Omsorg</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15</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16" name="textruta 5"/>
          <p:cNvSpPr txBox="1"/>
          <p:nvPr/>
        </p:nvSpPr>
        <p:spPr>
          <a:xfrm>
            <a:off x="2984671" y="2131284"/>
            <a:ext cx="5197304" cy="2970044"/>
          </a:xfrm>
          <a:prstGeom prst="rect">
            <a:avLst/>
          </a:prstGeom>
          <a:noFill/>
        </p:spPr>
        <p:txBody>
          <a:bodyPr wrap="square" rtlCol="0">
            <a:spAutoFit/>
          </a:bodyPr>
          <a:lstStyle/>
          <a:p>
            <a:pPr marL="176213" indent="-176213">
              <a:spcAft>
                <a:spcPts val="600"/>
              </a:spcAft>
            </a:pPr>
            <a:r>
              <a:rPr lang="sv-SE" dirty="0" smtClean="0"/>
              <a:t>Silver Life AB har egen hemtjänstfunktion </a:t>
            </a:r>
          </a:p>
          <a:p>
            <a:pPr marL="176213" indent="-176213">
              <a:spcAft>
                <a:spcPts val="600"/>
              </a:spcAft>
            </a:pPr>
            <a:r>
              <a:rPr lang="sv-SE" dirty="0" smtClean="0"/>
              <a:t>som de boende kan välja efter att ha fått</a:t>
            </a:r>
          </a:p>
          <a:p>
            <a:pPr marL="176213" indent="-176213">
              <a:spcAft>
                <a:spcPts val="600"/>
              </a:spcAft>
            </a:pPr>
            <a:r>
              <a:rPr lang="sv-SE" dirty="0" smtClean="0"/>
              <a:t>biståndsbeslut av kommunen.</a:t>
            </a:r>
          </a:p>
          <a:p>
            <a:pPr>
              <a:spcAft>
                <a:spcPts val="600"/>
              </a:spcAft>
            </a:pPr>
            <a:endParaRPr lang="sv-SE" sz="900" dirty="0" smtClean="0"/>
          </a:p>
          <a:p>
            <a:pPr marL="176213" indent="-176213">
              <a:spcAft>
                <a:spcPts val="600"/>
              </a:spcAft>
              <a:buFont typeface="Arial" pitchFamily="34" charset="0"/>
              <a:buChar char="•"/>
            </a:pPr>
            <a:r>
              <a:rPr lang="sv-SE" sz="1600" dirty="0"/>
              <a:t>Städning</a:t>
            </a:r>
          </a:p>
          <a:p>
            <a:pPr marL="176213" indent="-176213">
              <a:spcAft>
                <a:spcPts val="600"/>
              </a:spcAft>
              <a:buFont typeface="Arial" pitchFamily="34" charset="0"/>
              <a:buChar char="•"/>
            </a:pPr>
            <a:r>
              <a:rPr lang="sv-SE" sz="1600" dirty="0"/>
              <a:t>Fönsterputs</a:t>
            </a:r>
          </a:p>
          <a:p>
            <a:pPr marL="176213" indent="-176213">
              <a:spcAft>
                <a:spcPts val="600"/>
              </a:spcAft>
              <a:buFont typeface="Arial" pitchFamily="34" charset="0"/>
              <a:buChar char="•"/>
            </a:pPr>
            <a:r>
              <a:rPr lang="sv-SE" sz="1600" dirty="0" smtClean="0"/>
              <a:t>Tvätt</a:t>
            </a:r>
            <a:endParaRPr lang="sv-SE" sz="1600" dirty="0"/>
          </a:p>
          <a:p>
            <a:pPr marL="176213" indent="-176213">
              <a:spcAft>
                <a:spcPts val="600"/>
              </a:spcAft>
              <a:buFont typeface="Arial" pitchFamily="34" charset="0"/>
              <a:buChar char="•"/>
            </a:pPr>
            <a:r>
              <a:rPr lang="sv-SE" sz="1600" dirty="0"/>
              <a:t>Strykning</a:t>
            </a:r>
          </a:p>
          <a:p>
            <a:pPr marL="176213" indent="-176213">
              <a:spcAft>
                <a:spcPts val="600"/>
              </a:spcAft>
              <a:buFont typeface="Arial" pitchFamily="34" charset="0"/>
              <a:buChar char="•"/>
            </a:pPr>
            <a:endParaRPr lang="sv-SE" sz="2000" dirty="0" smtClean="0"/>
          </a:p>
        </p:txBody>
      </p:sp>
      <p:sp>
        <p:nvSpPr>
          <p:cNvPr id="25" name="Rectangle 24"/>
          <p:cNvSpPr/>
          <p:nvPr/>
        </p:nvSpPr>
        <p:spPr>
          <a:xfrm>
            <a:off x="0" y="2121065"/>
            <a:ext cx="2756374" cy="30127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Oval 25"/>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188884"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6"/>
              </a:buClr>
            </a:pPr>
            <a:r>
              <a:rPr lang="sv-SE" sz="2000" b="1" dirty="0" smtClean="0"/>
              <a:t>Hemtjänst</a:t>
            </a:r>
            <a:endParaRPr lang="sv-SE" sz="1600" dirty="0">
              <a:solidFill>
                <a:schemeClr val="accent4">
                  <a:lumMod val="90000"/>
                </a:schemeClr>
              </a:solidFill>
            </a:endParaRPr>
          </a:p>
        </p:txBody>
      </p:sp>
      <p:sp>
        <p:nvSpPr>
          <p:cNvPr id="13" name="Oval 39"/>
          <p:cNvSpPr/>
          <p:nvPr/>
        </p:nvSpPr>
        <p:spPr>
          <a:xfrm>
            <a:off x="328127" y="141115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Oval 25"/>
          <p:cNvSpPr/>
          <p:nvPr/>
        </p:nvSpPr>
        <p:spPr>
          <a:xfrm>
            <a:off x="485817" y="1514376"/>
            <a:ext cx="1567350" cy="999881"/>
          </a:xfrm>
          <a:prstGeom prst="ellipse">
            <a:avLst/>
          </a:prstGeom>
          <a:solidFill>
            <a:schemeClr val="accent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Box 26"/>
          <p:cNvSpPr txBox="1"/>
          <p:nvPr/>
        </p:nvSpPr>
        <p:spPr>
          <a:xfrm>
            <a:off x="663308" y="1814261"/>
            <a:ext cx="1210588" cy="400110"/>
          </a:xfrm>
          <a:prstGeom prst="rect">
            <a:avLst/>
          </a:prstGeom>
          <a:noFill/>
        </p:spPr>
        <p:txBody>
          <a:bodyPr wrap="none" rtlCol="0">
            <a:spAutoFit/>
          </a:bodyPr>
          <a:lstStyle/>
          <a:p>
            <a:pPr algn="ctr"/>
            <a:r>
              <a:rPr lang="sv-SE" sz="2000" b="1" dirty="0" err="1">
                <a:solidFill>
                  <a:srgbClr val="FFFFFF"/>
                </a:solidFill>
                <a:effectLst>
                  <a:outerShdw blurRad="50800" dist="38100" dir="2700000" algn="tl" rotWithShape="0">
                    <a:prstClr val="black">
                      <a:alpha val="40000"/>
                    </a:prstClr>
                  </a:outerShdw>
                </a:effectLst>
              </a:rPr>
              <a:t>Slow</a:t>
            </a:r>
            <a:r>
              <a:rPr lang="sv-SE" sz="2000" b="1" dirty="0">
                <a:solidFill>
                  <a:srgbClr val="FFFFFF"/>
                </a:solidFill>
                <a:effectLst>
                  <a:outerShdw blurRad="50800" dist="38100" dir="2700000" algn="tl" rotWithShape="0">
                    <a:prstClr val="black">
                      <a:alpha val="40000"/>
                    </a:prstClr>
                  </a:outerShdw>
                </a:effectLst>
              </a:rPr>
              <a:t> Go</a:t>
            </a:r>
          </a:p>
        </p:txBody>
      </p:sp>
      <p:sp>
        <p:nvSpPr>
          <p:cNvPr id="21" name="textruta 5"/>
          <p:cNvSpPr txBox="1"/>
          <p:nvPr/>
        </p:nvSpPr>
        <p:spPr>
          <a:xfrm>
            <a:off x="4903363" y="3380462"/>
            <a:ext cx="3021437" cy="1308050"/>
          </a:xfrm>
          <a:prstGeom prst="rect">
            <a:avLst/>
          </a:prstGeom>
          <a:noFill/>
        </p:spPr>
        <p:txBody>
          <a:bodyPr wrap="square" rtlCol="0">
            <a:spAutoFit/>
          </a:bodyPr>
          <a:lstStyle/>
          <a:p>
            <a:pPr marL="176213" indent="-176213">
              <a:spcAft>
                <a:spcPts val="600"/>
              </a:spcAft>
              <a:buFont typeface="Arial" pitchFamily="34" charset="0"/>
              <a:buChar char="•"/>
            </a:pPr>
            <a:r>
              <a:rPr lang="sv-SE" sz="1600" dirty="0" smtClean="0"/>
              <a:t>Matlagning</a:t>
            </a:r>
            <a:endParaRPr lang="sv-SE" sz="1600" dirty="0"/>
          </a:p>
          <a:p>
            <a:pPr marL="176213" indent="-176213">
              <a:spcAft>
                <a:spcPts val="600"/>
              </a:spcAft>
              <a:buFont typeface="Arial" pitchFamily="34" charset="0"/>
              <a:buChar char="•"/>
            </a:pPr>
            <a:r>
              <a:rPr lang="sv-SE" sz="1600" dirty="0" smtClean="0"/>
              <a:t>IT-service</a:t>
            </a:r>
            <a:endParaRPr lang="sv-SE" sz="1600" dirty="0"/>
          </a:p>
          <a:p>
            <a:pPr marL="176213" indent="-176213">
              <a:spcAft>
                <a:spcPts val="600"/>
              </a:spcAft>
              <a:buFont typeface="Arial" pitchFamily="34" charset="0"/>
              <a:buChar char="•"/>
            </a:pPr>
            <a:r>
              <a:rPr lang="sv-SE" sz="1600" dirty="0"/>
              <a:t>Händige </a:t>
            </a:r>
            <a:r>
              <a:rPr lang="sv-SE" sz="1600" dirty="0" smtClean="0"/>
              <a:t>Kim</a:t>
            </a:r>
          </a:p>
          <a:p>
            <a:pPr marL="176213" indent="-176213">
              <a:spcAft>
                <a:spcPts val="600"/>
              </a:spcAft>
              <a:buFont typeface="Arial" pitchFamily="34" charset="0"/>
              <a:buChar char="•"/>
            </a:pPr>
            <a:r>
              <a:rPr lang="sv-SE" sz="1600" dirty="0" smtClean="0"/>
              <a:t>Gardinservice</a:t>
            </a:r>
            <a:endParaRPr lang="sv-SE" sz="1600" dirty="0"/>
          </a:p>
        </p:txBody>
      </p:sp>
    </p:spTree>
    <p:extLst>
      <p:ext uri="{BB962C8B-B14F-4D97-AF65-F5344CB8AC3E}">
        <p14:creationId xmlns="" xmlns:p14="http://schemas.microsoft.com/office/powerpoint/2010/main" val="100318883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Omsorg</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16</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25" name="Rectangle 24"/>
          <p:cNvSpPr/>
          <p:nvPr/>
        </p:nvSpPr>
        <p:spPr>
          <a:xfrm>
            <a:off x="0" y="2121065"/>
            <a:ext cx="2756374" cy="30127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Oval 25"/>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188884"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6"/>
              </a:buClr>
            </a:pPr>
            <a:r>
              <a:rPr lang="sv-SE" sz="2000" b="1" dirty="0" smtClean="0"/>
              <a:t>Hemtjänst</a:t>
            </a:r>
            <a:endParaRPr lang="sv-SE" sz="1600" dirty="0">
              <a:solidFill>
                <a:schemeClr val="accent4">
                  <a:lumMod val="90000"/>
                </a:schemeClr>
              </a:solidFill>
            </a:endParaRPr>
          </a:p>
        </p:txBody>
      </p:sp>
      <p:sp>
        <p:nvSpPr>
          <p:cNvPr id="13" name="Oval 39"/>
          <p:cNvSpPr/>
          <p:nvPr/>
        </p:nvSpPr>
        <p:spPr>
          <a:xfrm>
            <a:off x="328127" y="141115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Oval 25"/>
          <p:cNvSpPr/>
          <p:nvPr/>
        </p:nvSpPr>
        <p:spPr>
          <a:xfrm>
            <a:off x="485817" y="1514376"/>
            <a:ext cx="1567350" cy="999881"/>
          </a:xfrm>
          <a:prstGeom prst="ellipse">
            <a:avLst/>
          </a:prstGeom>
          <a:solidFill>
            <a:schemeClr val="accent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Box 26"/>
          <p:cNvSpPr txBox="1"/>
          <p:nvPr/>
        </p:nvSpPr>
        <p:spPr>
          <a:xfrm>
            <a:off x="663308" y="1814261"/>
            <a:ext cx="1210588" cy="400110"/>
          </a:xfrm>
          <a:prstGeom prst="rect">
            <a:avLst/>
          </a:prstGeom>
          <a:noFill/>
        </p:spPr>
        <p:txBody>
          <a:bodyPr wrap="none" rtlCol="0">
            <a:spAutoFit/>
          </a:bodyPr>
          <a:lstStyle/>
          <a:p>
            <a:pPr algn="ctr"/>
            <a:r>
              <a:rPr lang="sv-SE" sz="2000" b="1" dirty="0" err="1">
                <a:solidFill>
                  <a:srgbClr val="FFFFFF"/>
                </a:solidFill>
                <a:effectLst>
                  <a:outerShdw blurRad="50800" dist="38100" dir="2700000" algn="tl" rotWithShape="0">
                    <a:prstClr val="black">
                      <a:alpha val="40000"/>
                    </a:prstClr>
                  </a:outerShdw>
                </a:effectLst>
              </a:rPr>
              <a:t>Slow</a:t>
            </a:r>
            <a:r>
              <a:rPr lang="sv-SE" sz="2000" b="1" dirty="0">
                <a:solidFill>
                  <a:srgbClr val="FFFFFF"/>
                </a:solidFill>
                <a:effectLst>
                  <a:outerShdw blurRad="50800" dist="38100" dir="2700000" algn="tl" rotWithShape="0">
                    <a:prstClr val="black">
                      <a:alpha val="40000"/>
                    </a:prstClr>
                  </a:outerShdw>
                </a:effectLst>
              </a:rPr>
              <a:t> Go</a:t>
            </a:r>
          </a:p>
        </p:txBody>
      </p:sp>
      <p:sp>
        <p:nvSpPr>
          <p:cNvPr id="21" name="textruta 5"/>
          <p:cNvSpPr txBox="1"/>
          <p:nvPr/>
        </p:nvSpPr>
        <p:spPr>
          <a:xfrm>
            <a:off x="3135086" y="2214371"/>
            <a:ext cx="5351689" cy="2908489"/>
          </a:xfrm>
          <a:prstGeom prst="rect">
            <a:avLst/>
          </a:prstGeom>
          <a:noFill/>
        </p:spPr>
        <p:txBody>
          <a:bodyPr wrap="square" rtlCol="0">
            <a:spAutoFit/>
          </a:bodyPr>
          <a:lstStyle/>
          <a:p>
            <a:pPr>
              <a:spcAft>
                <a:spcPts val="600"/>
              </a:spcAft>
            </a:pPr>
            <a:r>
              <a:rPr lang="sv-SE" dirty="0" smtClean="0"/>
              <a:t>Omsorgstjänster</a:t>
            </a:r>
          </a:p>
          <a:p>
            <a:pPr marL="285750" indent="-285750">
              <a:spcAft>
                <a:spcPts val="600"/>
              </a:spcAft>
              <a:buFont typeface="Arial" pitchFamily="34" charset="0"/>
              <a:buChar char="•"/>
            </a:pPr>
            <a:r>
              <a:rPr lang="sv-SE" sz="1600" dirty="0" smtClean="0"/>
              <a:t>Trygghetslarm</a:t>
            </a:r>
          </a:p>
          <a:p>
            <a:pPr marL="285750" indent="-285750">
              <a:spcAft>
                <a:spcPts val="600"/>
              </a:spcAft>
              <a:buFont typeface="Arial" pitchFamily="34" charset="0"/>
              <a:buChar char="•"/>
            </a:pPr>
            <a:r>
              <a:rPr lang="sv-SE" sz="1600" dirty="0" smtClean="0"/>
              <a:t>Tillsyn, dag, kväll och/eller natt</a:t>
            </a:r>
          </a:p>
          <a:p>
            <a:pPr marL="285750" indent="-285750">
              <a:spcAft>
                <a:spcPts val="600"/>
              </a:spcAft>
              <a:buFont typeface="Arial" pitchFamily="34" charset="0"/>
              <a:buChar char="•"/>
            </a:pPr>
            <a:r>
              <a:rPr lang="sv-SE" sz="1600" dirty="0" smtClean="0"/>
              <a:t>Personlig omvårdnad, tillfällig eller som basinstaser som över tid oftast utökas.</a:t>
            </a:r>
          </a:p>
          <a:p>
            <a:pPr marL="285750" indent="-285750">
              <a:spcAft>
                <a:spcPts val="600"/>
              </a:spcAft>
              <a:buFont typeface="Arial" pitchFamily="34" charset="0"/>
              <a:buChar char="•"/>
            </a:pPr>
            <a:r>
              <a:rPr lang="sv-SE" sz="1600" dirty="0" smtClean="0"/>
              <a:t>Promenader</a:t>
            </a:r>
          </a:p>
          <a:p>
            <a:pPr marL="285750" indent="-285750">
              <a:spcAft>
                <a:spcPts val="600"/>
              </a:spcAft>
              <a:buFont typeface="Arial" pitchFamily="34" charset="0"/>
              <a:buChar char="•"/>
            </a:pPr>
            <a:r>
              <a:rPr lang="sv-SE" sz="1600" dirty="0" smtClean="0"/>
              <a:t>Måltidsstöd</a:t>
            </a:r>
          </a:p>
          <a:p>
            <a:pPr marL="285750" indent="-285750">
              <a:spcAft>
                <a:spcPts val="600"/>
              </a:spcAft>
              <a:buFont typeface="Arial" pitchFamily="34" charset="0"/>
              <a:buChar char="•"/>
            </a:pPr>
            <a:r>
              <a:rPr lang="sv-SE" sz="1600" dirty="0" smtClean="0"/>
              <a:t>Ledsagning</a:t>
            </a:r>
            <a:endParaRPr lang="sv-SE" sz="2000" dirty="0" smtClean="0"/>
          </a:p>
          <a:p>
            <a:pPr>
              <a:spcAft>
                <a:spcPts val="600"/>
              </a:spcAft>
            </a:pPr>
            <a:endParaRPr lang="sv-SE" sz="1600" dirty="0"/>
          </a:p>
        </p:txBody>
      </p:sp>
    </p:spTree>
    <p:extLst>
      <p:ext uri="{BB962C8B-B14F-4D97-AF65-F5344CB8AC3E}">
        <p14:creationId xmlns="" xmlns:p14="http://schemas.microsoft.com/office/powerpoint/2010/main" val="269108368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Omsorg</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17</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16" name="textruta 5"/>
          <p:cNvSpPr txBox="1"/>
          <p:nvPr/>
        </p:nvSpPr>
        <p:spPr>
          <a:xfrm>
            <a:off x="2984671" y="2488987"/>
            <a:ext cx="3581984" cy="2031325"/>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Silver Life AB erbjuder ledsagning enligt </a:t>
            </a:r>
            <a:r>
              <a:rPr lang="sv-SE" dirty="0" err="1" smtClean="0"/>
              <a:t>SoL</a:t>
            </a:r>
            <a:r>
              <a:rPr lang="sv-SE" dirty="0" smtClean="0"/>
              <a:t>* i syfte att bistå de boende med möjligheter att besöka nära och kära samt i syfte att ta sig till och från aktiviteter utanför boendet.</a:t>
            </a:r>
          </a:p>
        </p:txBody>
      </p:sp>
      <p:sp>
        <p:nvSpPr>
          <p:cNvPr id="25" name="Rectangle 24"/>
          <p:cNvSpPr/>
          <p:nvPr/>
        </p:nvSpPr>
        <p:spPr>
          <a:xfrm>
            <a:off x="0" y="2121065"/>
            <a:ext cx="2756374" cy="30127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Oval 25"/>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188884"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6"/>
              </a:buClr>
            </a:pPr>
            <a:r>
              <a:rPr lang="sv-SE" sz="2000" b="1" dirty="0" smtClean="0"/>
              <a:t>Ledsagning</a:t>
            </a:r>
            <a:endParaRPr lang="sv-SE" sz="1600" dirty="0">
              <a:solidFill>
                <a:schemeClr val="accent4">
                  <a:lumMod val="90000"/>
                </a:schemeClr>
              </a:solidFill>
            </a:endParaRPr>
          </a:p>
        </p:txBody>
      </p:sp>
      <p:sp>
        <p:nvSpPr>
          <p:cNvPr id="13" name="Oval 39"/>
          <p:cNvSpPr/>
          <p:nvPr/>
        </p:nvSpPr>
        <p:spPr>
          <a:xfrm>
            <a:off x="328127" y="141115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Oval 25"/>
          <p:cNvSpPr/>
          <p:nvPr/>
        </p:nvSpPr>
        <p:spPr>
          <a:xfrm>
            <a:off x="485817" y="1514376"/>
            <a:ext cx="1567350" cy="999881"/>
          </a:xfrm>
          <a:prstGeom prst="ellipse">
            <a:avLst/>
          </a:prstGeom>
          <a:solidFill>
            <a:schemeClr val="accent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Box 26"/>
          <p:cNvSpPr txBox="1"/>
          <p:nvPr/>
        </p:nvSpPr>
        <p:spPr>
          <a:xfrm>
            <a:off x="663308" y="1814261"/>
            <a:ext cx="1210588" cy="400110"/>
          </a:xfrm>
          <a:prstGeom prst="rect">
            <a:avLst/>
          </a:prstGeom>
          <a:noFill/>
        </p:spPr>
        <p:txBody>
          <a:bodyPr wrap="none" rtlCol="0">
            <a:spAutoFit/>
          </a:bodyPr>
          <a:lstStyle/>
          <a:p>
            <a:pPr algn="ctr"/>
            <a:r>
              <a:rPr lang="sv-SE" sz="2000" b="1" dirty="0" err="1">
                <a:solidFill>
                  <a:srgbClr val="FFFFFF"/>
                </a:solidFill>
                <a:effectLst>
                  <a:outerShdw blurRad="50800" dist="38100" dir="2700000" algn="tl" rotWithShape="0">
                    <a:prstClr val="black">
                      <a:alpha val="40000"/>
                    </a:prstClr>
                  </a:outerShdw>
                </a:effectLst>
              </a:rPr>
              <a:t>Slow</a:t>
            </a:r>
            <a:r>
              <a:rPr lang="sv-SE" sz="2000" b="1" dirty="0">
                <a:solidFill>
                  <a:srgbClr val="FFFFFF"/>
                </a:solidFill>
                <a:effectLst>
                  <a:outerShdw blurRad="50800" dist="38100" dir="2700000" algn="tl" rotWithShape="0">
                    <a:prstClr val="black">
                      <a:alpha val="40000"/>
                    </a:prstClr>
                  </a:outerShdw>
                </a:effectLst>
              </a:rPr>
              <a:t> Go</a:t>
            </a:r>
          </a:p>
        </p:txBody>
      </p:sp>
      <p:sp>
        <p:nvSpPr>
          <p:cNvPr id="12" name="Höger klammerparentes 11"/>
          <p:cNvSpPr/>
          <p:nvPr/>
        </p:nvSpPr>
        <p:spPr>
          <a:xfrm>
            <a:off x="6420363" y="2548849"/>
            <a:ext cx="504056" cy="2014649"/>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17" name="textruta 16"/>
          <p:cNvSpPr txBox="1"/>
          <p:nvPr/>
        </p:nvSpPr>
        <p:spPr>
          <a:xfrm>
            <a:off x="7003303" y="2542726"/>
            <a:ext cx="1497229" cy="2031325"/>
          </a:xfrm>
          <a:prstGeom prst="rect">
            <a:avLst/>
          </a:prstGeom>
          <a:noFill/>
        </p:spPr>
        <p:txBody>
          <a:bodyPr wrap="square" rtlCol="0">
            <a:spAutoFit/>
          </a:bodyPr>
          <a:lstStyle/>
          <a:p>
            <a:r>
              <a:rPr lang="sv-SE" i="1" dirty="0" smtClean="0"/>
              <a:t>Beviljas som enskild insats av kommunen.</a:t>
            </a:r>
          </a:p>
          <a:p>
            <a:r>
              <a:rPr lang="sv-SE" i="1" dirty="0" smtClean="0"/>
              <a:t>Kan ingå i hemtjänst-beslut.</a:t>
            </a:r>
          </a:p>
        </p:txBody>
      </p:sp>
      <p:sp>
        <p:nvSpPr>
          <p:cNvPr id="3" name="textruta 2"/>
          <p:cNvSpPr txBox="1"/>
          <p:nvPr/>
        </p:nvSpPr>
        <p:spPr>
          <a:xfrm>
            <a:off x="7086600" y="6438900"/>
            <a:ext cx="1233030" cy="246221"/>
          </a:xfrm>
          <a:prstGeom prst="rect">
            <a:avLst/>
          </a:prstGeom>
          <a:noFill/>
        </p:spPr>
        <p:txBody>
          <a:bodyPr wrap="none" rtlCol="0">
            <a:spAutoFit/>
          </a:bodyPr>
          <a:lstStyle/>
          <a:p>
            <a:r>
              <a:rPr lang="sv-SE" sz="1000" dirty="0" smtClean="0"/>
              <a:t>* Socialtjänstlagen</a:t>
            </a:r>
            <a:endParaRPr lang="sv-SE" sz="1000" dirty="0"/>
          </a:p>
        </p:txBody>
      </p:sp>
    </p:spTree>
    <p:extLst>
      <p:ext uri="{BB962C8B-B14F-4D97-AF65-F5344CB8AC3E}">
        <p14:creationId xmlns="" xmlns:p14="http://schemas.microsoft.com/office/powerpoint/2010/main" val="244934934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Omsorg</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18</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16" name="textruta 5"/>
          <p:cNvSpPr txBox="1"/>
          <p:nvPr/>
        </p:nvSpPr>
        <p:spPr>
          <a:xfrm>
            <a:off x="2984671" y="1978862"/>
            <a:ext cx="3581984" cy="3370153"/>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Silver Life AB erbjuder sina boende korttidsboende enligt </a:t>
            </a:r>
            <a:r>
              <a:rPr lang="sv-SE" dirty="0" err="1" smtClean="0"/>
              <a:t>SoL</a:t>
            </a:r>
            <a:r>
              <a:rPr lang="sv-SE" dirty="0" smtClean="0"/>
              <a:t>, som ”mellanboende” efter sjukhusvistelse, eller om anhöriga som tar stort ansvar i omsorgen behöver avlastning.</a:t>
            </a:r>
          </a:p>
          <a:p>
            <a:pPr marL="176213" indent="-176213">
              <a:spcAft>
                <a:spcPts val="600"/>
              </a:spcAft>
              <a:buFont typeface="Arial" pitchFamily="34" charset="0"/>
              <a:buChar char="•"/>
            </a:pPr>
            <a:r>
              <a:rPr lang="sv-SE" dirty="0" smtClean="0"/>
              <a:t>Logistik utanför Silver Life genom stöd från hemtjänstgruppen</a:t>
            </a:r>
          </a:p>
          <a:p>
            <a:pPr marL="176213" indent="-176213">
              <a:spcAft>
                <a:spcPts val="600"/>
              </a:spcAft>
              <a:buFont typeface="Arial" pitchFamily="34" charset="0"/>
              <a:buChar char="•"/>
            </a:pPr>
            <a:r>
              <a:rPr lang="sv-SE" dirty="0" smtClean="0"/>
              <a:t>Anhörigstöd</a:t>
            </a:r>
          </a:p>
          <a:p>
            <a:pPr marL="176213" indent="-176213">
              <a:spcAft>
                <a:spcPts val="600"/>
              </a:spcAft>
              <a:buFont typeface="Arial" pitchFamily="34" charset="0"/>
              <a:buChar char="•"/>
            </a:pPr>
            <a:r>
              <a:rPr lang="sv-SE" dirty="0" smtClean="0"/>
              <a:t>Samverkansplan</a:t>
            </a:r>
          </a:p>
        </p:txBody>
      </p:sp>
      <p:sp>
        <p:nvSpPr>
          <p:cNvPr id="25" name="Rectangle 24"/>
          <p:cNvSpPr/>
          <p:nvPr/>
        </p:nvSpPr>
        <p:spPr>
          <a:xfrm>
            <a:off x="0" y="2121065"/>
            <a:ext cx="2756374" cy="30127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Oval 25"/>
          <p:cNvSpPr/>
          <p:nvPr/>
        </p:nvSpPr>
        <p:spPr>
          <a:xfrm>
            <a:off x="342240" y="137801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277596"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6"/>
              </a:buClr>
            </a:pPr>
            <a:r>
              <a:rPr lang="sv-SE" sz="2000" b="1" dirty="0" smtClean="0"/>
              <a:t>Korttidsboende</a:t>
            </a:r>
            <a:endParaRPr lang="sv-SE" sz="1600" dirty="0">
              <a:solidFill>
                <a:schemeClr val="accent4">
                  <a:lumMod val="90000"/>
                </a:schemeClr>
              </a:solidFill>
            </a:endParaRPr>
          </a:p>
        </p:txBody>
      </p:sp>
      <p:sp>
        <p:nvSpPr>
          <p:cNvPr id="13" name="Oval 39"/>
          <p:cNvSpPr/>
          <p:nvPr/>
        </p:nvSpPr>
        <p:spPr>
          <a:xfrm>
            <a:off x="328127" y="1411156"/>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Oval 25"/>
          <p:cNvSpPr/>
          <p:nvPr/>
        </p:nvSpPr>
        <p:spPr>
          <a:xfrm>
            <a:off x="485817" y="1514376"/>
            <a:ext cx="1567350" cy="999881"/>
          </a:xfrm>
          <a:prstGeom prst="ellipse">
            <a:avLst/>
          </a:prstGeom>
          <a:solidFill>
            <a:schemeClr val="accent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TextBox 26"/>
          <p:cNvSpPr txBox="1"/>
          <p:nvPr/>
        </p:nvSpPr>
        <p:spPr>
          <a:xfrm>
            <a:off x="663308" y="1814261"/>
            <a:ext cx="1210588" cy="400110"/>
          </a:xfrm>
          <a:prstGeom prst="rect">
            <a:avLst/>
          </a:prstGeom>
          <a:noFill/>
        </p:spPr>
        <p:txBody>
          <a:bodyPr wrap="none" rtlCol="0">
            <a:spAutoFit/>
          </a:bodyPr>
          <a:lstStyle/>
          <a:p>
            <a:pPr algn="ctr"/>
            <a:r>
              <a:rPr lang="sv-SE" sz="2000" b="1" dirty="0" err="1">
                <a:solidFill>
                  <a:srgbClr val="FFFFFF"/>
                </a:solidFill>
                <a:effectLst>
                  <a:outerShdw blurRad="50800" dist="38100" dir="2700000" algn="tl" rotWithShape="0">
                    <a:prstClr val="black">
                      <a:alpha val="40000"/>
                    </a:prstClr>
                  </a:outerShdw>
                </a:effectLst>
              </a:rPr>
              <a:t>Slow</a:t>
            </a:r>
            <a:r>
              <a:rPr lang="sv-SE" sz="2000" b="1" dirty="0">
                <a:solidFill>
                  <a:srgbClr val="FFFFFF"/>
                </a:solidFill>
                <a:effectLst>
                  <a:outerShdw blurRad="50800" dist="38100" dir="2700000" algn="tl" rotWithShape="0">
                    <a:prstClr val="black">
                      <a:alpha val="40000"/>
                    </a:prstClr>
                  </a:outerShdw>
                </a:effectLst>
              </a:rPr>
              <a:t> Go</a:t>
            </a:r>
          </a:p>
        </p:txBody>
      </p:sp>
      <p:sp>
        <p:nvSpPr>
          <p:cNvPr id="12" name="Höger klammerparentes 11"/>
          <p:cNvSpPr/>
          <p:nvPr/>
        </p:nvSpPr>
        <p:spPr>
          <a:xfrm>
            <a:off x="6448938" y="2010149"/>
            <a:ext cx="504056" cy="3285567"/>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17" name="textruta 16"/>
          <p:cNvSpPr txBox="1"/>
          <p:nvPr/>
        </p:nvSpPr>
        <p:spPr>
          <a:xfrm>
            <a:off x="7003303" y="3051776"/>
            <a:ext cx="1497229" cy="1200329"/>
          </a:xfrm>
          <a:prstGeom prst="rect">
            <a:avLst/>
          </a:prstGeom>
          <a:noFill/>
        </p:spPr>
        <p:txBody>
          <a:bodyPr wrap="square" rtlCol="0">
            <a:spAutoFit/>
          </a:bodyPr>
          <a:lstStyle/>
          <a:p>
            <a:r>
              <a:rPr lang="sv-SE" i="1" dirty="0" smtClean="0"/>
              <a:t>Beviljas som enskild insats av kommunen</a:t>
            </a:r>
          </a:p>
        </p:txBody>
      </p:sp>
      <p:sp>
        <p:nvSpPr>
          <p:cNvPr id="3" name="textruta 2"/>
          <p:cNvSpPr txBox="1"/>
          <p:nvPr/>
        </p:nvSpPr>
        <p:spPr>
          <a:xfrm>
            <a:off x="7086600" y="6438900"/>
            <a:ext cx="1233030" cy="246221"/>
          </a:xfrm>
          <a:prstGeom prst="rect">
            <a:avLst/>
          </a:prstGeom>
          <a:noFill/>
        </p:spPr>
        <p:txBody>
          <a:bodyPr wrap="none" rtlCol="0">
            <a:spAutoFit/>
          </a:bodyPr>
          <a:lstStyle/>
          <a:p>
            <a:r>
              <a:rPr lang="sv-SE" sz="1000" dirty="0" smtClean="0"/>
              <a:t>* Socialtjänstlagen</a:t>
            </a:r>
            <a:endParaRPr lang="sv-SE" sz="1000" dirty="0"/>
          </a:p>
        </p:txBody>
      </p:sp>
    </p:spTree>
    <p:extLst>
      <p:ext uri="{BB962C8B-B14F-4D97-AF65-F5344CB8AC3E}">
        <p14:creationId xmlns="" xmlns:p14="http://schemas.microsoft.com/office/powerpoint/2010/main" val="305625450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Omvårdnad</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19</a:t>
            </a:fld>
            <a:endParaRPr lang="en-US" dirty="0"/>
          </a:p>
        </p:txBody>
      </p:sp>
      <p:sp>
        <p:nvSpPr>
          <p:cNvPr id="16" name="textruta 5"/>
          <p:cNvSpPr txBox="1"/>
          <p:nvPr/>
        </p:nvSpPr>
        <p:spPr>
          <a:xfrm>
            <a:off x="2984671" y="2412787"/>
            <a:ext cx="3581984" cy="2385268"/>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Vid biståndsbeslut flyttar våra boende över till Silver Life vård- och omsorgsboende, där äldreomsorgen är fokuserad på demens, men även anpassad efter de boendes diagnos.</a:t>
            </a:r>
          </a:p>
          <a:p>
            <a:pPr marL="176213" indent="-176213">
              <a:spcAft>
                <a:spcPts val="600"/>
              </a:spcAft>
              <a:buFont typeface="Arial" pitchFamily="34" charset="0"/>
              <a:buChar char="•"/>
            </a:pPr>
            <a:r>
              <a:rPr lang="sv-SE" dirty="0" smtClean="0"/>
              <a:t>Vi arbetar med ett salutogent fokus. </a:t>
            </a:r>
          </a:p>
        </p:txBody>
      </p:sp>
      <p:sp>
        <p:nvSpPr>
          <p:cNvPr id="25" name="Rectangle 24"/>
          <p:cNvSpPr/>
          <p:nvPr/>
        </p:nvSpPr>
        <p:spPr>
          <a:xfrm>
            <a:off x="0" y="2121065"/>
            <a:ext cx="2756374" cy="301272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405070" cy="61555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sv-SE" sz="2000" b="1" dirty="0" smtClean="0"/>
              <a:t>Vård- och omsorgsboende</a:t>
            </a:r>
            <a:endParaRPr lang="sv-SE" sz="1600" dirty="0">
              <a:solidFill>
                <a:schemeClr val="accent4">
                  <a:lumMod val="90000"/>
                </a:schemeClr>
              </a:solidFill>
            </a:endParaRPr>
          </a:p>
        </p:txBody>
      </p:sp>
      <p:sp>
        <p:nvSpPr>
          <p:cNvPr id="21" name="Oval 40"/>
          <p:cNvSpPr/>
          <p:nvPr/>
        </p:nvSpPr>
        <p:spPr>
          <a:xfrm>
            <a:off x="405112" y="142174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Oval 27"/>
          <p:cNvSpPr/>
          <p:nvPr/>
        </p:nvSpPr>
        <p:spPr>
          <a:xfrm>
            <a:off x="576314" y="1524962"/>
            <a:ext cx="1567350" cy="999881"/>
          </a:xfrm>
          <a:prstGeom prst="ellipse">
            <a:avLst/>
          </a:prstGeom>
          <a:solidFill>
            <a:schemeClr val="accent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TextBox 28"/>
          <p:cNvSpPr txBox="1"/>
          <p:nvPr/>
        </p:nvSpPr>
        <p:spPr>
          <a:xfrm>
            <a:off x="882107" y="1824847"/>
            <a:ext cx="953982"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No Go</a:t>
            </a:r>
          </a:p>
        </p:txBody>
      </p:sp>
    </p:spTree>
    <p:extLst>
      <p:ext uri="{BB962C8B-B14F-4D97-AF65-F5344CB8AC3E}">
        <p14:creationId xmlns="" xmlns:p14="http://schemas.microsoft.com/office/powerpoint/2010/main" val="346401505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Bildobjekt 71" descr="Naturnara.png"/>
          <p:cNvPicPr>
            <a:picLocks noChangeAspect="1"/>
          </p:cNvPicPr>
          <p:nvPr/>
        </p:nvPicPr>
        <p:blipFill>
          <a:blip r:embed="rId3" cstate="print"/>
          <a:stretch>
            <a:fillRect/>
          </a:stretch>
        </p:blipFill>
        <p:spPr>
          <a:xfrm>
            <a:off x="2777339" y="222549"/>
            <a:ext cx="6214261" cy="3979137"/>
          </a:xfrm>
          <a:prstGeom prst="rect">
            <a:avLst/>
          </a:prstGeom>
        </p:spPr>
      </p:pic>
      <p:sp>
        <p:nvSpPr>
          <p:cNvPr id="9" name="textruta 8"/>
          <p:cNvSpPr txBox="1"/>
          <p:nvPr/>
        </p:nvSpPr>
        <p:spPr>
          <a:xfrm>
            <a:off x="450837" y="495303"/>
            <a:ext cx="2478284" cy="5847755"/>
          </a:xfrm>
          <a:prstGeom prst="rect">
            <a:avLst/>
          </a:prstGeom>
          <a:noFill/>
        </p:spPr>
        <p:txBody>
          <a:bodyPr wrap="square" rtlCol="0">
            <a:spAutoFit/>
          </a:bodyPr>
          <a:lstStyle/>
          <a:p>
            <a:r>
              <a:rPr lang="sv-SE" sz="1100" dirty="0" smtClean="0"/>
              <a:t>Att bli äldre ska vara fantastiskt. </a:t>
            </a:r>
          </a:p>
          <a:p>
            <a:endParaRPr lang="sv-SE" sz="1100" dirty="0" smtClean="0"/>
          </a:p>
          <a:p>
            <a:r>
              <a:rPr lang="sv-SE" sz="1100" dirty="0" smtClean="0"/>
              <a:t>Inom en snar framtid är två miljoner människor </a:t>
            </a:r>
          </a:p>
          <a:p>
            <a:r>
              <a:rPr lang="sv-SE" sz="1100" dirty="0" smtClean="0"/>
              <a:t>i Sverige 65 år eller äldre. De flesta av oss kommer knappast att nöja oss med den kvalitet som tidigare generationer av seniorer har accepterat. Vi vill fortsätta leva ett innehållsrikt, stimulerande och tryggt liv när vi blir äldre, på det sätt som vi väljer själva.</a:t>
            </a:r>
          </a:p>
          <a:p>
            <a:r>
              <a:rPr lang="sv-SE" sz="1100" dirty="0" smtClean="0"/>
              <a:t> </a:t>
            </a:r>
          </a:p>
          <a:p>
            <a:r>
              <a:rPr lang="sv-SE" sz="1100" dirty="0" smtClean="0"/>
              <a:t>Var vill du bo när du är senior? </a:t>
            </a:r>
          </a:p>
          <a:p>
            <a:endParaRPr lang="sv-SE" sz="1100" dirty="0" smtClean="0"/>
          </a:p>
          <a:p>
            <a:r>
              <a:rPr lang="sv-SE" sz="1100" dirty="0" smtClean="0"/>
              <a:t>Hela livet har du efter eget välbefinnande valt boende, kultur- och fritidsaktiviteter och vilka måltider du som individ föredrar – varför skulle din drivkraft att påverka minska under dina år som senior? </a:t>
            </a:r>
          </a:p>
          <a:p>
            <a:endParaRPr lang="sv-SE" sz="1100" dirty="0" smtClean="0"/>
          </a:p>
          <a:p>
            <a:r>
              <a:rPr lang="sv-SE" sz="1100" dirty="0" smtClean="0"/>
              <a:t>Drömmen är väl att kunna ha en minst lika spännande fortsättning på livet, även om vi inte orkar lika mycket som när vi var yngre. Med rätt förutsättningar – i rätt boende – kan vi tillsammans förverkliga den drömmen.</a:t>
            </a:r>
          </a:p>
          <a:p>
            <a:endParaRPr lang="sv-SE" sz="1100" dirty="0" smtClean="0"/>
          </a:p>
          <a:p>
            <a:endParaRPr lang="sv-SE" sz="1100" dirty="0" smtClean="0"/>
          </a:p>
          <a:p>
            <a:endParaRPr lang="sv-SE" sz="1100" dirty="0" smtClean="0"/>
          </a:p>
          <a:p>
            <a:r>
              <a:rPr lang="sv-SE" sz="1100" dirty="0" smtClean="0"/>
              <a:t>Mats Sundbom</a:t>
            </a:r>
          </a:p>
          <a:p>
            <a:r>
              <a:rPr lang="sv-SE" sz="1100" dirty="0" smtClean="0"/>
              <a:t>VD, Silver Life</a:t>
            </a:r>
            <a:endParaRPr lang="sv-SE" sz="1100" dirty="0"/>
          </a:p>
        </p:txBody>
      </p:sp>
      <p:pic>
        <p:nvPicPr>
          <p:cNvPr id="74" name="Bildobjekt 73" descr="Stad.png"/>
          <p:cNvPicPr>
            <a:picLocks noChangeAspect="1"/>
          </p:cNvPicPr>
          <p:nvPr/>
        </p:nvPicPr>
        <p:blipFill>
          <a:blip r:embed="rId4" cstate="print"/>
          <a:srcRect l="4545" b="4691"/>
          <a:stretch>
            <a:fillRect/>
          </a:stretch>
        </p:blipFill>
        <p:spPr>
          <a:xfrm>
            <a:off x="3109684" y="4293097"/>
            <a:ext cx="2046167" cy="1952789"/>
          </a:xfrm>
          <a:prstGeom prst="rect">
            <a:avLst/>
          </a:prstGeom>
        </p:spPr>
      </p:pic>
      <p:pic>
        <p:nvPicPr>
          <p:cNvPr id="73" name="Bildobjekt 72" descr="Periurbant.png"/>
          <p:cNvPicPr>
            <a:picLocks noChangeAspect="1"/>
          </p:cNvPicPr>
          <p:nvPr/>
        </p:nvPicPr>
        <p:blipFill>
          <a:blip r:embed="rId5" cstate="print"/>
          <a:srcRect l="9852"/>
          <a:stretch>
            <a:fillRect/>
          </a:stretch>
        </p:blipFill>
        <p:spPr>
          <a:xfrm>
            <a:off x="5369628" y="3212976"/>
            <a:ext cx="3491497" cy="2677218"/>
          </a:xfrm>
          <a:prstGeom prst="rect">
            <a:avLst/>
          </a:prstGeom>
        </p:spPr>
      </p:pic>
      <p:sp>
        <p:nvSpPr>
          <p:cNvPr id="10" name="textruta 9"/>
          <p:cNvSpPr txBox="1"/>
          <p:nvPr/>
        </p:nvSpPr>
        <p:spPr>
          <a:xfrm rot="5400000">
            <a:off x="5299504" y="3013508"/>
            <a:ext cx="6858001" cy="830997"/>
          </a:xfrm>
          <a:prstGeom prst="rect">
            <a:avLst/>
          </a:prstGeom>
          <a:noFill/>
        </p:spPr>
        <p:txBody>
          <a:bodyPr vert="horz" wrap="square" rtlCol="0">
            <a:spAutoFit/>
          </a:bodyPr>
          <a:lstStyle/>
          <a:p>
            <a:r>
              <a:rPr lang="sv-SE" sz="4800" b="1" dirty="0" smtClean="0">
                <a:solidFill>
                  <a:srgbClr val="8BC7C6"/>
                </a:solidFill>
                <a:latin typeface="Arial" pitchFamily="34" charset="0"/>
                <a:cs typeface="Arial" pitchFamily="34" charset="0"/>
              </a:rPr>
              <a:t>Förord</a:t>
            </a:r>
            <a:endParaRPr lang="sv-SE" sz="4800" b="1" dirty="0">
              <a:solidFill>
                <a:srgbClr val="8BC7C6"/>
              </a:solidFill>
              <a:latin typeface="Arial" pitchFamily="34" charset="0"/>
              <a:cs typeface="Arial" pitchFamily="34" charset="0"/>
            </a:endParaRPr>
          </a:p>
        </p:txBody>
      </p:sp>
      <p:sp>
        <p:nvSpPr>
          <p:cNvPr id="12" name="textruta 11"/>
          <p:cNvSpPr txBox="1"/>
          <p:nvPr/>
        </p:nvSpPr>
        <p:spPr>
          <a:xfrm>
            <a:off x="3774373" y="3933056"/>
            <a:ext cx="1728192" cy="523220"/>
          </a:xfrm>
          <a:prstGeom prst="rect">
            <a:avLst/>
          </a:prstGeom>
          <a:noFill/>
        </p:spPr>
        <p:txBody>
          <a:bodyPr wrap="square" rtlCol="0">
            <a:spAutoFit/>
          </a:bodyPr>
          <a:lstStyle/>
          <a:p>
            <a:r>
              <a:rPr lang="sv-SE" sz="1000" dirty="0" smtClean="0"/>
              <a:t>Landsbygd</a:t>
            </a:r>
          </a:p>
          <a:p>
            <a:endParaRPr lang="sv-SE" dirty="0"/>
          </a:p>
        </p:txBody>
      </p:sp>
      <p:sp>
        <p:nvSpPr>
          <p:cNvPr id="13" name="textruta 12"/>
          <p:cNvSpPr txBox="1"/>
          <p:nvPr/>
        </p:nvSpPr>
        <p:spPr>
          <a:xfrm>
            <a:off x="5901378" y="5949280"/>
            <a:ext cx="1728192" cy="523220"/>
          </a:xfrm>
          <a:prstGeom prst="rect">
            <a:avLst/>
          </a:prstGeom>
          <a:noFill/>
        </p:spPr>
        <p:txBody>
          <a:bodyPr wrap="square" rtlCol="0">
            <a:spAutoFit/>
          </a:bodyPr>
          <a:lstStyle/>
          <a:p>
            <a:r>
              <a:rPr lang="sv-SE" sz="1000" dirty="0" smtClean="0"/>
              <a:t>Ytterstad</a:t>
            </a:r>
          </a:p>
          <a:p>
            <a:endParaRPr lang="sv-SE" dirty="0"/>
          </a:p>
        </p:txBody>
      </p:sp>
      <p:sp>
        <p:nvSpPr>
          <p:cNvPr id="15" name="textruta 14"/>
          <p:cNvSpPr txBox="1"/>
          <p:nvPr/>
        </p:nvSpPr>
        <p:spPr>
          <a:xfrm>
            <a:off x="3242622" y="6334780"/>
            <a:ext cx="1728192" cy="523220"/>
          </a:xfrm>
          <a:prstGeom prst="rect">
            <a:avLst/>
          </a:prstGeom>
          <a:noFill/>
        </p:spPr>
        <p:txBody>
          <a:bodyPr wrap="square" rtlCol="0">
            <a:spAutoFit/>
          </a:bodyPr>
          <a:lstStyle/>
          <a:p>
            <a:r>
              <a:rPr lang="sv-SE" sz="1000" dirty="0" smtClean="0"/>
              <a:t>Innerstad</a:t>
            </a:r>
          </a:p>
          <a:p>
            <a:endParaRPr lang="sv-SE" dirty="0"/>
          </a:p>
        </p:txBody>
      </p:sp>
      <p:pic>
        <p:nvPicPr>
          <p:cNvPr id="17" name="Picture 2" descr="C:\Users\AnnikaJ\AppData\Local\Microsoft\Windows\Temporary Internet Files\Content.Outlook\ZG30AU8K\SilverLifelogo fly.jpg"/>
          <p:cNvPicPr>
            <a:picLocks noChangeAspect="1" noChangeArrowheads="1"/>
          </p:cNvPicPr>
          <p:nvPr/>
        </p:nvPicPr>
        <p:blipFill>
          <a:blip r:embed="rId6" cstate="print"/>
          <a:srcRect/>
          <a:stretch>
            <a:fillRect/>
          </a:stretch>
        </p:blipFill>
        <p:spPr bwMode="auto">
          <a:xfrm>
            <a:off x="7844204" y="6276009"/>
            <a:ext cx="1049147" cy="425249"/>
          </a:xfrm>
          <a:prstGeom prst="rect">
            <a:avLst/>
          </a:prstGeom>
          <a:noFill/>
        </p:spPr>
      </p:pic>
    </p:spTree>
    <p:extLst>
      <p:ext uri="{BB962C8B-B14F-4D97-AF65-F5344CB8AC3E}">
        <p14:creationId xmlns="" xmlns:p14="http://schemas.microsoft.com/office/powerpoint/2010/main" val="367063404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2" y="695070"/>
            <a:ext cx="7853363" cy="523220"/>
          </a:xfrm>
        </p:spPr>
        <p:txBody>
          <a:bodyPr>
            <a:noAutofit/>
          </a:bodyPr>
          <a:lstStyle/>
          <a:p>
            <a:r>
              <a:rPr lang="sv-SE" sz="2900" dirty="0" smtClean="0"/>
              <a:t>Flytten från egen lägenhet till </a:t>
            </a:r>
            <a:br>
              <a:rPr lang="sv-SE" sz="2900" dirty="0" smtClean="0"/>
            </a:br>
            <a:r>
              <a:rPr lang="sv-SE" sz="2900" dirty="0" smtClean="0"/>
              <a:t>äldreboende ger känsla av sammanhang</a:t>
            </a:r>
            <a:endParaRPr lang="sv-SE" sz="2900" dirty="0"/>
          </a:p>
        </p:txBody>
      </p:sp>
      <p:sp>
        <p:nvSpPr>
          <p:cNvPr id="3" name="Platshållare för innehåll 2"/>
          <p:cNvSpPr>
            <a:spLocks noGrp="1"/>
          </p:cNvSpPr>
          <p:nvPr>
            <p:ph idx="1"/>
          </p:nvPr>
        </p:nvSpPr>
        <p:spPr>
          <a:xfrm>
            <a:off x="768742" y="2978406"/>
            <a:ext cx="7560000" cy="4601557"/>
          </a:xfrm>
        </p:spPr>
        <p:txBody>
          <a:bodyPr>
            <a:normAutofit/>
          </a:bodyPr>
          <a:lstStyle/>
          <a:p>
            <a:pPr marL="0" indent="0">
              <a:buNone/>
            </a:pPr>
            <a:endParaRPr lang="sv-SE" sz="2400" dirty="0" smtClean="0"/>
          </a:p>
          <a:p>
            <a:pPr marL="0" indent="0">
              <a:buNone/>
            </a:pPr>
            <a:endParaRPr lang="sv-SE" dirty="0" smtClean="0"/>
          </a:p>
          <a:p>
            <a:pPr marL="0" indent="0">
              <a:buNone/>
            </a:pPr>
            <a:endParaRPr lang="sv-SE" dirty="0"/>
          </a:p>
        </p:txBody>
      </p:sp>
      <p:sp>
        <p:nvSpPr>
          <p:cNvPr id="4" name="Platshållare för innehåll 4"/>
          <p:cNvSpPr txBox="1">
            <a:spLocks/>
          </p:cNvSpPr>
          <p:nvPr/>
        </p:nvSpPr>
        <p:spPr>
          <a:xfrm>
            <a:off x="766763" y="1822418"/>
            <a:ext cx="7560000" cy="4601557"/>
          </a:xfrm>
          <a:prstGeom prst="rect">
            <a:avLst/>
          </a:prstGeom>
        </p:spPr>
        <p:txBody>
          <a:bodyPr vert="horz" lIns="91440" tIns="45720" rIns="91440" bIns="45720" rtlCol="0">
            <a:noAutofit/>
          </a:bodyPr>
          <a:lstStyle/>
          <a:p>
            <a:pPr marL="342900" lvl="0" indent="-342900">
              <a:spcBef>
                <a:spcPct val="20000"/>
              </a:spcBef>
              <a:spcAft>
                <a:spcPts val="600"/>
              </a:spcAft>
              <a:buClr>
                <a:schemeClr val="accent3"/>
              </a:buClr>
              <a:buSzPct val="80000"/>
            </a:pPr>
            <a:r>
              <a:rPr lang="sv-SE" sz="2200" b="1" dirty="0" smtClean="0"/>
              <a:t>Den äldre </a:t>
            </a:r>
          </a:p>
          <a:p>
            <a:pPr marL="342900" lvl="0" indent="-342900">
              <a:spcBef>
                <a:spcPct val="20000"/>
              </a:spcBef>
              <a:spcAft>
                <a:spcPts val="600"/>
              </a:spcAft>
              <a:buClr>
                <a:schemeClr val="accent3"/>
              </a:buClr>
              <a:buSzPct val="80000"/>
              <a:buFont typeface="Wingdings" pitchFamily="2" charset="2"/>
              <a:buChar char=""/>
            </a:pPr>
            <a:r>
              <a:rPr lang="sv-SE" dirty="0" smtClean="0"/>
              <a:t>har valt konceptet från början</a:t>
            </a:r>
          </a:p>
          <a:p>
            <a:pPr marL="342900" lvl="0" indent="-342900">
              <a:spcBef>
                <a:spcPct val="20000"/>
              </a:spcBef>
              <a:spcAft>
                <a:spcPts val="600"/>
              </a:spcAft>
              <a:buClr>
                <a:schemeClr val="accent3"/>
              </a:buClr>
              <a:buSzPct val="80000"/>
              <a:buFont typeface="Wingdings" pitchFamily="2" charset="2"/>
              <a:buChar char=""/>
            </a:pPr>
            <a:r>
              <a:rPr lang="sv-SE" dirty="0" smtClean="0"/>
              <a:t>känner väl till äldreboendet</a:t>
            </a:r>
          </a:p>
          <a:p>
            <a:pPr marL="342900" lvl="0" indent="-342900">
              <a:spcBef>
                <a:spcPct val="20000"/>
              </a:spcBef>
              <a:spcAft>
                <a:spcPts val="600"/>
              </a:spcAft>
              <a:buClr>
                <a:schemeClr val="accent3"/>
              </a:buClr>
              <a:buSzPct val="80000"/>
              <a:buFont typeface="Wingdings" pitchFamily="2" charset="2"/>
              <a:buChar char=""/>
            </a:pPr>
            <a:r>
              <a:rPr lang="sv-SE" dirty="0" smtClean="0"/>
              <a:t>har besökt vänner där</a:t>
            </a:r>
          </a:p>
          <a:p>
            <a:pPr marL="342900" lvl="0" indent="-342900">
              <a:spcBef>
                <a:spcPct val="20000"/>
              </a:spcBef>
              <a:spcAft>
                <a:spcPts val="600"/>
              </a:spcAft>
              <a:buClr>
                <a:schemeClr val="accent3"/>
              </a:buClr>
              <a:buSzPct val="80000"/>
              <a:buFont typeface="Wingdings" pitchFamily="2" charset="2"/>
              <a:buChar char=""/>
            </a:pPr>
            <a:r>
              <a:rPr lang="sv-SE" dirty="0" smtClean="0"/>
              <a:t>har träffat personal</a:t>
            </a:r>
          </a:p>
          <a:p>
            <a:pPr marL="342900" lvl="0" indent="-342900">
              <a:spcBef>
                <a:spcPct val="20000"/>
              </a:spcBef>
              <a:spcAft>
                <a:spcPts val="600"/>
              </a:spcAft>
              <a:buClr>
                <a:schemeClr val="accent3"/>
              </a:buClr>
              <a:buSzPct val="80000"/>
              <a:buFont typeface="Wingdings" pitchFamily="2" charset="2"/>
              <a:buChar char=""/>
            </a:pPr>
            <a:r>
              <a:rPr lang="sv-SE" dirty="0" smtClean="0"/>
              <a:t>har redan  träffat och umgåtts med personer som bor på  äldreboendet vid gemensamma aktiviteter, i restaurangen, i trädgården mm.</a:t>
            </a:r>
          </a:p>
          <a:p>
            <a:pPr marL="342900" lvl="0" indent="-342900">
              <a:spcBef>
                <a:spcPct val="20000"/>
              </a:spcBef>
              <a:spcAft>
                <a:spcPts val="600"/>
              </a:spcAft>
              <a:buClr>
                <a:schemeClr val="accent3"/>
              </a:buClr>
              <a:buSzPct val="80000"/>
              <a:buFont typeface="Wingdings" pitchFamily="2" charset="2"/>
              <a:buChar char=""/>
            </a:pPr>
            <a:r>
              <a:rPr lang="sv-SE" dirty="0" smtClean="0"/>
              <a:t>bor fortfarande kvar i närheten av grannar/vänner</a:t>
            </a:r>
          </a:p>
          <a:p>
            <a:pPr marL="342900" lvl="0" indent="-342900">
              <a:spcBef>
                <a:spcPct val="20000"/>
              </a:spcBef>
              <a:spcAft>
                <a:spcPts val="600"/>
              </a:spcAft>
              <a:buClr>
                <a:schemeClr val="accent3"/>
              </a:buClr>
              <a:buSzPct val="80000"/>
              <a:buFont typeface="Wingdings" pitchFamily="2" charset="2"/>
              <a:buChar char=""/>
            </a:pPr>
            <a:r>
              <a:rPr lang="sv-SE" dirty="0" smtClean="0"/>
              <a:t>får ökad omsorg och ökad trygghet</a:t>
            </a:r>
          </a:p>
          <a:p>
            <a:pPr marL="0" marR="0" lvl="0" indent="0" algn="l" defTabSz="914400" rtl="0" eaLnBrk="1" fontAlgn="auto" latinLnBrk="0" hangingPunct="1">
              <a:lnSpc>
                <a:spcPct val="100000"/>
              </a:lnSpc>
              <a:spcBef>
                <a:spcPct val="20000"/>
              </a:spcBef>
              <a:spcAft>
                <a:spcPts val="600"/>
              </a:spcAft>
              <a:buClr>
                <a:schemeClr val="accent3"/>
              </a:buClr>
              <a:buSzPct val="80000"/>
              <a:buFont typeface="Wingdings" pitchFamily="2" charset="2"/>
              <a:buNone/>
              <a:tabLst/>
              <a:defRPr/>
            </a:pPr>
            <a:endParaRPr kumimoji="0" lang="sv-SE"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Tree>
    <p:extLst>
      <p:ext uri="{BB962C8B-B14F-4D97-AF65-F5344CB8AC3E}">
        <p14:creationId xmlns="" xmlns:p14="http://schemas.microsoft.com/office/powerpoint/2010/main" val="128322201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Omvårdnad</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21</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16" name="textruta 5"/>
          <p:cNvSpPr txBox="1"/>
          <p:nvPr/>
        </p:nvSpPr>
        <p:spPr>
          <a:xfrm>
            <a:off x="2984671" y="2508037"/>
            <a:ext cx="3581984" cy="2031325"/>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Silver Life bistår med koordination mellan landsting och kommun när våra boende kommer tillbaks efter sjukhusvård. Detta i syfte att underlätta kommunikation samt rehabilitering. </a:t>
            </a:r>
          </a:p>
        </p:txBody>
      </p:sp>
      <p:sp>
        <p:nvSpPr>
          <p:cNvPr id="25" name="Rectangle 24"/>
          <p:cNvSpPr/>
          <p:nvPr/>
        </p:nvSpPr>
        <p:spPr>
          <a:xfrm>
            <a:off x="0" y="2121065"/>
            <a:ext cx="2756374" cy="301272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405070" cy="61555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sv-SE" sz="2000" b="1" dirty="0" smtClean="0"/>
              <a:t>Vård-koordination</a:t>
            </a:r>
            <a:endParaRPr lang="sv-SE" sz="1600" dirty="0">
              <a:solidFill>
                <a:schemeClr val="accent4">
                  <a:lumMod val="90000"/>
                </a:schemeClr>
              </a:solidFill>
            </a:endParaRPr>
          </a:p>
        </p:txBody>
      </p:sp>
      <p:sp>
        <p:nvSpPr>
          <p:cNvPr id="21" name="Oval 40"/>
          <p:cNvSpPr/>
          <p:nvPr/>
        </p:nvSpPr>
        <p:spPr>
          <a:xfrm>
            <a:off x="405112" y="142174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Oval 27"/>
          <p:cNvSpPr/>
          <p:nvPr/>
        </p:nvSpPr>
        <p:spPr>
          <a:xfrm>
            <a:off x="576314" y="1524962"/>
            <a:ext cx="1567350" cy="999881"/>
          </a:xfrm>
          <a:prstGeom prst="ellipse">
            <a:avLst/>
          </a:prstGeom>
          <a:solidFill>
            <a:schemeClr val="accent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TextBox 28"/>
          <p:cNvSpPr txBox="1"/>
          <p:nvPr/>
        </p:nvSpPr>
        <p:spPr>
          <a:xfrm>
            <a:off x="882107" y="1824847"/>
            <a:ext cx="953982"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No Go</a:t>
            </a:r>
          </a:p>
        </p:txBody>
      </p:sp>
    </p:spTree>
    <p:extLst>
      <p:ext uri="{BB962C8B-B14F-4D97-AF65-F5344CB8AC3E}">
        <p14:creationId xmlns="" xmlns:p14="http://schemas.microsoft.com/office/powerpoint/2010/main" val="398988768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Omvårdnad</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22</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25" name="Rectangle 24"/>
          <p:cNvSpPr/>
          <p:nvPr/>
        </p:nvSpPr>
        <p:spPr>
          <a:xfrm>
            <a:off x="0" y="2121065"/>
            <a:ext cx="2756374" cy="301272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405070" cy="61555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sv-SE" sz="2000" b="1" dirty="0" smtClean="0"/>
              <a:t>Ledarledda aktiviteter</a:t>
            </a:r>
            <a:endParaRPr lang="sv-SE" sz="1600" dirty="0">
              <a:solidFill>
                <a:schemeClr val="accent4">
                  <a:lumMod val="90000"/>
                </a:schemeClr>
              </a:solidFill>
            </a:endParaRPr>
          </a:p>
        </p:txBody>
      </p:sp>
      <p:sp>
        <p:nvSpPr>
          <p:cNvPr id="21" name="Oval 40"/>
          <p:cNvSpPr/>
          <p:nvPr/>
        </p:nvSpPr>
        <p:spPr>
          <a:xfrm>
            <a:off x="405112" y="142174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Oval 27"/>
          <p:cNvSpPr/>
          <p:nvPr/>
        </p:nvSpPr>
        <p:spPr>
          <a:xfrm>
            <a:off x="576314" y="1524962"/>
            <a:ext cx="1567350" cy="999881"/>
          </a:xfrm>
          <a:prstGeom prst="ellipse">
            <a:avLst/>
          </a:prstGeom>
          <a:solidFill>
            <a:schemeClr val="accent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TextBox 28"/>
          <p:cNvSpPr txBox="1"/>
          <p:nvPr/>
        </p:nvSpPr>
        <p:spPr>
          <a:xfrm>
            <a:off x="882107" y="1824847"/>
            <a:ext cx="953982"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No Go</a:t>
            </a:r>
          </a:p>
        </p:txBody>
      </p:sp>
      <p:sp>
        <p:nvSpPr>
          <p:cNvPr id="11" name="textruta 5"/>
          <p:cNvSpPr txBox="1"/>
          <p:nvPr/>
        </p:nvSpPr>
        <p:spPr>
          <a:xfrm>
            <a:off x="3037187" y="2355637"/>
            <a:ext cx="5525788" cy="1754326"/>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Ur hälsoanalyser samt läkarundersökningar identifierar vi ett antal aktiviteter som kan bidra positivt för samtliga boende. Tillsammans med övriga aktiviteter som framgår av genomförande-plan bygger detta grunden för de ledarledda aktiviteterna.</a:t>
            </a:r>
          </a:p>
        </p:txBody>
      </p:sp>
    </p:spTree>
    <p:extLst>
      <p:ext uri="{BB962C8B-B14F-4D97-AF65-F5344CB8AC3E}">
        <p14:creationId xmlns="" xmlns:p14="http://schemas.microsoft.com/office/powerpoint/2010/main" val="138658525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Omvårdnad</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23</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dirty="0" err="1"/>
              <a:t>www.silverlife.se</a:t>
            </a:r>
            <a:endParaRPr lang="sv-SE" dirty="0"/>
          </a:p>
        </p:txBody>
      </p:sp>
      <p:sp>
        <p:nvSpPr>
          <p:cNvPr id="25" name="Rectangle 24"/>
          <p:cNvSpPr/>
          <p:nvPr/>
        </p:nvSpPr>
        <p:spPr>
          <a:xfrm>
            <a:off x="0" y="2121065"/>
            <a:ext cx="2756374" cy="301272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405070" cy="307777"/>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sv-SE" sz="2000" b="1" dirty="0" smtClean="0"/>
              <a:t>Dagverksamhet</a:t>
            </a:r>
            <a:endParaRPr lang="sv-SE" sz="1600" dirty="0">
              <a:solidFill>
                <a:schemeClr val="accent4">
                  <a:lumMod val="90000"/>
                </a:schemeClr>
              </a:solidFill>
            </a:endParaRPr>
          </a:p>
        </p:txBody>
      </p:sp>
      <p:sp>
        <p:nvSpPr>
          <p:cNvPr id="21" name="Oval 40"/>
          <p:cNvSpPr/>
          <p:nvPr/>
        </p:nvSpPr>
        <p:spPr>
          <a:xfrm>
            <a:off x="405112" y="142174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Oval 27"/>
          <p:cNvSpPr/>
          <p:nvPr/>
        </p:nvSpPr>
        <p:spPr>
          <a:xfrm>
            <a:off x="576314" y="1524962"/>
            <a:ext cx="1567350" cy="999881"/>
          </a:xfrm>
          <a:prstGeom prst="ellipse">
            <a:avLst/>
          </a:prstGeom>
          <a:solidFill>
            <a:schemeClr val="accent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TextBox 28"/>
          <p:cNvSpPr txBox="1"/>
          <p:nvPr/>
        </p:nvSpPr>
        <p:spPr>
          <a:xfrm>
            <a:off x="882107" y="1824847"/>
            <a:ext cx="953982"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No Go</a:t>
            </a:r>
          </a:p>
        </p:txBody>
      </p:sp>
      <p:sp>
        <p:nvSpPr>
          <p:cNvPr id="11" name="textruta 5"/>
          <p:cNvSpPr txBox="1"/>
          <p:nvPr/>
        </p:nvSpPr>
        <p:spPr>
          <a:xfrm>
            <a:off x="2984671" y="2069887"/>
            <a:ext cx="3687720" cy="3216265"/>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Silver Life erbjuder dagverksamhet enligt </a:t>
            </a:r>
            <a:r>
              <a:rPr lang="sv-SE" dirty="0" err="1" smtClean="0"/>
              <a:t>SoL</a:t>
            </a:r>
            <a:r>
              <a:rPr lang="sv-SE" dirty="0" smtClean="0"/>
              <a:t> i syfte att </a:t>
            </a:r>
            <a:r>
              <a:rPr lang="sv-SE" dirty="0"/>
              <a:t>ge vård och omsorg till personer med demenssjukdom och att samtidigt erbjuda närstående och ibland även personal i hemtjänsten en tillfällig avlösning</a:t>
            </a:r>
            <a:r>
              <a:rPr lang="sv-SE" dirty="0" smtClean="0"/>
              <a:t>.</a:t>
            </a:r>
          </a:p>
          <a:p>
            <a:pPr marL="176213" indent="-176213">
              <a:spcAft>
                <a:spcPts val="600"/>
              </a:spcAft>
              <a:buFont typeface="Arial" pitchFamily="34" charset="0"/>
              <a:buChar char="•"/>
            </a:pPr>
            <a:r>
              <a:rPr lang="sv-SE" dirty="0" smtClean="0"/>
              <a:t>Dagverksamhet vänder sig såväl till äldre som yngre med demenssjukdom.</a:t>
            </a:r>
          </a:p>
        </p:txBody>
      </p:sp>
      <p:sp>
        <p:nvSpPr>
          <p:cNvPr id="12" name="Höger klammerparentes 11"/>
          <p:cNvSpPr/>
          <p:nvPr/>
        </p:nvSpPr>
        <p:spPr>
          <a:xfrm>
            <a:off x="6420363" y="2177332"/>
            <a:ext cx="504056" cy="3061195"/>
          </a:xfrm>
          <a:prstGeom prst="rightBrace">
            <a:avLst>
              <a:gd name="adj1" fmla="val 56577"/>
              <a:gd name="adj2" fmla="val 50000"/>
            </a:avLst>
          </a:prstGeom>
          <a:ln w="12700" cmpd="sng">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p>
        </p:txBody>
      </p:sp>
      <p:sp>
        <p:nvSpPr>
          <p:cNvPr id="14" name="textruta 13"/>
          <p:cNvSpPr txBox="1"/>
          <p:nvPr/>
        </p:nvSpPr>
        <p:spPr>
          <a:xfrm>
            <a:off x="7003303" y="3123751"/>
            <a:ext cx="1497229" cy="1200329"/>
          </a:xfrm>
          <a:prstGeom prst="rect">
            <a:avLst/>
          </a:prstGeom>
          <a:noFill/>
        </p:spPr>
        <p:txBody>
          <a:bodyPr wrap="square" rtlCol="0">
            <a:spAutoFit/>
          </a:bodyPr>
          <a:lstStyle/>
          <a:p>
            <a:r>
              <a:rPr lang="sv-SE" i="1" dirty="0" smtClean="0"/>
              <a:t>Beviljas som enskild insats av kommunen</a:t>
            </a:r>
          </a:p>
        </p:txBody>
      </p:sp>
    </p:spTree>
    <p:extLst>
      <p:ext uri="{BB962C8B-B14F-4D97-AF65-F5344CB8AC3E}">
        <p14:creationId xmlns="" xmlns:p14="http://schemas.microsoft.com/office/powerpoint/2010/main" val="159630374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3" y="504570"/>
            <a:ext cx="6761406" cy="523220"/>
          </a:xfrm>
        </p:spPr>
        <p:txBody>
          <a:bodyPr>
            <a:normAutofit fontScale="90000"/>
          </a:bodyPr>
          <a:lstStyle/>
          <a:p>
            <a:r>
              <a:rPr lang="sv-SE" sz="3200" b="1" dirty="0" smtClean="0"/>
              <a:t>Silver Life </a:t>
            </a:r>
            <a:r>
              <a:rPr lang="sv-SE" sz="3200" dirty="0" smtClean="0"/>
              <a:t>Omvårdnad</a:t>
            </a:r>
            <a:endParaRPr lang="sv-SE" sz="3200" b="1" dirty="0"/>
          </a:p>
        </p:txBody>
      </p:sp>
      <p:sp>
        <p:nvSpPr>
          <p:cNvPr id="1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24</a:t>
            </a:fld>
            <a:endParaRPr lang="en-US" dirty="0"/>
          </a:p>
        </p:txBody>
      </p:sp>
      <p:sp>
        <p:nvSpPr>
          <p:cNvPr id="19" name="Footer Placeholder 3"/>
          <p:cNvSpPr>
            <a:spLocks noGrp="1"/>
          </p:cNvSpPr>
          <p:nvPr>
            <p:ph type="ftr" sz="quarter" idx="4294967295"/>
          </p:nvPr>
        </p:nvSpPr>
        <p:spPr>
          <a:xfrm>
            <a:off x="402897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25" name="Rectangle 24"/>
          <p:cNvSpPr/>
          <p:nvPr/>
        </p:nvSpPr>
        <p:spPr>
          <a:xfrm>
            <a:off x="0" y="2121065"/>
            <a:ext cx="2756374" cy="301272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Content Placeholder 11"/>
          <p:cNvSpPr txBox="1">
            <a:spLocks/>
          </p:cNvSpPr>
          <p:nvPr/>
        </p:nvSpPr>
        <p:spPr>
          <a:xfrm>
            <a:off x="351304" y="2647489"/>
            <a:ext cx="2405070" cy="1431161"/>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Clr>
                <a:schemeClr val="accent1"/>
              </a:buClr>
            </a:pPr>
            <a:r>
              <a:rPr lang="sv-SE" sz="2000" b="1" dirty="0" smtClean="0"/>
              <a:t>Geriatrisk kompetens</a:t>
            </a:r>
          </a:p>
          <a:p>
            <a:pPr>
              <a:spcAft>
                <a:spcPts val="300"/>
              </a:spcAft>
              <a:buClr>
                <a:schemeClr val="accent1"/>
              </a:buClr>
            </a:pPr>
            <a:endParaRPr lang="sv-SE" sz="2000" b="1" dirty="0"/>
          </a:p>
          <a:p>
            <a:pPr>
              <a:spcAft>
                <a:spcPts val="300"/>
              </a:spcAft>
              <a:buClr>
                <a:schemeClr val="accent1"/>
              </a:buClr>
            </a:pPr>
            <a:r>
              <a:rPr lang="sv-SE" sz="2000" b="1" dirty="0" smtClean="0"/>
              <a:t>Silver Life FoU</a:t>
            </a:r>
            <a:endParaRPr lang="sv-SE" sz="1600" dirty="0"/>
          </a:p>
        </p:txBody>
      </p:sp>
      <p:sp>
        <p:nvSpPr>
          <p:cNvPr id="21" name="Oval 40"/>
          <p:cNvSpPr/>
          <p:nvPr/>
        </p:nvSpPr>
        <p:spPr>
          <a:xfrm>
            <a:off x="405112" y="142174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Oval 27"/>
          <p:cNvSpPr/>
          <p:nvPr/>
        </p:nvSpPr>
        <p:spPr>
          <a:xfrm>
            <a:off x="576314" y="1524962"/>
            <a:ext cx="1567350" cy="999881"/>
          </a:xfrm>
          <a:prstGeom prst="ellipse">
            <a:avLst/>
          </a:prstGeom>
          <a:solidFill>
            <a:schemeClr val="accent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TextBox 28"/>
          <p:cNvSpPr txBox="1"/>
          <p:nvPr/>
        </p:nvSpPr>
        <p:spPr>
          <a:xfrm>
            <a:off x="882107" y="1824847"/>
            <a:ext cx="953982"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No Go</a:t>
            </a:r>
          </a:p>
        </p:txBody>
      </p:sp>
      <p:sp>
        <p:nvSpPr>
          <p:cNvPr id="11" name="textruta 5"/>
          <p:cNvSpPr txBox="1"/>
          <p:nvPr/>
        </p:nvSpPr>
        <p:spPr>
          <a:xfrm>
            <a:off x="2984671" y="2155612"/>
            <a:ext cx="3687720" cy="2939266"/>
          </a:xfrm>
          <a:prstGeom prst="rect">
            <a:avLst/>
          </a:prstGeom>
          <a:noFill/>
        </p:spPr>
        <p:txBody>
          <a:bodyPr wrap="square" rtlCol="0">
            <a:spAutoFit/>
          </a:bodyPr>
          <a:lstStyle/>
          <a:p>
            <a:pPr marL="176213" indent="-176213">
              <a:spcAft>
                <a:spcPts val="600"/>
              </a:spcAft>
              <a:buFont typeface="Arial" pitchFamily="34" charset="0"/>
              <a:buChar char="•"/>
            </a:pPr>
            <a:r>
              <a:rPr lang="sv-SE" dirty="0" smtClean="0"/>
              <a:t>I nära samarbete med ”Geriatrik AB” garanterar Silver Life en kontinuerlig kompetenshöjning av såväl medarbetare som verksamhetsinnehåll.</a:t>
            </a:r>
          </a:p>
          <a:p>
            <a:pPr marL="176213" indent="-176213">
              <a:spcAft>
                <a:spcPts val="600"/>
              </a:spcAft>
              <a:buFont typeface="Arial" pitchFamily="34" charset="0"/>
              <a:buChar char="•"/>
            </a:pPr>
            <a:r>
              <a:rPr lang="sv-SE" dirty="0" smtClean="0"/>
              <a:t>Genom samma samarbete bidrar Silver Life till ökad forskning inom området geriatrik, d.v.s. kunskap om åldrandets sjukdomar.</a:t>
            </a:r>
          </a:p>
        </p:txBody>
      </p:sp>
    </p:spTree>
    <p:extLst>
      <p:ext uri="{BB962C8B-B14F-4D97-AF65-F5344CB8AC3E}">
        <p14:creationId xmlns="" xmlns:p14="http://schemas.microsoft.com/office/powerpoint/2010/main" val="103048128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332" y="2302393"/>
            <a:ext cx="1279200" cy="1050684"/>
          </a:xfrm>
          <a:prstGeom prst="rect">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Rectangle 22"/>
          <p:cNvSpPr/>
          <p:nvPr/>
        </p:nvSpPr>
        <p:spPr>
          <a:xfrm>
            <a:off x="1632504" y="2302393"/>
            <a:ext cx="1279200" cy="1050684"/>
          </a:xfrm>
          <a:prstGeom prst="rect">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 name="Rectangle 23"/>
          <p:cNvSpPr/>
          <p:nvPr/>
        </p:nvSpPr>
        <p:spPr>
          <a:xfrm>
            <a:off x="3109676" y="2302393"/>
            <a:ext cx="1279200" cy="1050684"/>
          </a:xfrm>
          <a:prstGeom prst="rect">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Rectangle 24"/>
          <p:cNvSpPr/>
          <p:nvPr/>
        </p:nvSpPr>
        <p:spPr>
          <a:xfrm>
            <a:off x="4586848" y="2302393"/>
            <a:ext cx="1279200" cy="1050684"/>
          </a:xfrm>
          <a:prstGeom prst="rect">
            <a:avLst/>
          </a:prstGeom>
          <a:solidFill>
            <a:schemeClr val="accent3"/>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6" name="Rectangle 25"/>
          <p:cNvSpPr/>
          <p:nvPr/>
        </p:nvSpPr>
        <p:spPr>
          <a:xfrm>
            <a:off x="5994736" y="2028278"/>
            <a:ext cx="1279200" cy="48422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Rectangle 26"/>
          <p:cNvSpPr/>
          <p:nvPr/>
        </p:nvSpPr>
        <p:spPr>
          <a:xfrm>
            <a:off x="5994736" y="2617575"/>
            <a:ext cx="1279200" cy="48422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8" name="Rectangle 27"/>
          <p:cNvSpPr/>
          <p:nvPr/>
        </p:nvSpPr>
        <p:spPr>
          <a:xfrm>
            <a:off x="5994736" y="3206872"/>
            <a:ext cx="1279200" cy="48422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Rectangle 28"/>
          <p:cNvSpPr/>
          <p:nvPr/>
        </p:nvSpPr>
        <p:spPr>
          <a:xfrm>
            <a:off x="7373678" y="2302393"/>
            <a:ext cx="1279200" cy="10506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14363" y="693040"/>
            <a:ext cx="6683252" cy="523220"/>
          </a:xfrm>
        </p:spPr>
        <p:txBody>
          <a:bodyPr/>
          <a:lstStyle/>
          <a:p>
            <a:pPr lvl="0"/>
            <a:r>
              <a:rPr lang="sv-SE" dirty="0"/>
              <a:t>Etableringsplan</a:t>
            </a:r>
            <a:endParaRPr lang="sv-SE"/>
          </a:p>
        </p:txBody>
      </p:sp>
      <p:sp>
        <p:nvSpPr>
          <p:cNvPr id="16" name="Rectangle 33"/>
          <p:cNvSpPr>
            <a:spLocks noGrp="1" noChangeArrowheads="1"/>
          </p:cNvSpPr>
          <p:nvPr>
            <p:ph type="sldNum" sz="quarter" idx="4"/>
          </p:nvPr>
        </p:nvSpPr>
        <p:spPr bwMode="auto">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25</a:t>
            </a:fld>
            <a:endParaRPr lang="en-US" dirty="0"/>
          </a:p>
        </p:txBody>
      </p:sp>
      <p:sp>
        <p:nvSpPr>
          <p:cNvPr id="17" name="Footer Placeholder 3"/>
          <p:cNvSpPr>
            <a:spLocks noGrp="1"/>
          </p:cNvSpPr>
          <p:nvPr>
            <p:ph type="ftr" sz="quarter" idx="3"/>
          </p:nvPr>
        </p:nvSpPr>
        <p:spPr>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3" name="Right Arrow 2"/>
          <p:cNvSpPr/>
          <p:nvPr/>
        </p:nvSpPr>
        <p:spPr>
          <a:xfrm>
            <a:off x="0" y="4248420"/>
            <a:ext cx="8771661" cy="941048"/>
          </a:xfrm>
          <a:prstGeom prst="rightArrow">
            <a:avLst>
              <a:gd name="adj1" fmla="val 65534"/>
              <a:gd name="adj2" fmla="val 50000"/>
            </a:avLst>
          </a:prstGeom>
          <a:gradFill flip="none" rotWithShape="1">
            <a:gsLst>
              <a:gs pos="0">
                <a:schemeClr val="accent3"/>
              </a:gs>
              <a:gs pos="100000">
                <a:schemeClr val="accent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TextBox 3"/>
          <p:cNvSpPr txBox="1"/>
          <p:nvPr/>
        </p:nvSpPr>
        <p:spPr>
          <a:xfrm>
            <a:off x="235981" y="2658458"/>
            <a:ext cx="1119417" cy="338554"/>
          </a:xfrm>
          <a:prstGeom prst="rect">
            <a:avLst/>
          </a:prstGeom>
          <a:noFill/>
        </p:spPr>
        <p:txBody>
          <a:bodyPr wrap="none" rtlCol="0">
            <a:spAutoFit/>
          </a:bodyPr>
          <a:lstStyle/>
          <a:p>
            <a:pPr algn="ctr">
              <a:spcAft>
                <a:spcPts val="600"/>
              </a:spcAft>
            </a:pPr>
            <a:r>
              <a:rPr lang="sv-SE" sz="1600" b="1">
                <a:solidFill>
                  <a:schemeClr val="accent5"/>
                </a:solidFill>
              </a:rPr>
              <a:t>Förstudie</a:t>
            </a:r>
            <a:endParaRPr lang="sv-SE" sz="1400">
              <a:solidFill>
                <a:schemeClr val="accent5"/>
              </a:solidFill>
            </a:endParaRPr>
          </a:p>
        </p:txBody>
      </p:sp>
      <p:sp>
        <p:nvSpPr>
          <p:cNvPr id="12" name="TextBox 11"/>
          <p:cNvSpPr txBox="1"/>
          <p:nvPr/>
        </p:nvSpPr>
        <p:spPr>
          <a:xfrm>
            <a:off x="1561849" y="4522510"/>
            <a:ext cx="698178" cy="369332"/>
          </a:xfrm>
          <a:prstGeom prst="rect">
            <a:avLst/>
          </a:prstGeom>
          <a:noFill/>
        </p:spPr>
        <p:txBody>
          <a:bodyPr wrap="none" rtlCol="0">
            <a:spAutoFit/>
          </a:bodyPr>
          <a:lstStyle/>
          <a:p>
            <a:r>
              <a:rPr lang="sv-SE">
                <a:solidFill>
                  <a:schemeClr val="bg1"/>
                </a:solidFill>
              </a:rPr>
              <a:t>2009</a:t>
            </a:r>
          </a:p>
        </p:txBody>
      </p:sp>
      <p:sp>
        <p:nvSpPr>
          <p:cNvPr id="14" name="TextBox 13"/>
          <p:cNvSpPr txBox="1"/>
          <p:nvPr/>
        </p:nvSpPr>
        <p:spPr>
          <a:xfrm>
            <a:off x="2747743" y="4522510"/>
            <a:ext cx="698178" cy="369332"/>
          </a:xfrm>
          <a:prstGeom prst="rect">
            <a:avLst/>
          </a:prstGeom>
          <a:noFill/>
        </p:spPr>
        <p:txBody>
          <a:bodyPr wrap="none" rtlCol="0">
            <a:spAutoFit/>
          </a:bodyPr>
          <a:lstStyle/>
          <a:p>
            <a:r>
              <a:rPr lang="sv-SE">
                <a:solidFill>
                  <a:schemeClr val="bg1"/>
                </a:solidFill>
              </a:rPr>
              <a:t>2010</a:t>
            </a:r>
          </a:p>
        </p:txBody>
      </p:sp>
      <p:sp>
        <p:nvSpPr>
          <p:cNvPr id="18" name="TextBox 17"/>
          <p:cNvSpPr txBox="1"/>
          <p:nvPr/>
        </p:nvSpPr>
        <p:spPr>
          <a:xfrm>
            <a:off x="3933637" y="4522510"/>
            <a:ext cx="681046" cy="369332"/>
          </a:xfrm>
          <a:prstGeom prst="rect">
            <a:avLst/>
          </a:prstGeom>
          <a:noFill/>
        </p:spPr>
        <p:txBody>
          <a:bodyPr wrap="none" rtlCol="0">
            <a:spAutoFit/>
          </a:bodyPr>
          <a:lstStyle/>
          <a:p>
            <a:r>
              <a:rPr lang="sv-SE">
                <a:solidFill>
                  <a:schemeClr val="bg1"/>
                </a:solidFill>
              </a:rPr>
              <a:t>2011</a:t>
            </a:r>
          </a:p>
        </p:txBody>
      </p:sp>
      <p:sp>
        <p:nvSpPr>
          <p:cNvPr id="19" name="TextBox 18"/>
          <p:cNvSpPr txBox="1"/>
          <p:nvPr/>
        </p:nvSpPr>
        <p:spPr>
          <a:xfrm>
            <a:off x="4854749" y="4522510"/>
            <a:ext cx="698178" cy="369332"/>
          </a:xfrm>
          <a:prstGeom prst="rect">
            <a:avLst/>
          </a:prstGeom>
          <a:noFill/>
        </p:spPr>
        <p:txBody>
          <a:bodyPr wrap="none" rtlCol="0">
            <a:spAutoFit/>
          </a:bodyPr>
          <a:lstStyle/>
          <a:p>
            <a:r>
              <a:rPr lang="sv-SE" dirty="0">
                <a:solidFill>
                  <a:schemeClr val="bg1"/>
                </a:solidFill>
              </a:rPr>
              <a:t>2012</a:t>
            </a:r>
          </a:p>
        </p:txBody>
      </p:sp>
      <p:sp>
        <p:nvSpPr>
          <p:cNvPr id="20" name="TextBox 19"/>
          <p:cNvSpPr txBox="1"/>
          <p:nvPr/>
        </p:nvSpPr>
        <p:spPr>
          <a:xfrm>
            <a:off x="6031118" y="4522510"/>
            <a:ext cx="1287532" cy="369332"/>
          </a:xfrm>
          <a:prstGeom prst="rect">
            <a:avLst/>
          </a:prstGeom>
          <a:noFill/>
        </p:spPr>
        <p:txBody>
          <a:bodyPr wrap="none" rtlCol="0">
            <a:spAutoFit/>
          </a:bodyPr>
          <a:lstStyle/>
          <a:p>
            <a:r>
              <a:rPr lang="sv-SE" dirty="0" smtClean="0">
                <a:solidFill>
                  <a:schemeClr val="bg1"/>
                </a:solidFill>
              </a:rPr>
              <a:t>2013-2014</a:t>
            </a:r>
            <a:endParaRPr lang="sv-SE" dirty="0">
              <a:solidFill>
                <a:schemeClr val="bg1"/>
              </a:solidFill>
            </a:endParaRPr>
          </a:p>
        </p:txBody>
      </p:sp>
      <p:sp>
        <p:nvSpPr>
          <p:cNvPr id="22" name="TextBox 21"/>
          <p:cNvSpPr txBox="1"/>
          <p:nvPr/>
        </p:nvSpPr>
        <p:spPr>
          <a:xfrm>
            <a:off x="7474186" y="4522510"/>
            <a:ext cx="1274708" cy="369332"/>
          </a:xfrm>
          <a:prstGeom prst="rect">
            <a:avLst/>
          </a:prstGeom>
          <a:noFill/>
        </p:spPr>
        <p:txBody>
          <a:bodyPr wrap="none" rtlCol="0">
            <a:spAutoFit/>
          </a:bodyPr>
          <a:lstStyle/>
          <a:p>
            <a:r>
              <a:rPr lang="sv-SE" dirty="0" smtClean="0">
                <a:solidFill>
                  <a:schemeClr val="bg1"/>
                </a:solidFill>
              </a:rPr>
              <a:t>2016/2017</a:t>
            </a:r>
            <a:endParaRPr lang="sv-SE" dirty="0">
              <a:solidFill>
                <a:schemeClr val="bg1"/>
              </a:solidFill>
            </a:endParaRPr>
          </a:p>
        </p:txBody>
      </p:sp>
      <p:sp>
        <p:nvSpPr>
          <p:cNvPr id="30" name="TextBox 29"/>
          <p:cNvSpPr txBox="1"/>
          <p:nvPr/>
        </p:nvSpPr>
        <p:spPr>
          <a:xfrm>
            <a:off x="375955" y="4522510"/>
            <a:ext cx="698178" cy="369332"/>
          </a:xfrm>
          <a:prstGeom prst="rect">
            <a:avLst/>
          </a:prstGeom>
          <a:noFill/>
        </p:spPr>
        <p:txBody>
          <a:bodyPr wrap="none" rtlCol="0">
            <a:spAutoFit/>
          </a:bodyPr>
          <a:lstStyle/>
          <a:p>
            <a:r>
              <a:rPr lang="sv-SE">
                <a:solidFill>
                  <a:schemeClr val="bg1"/>
                </a:solidFill>
              </a:rPr>
              <a:t>2008</a:t>
            </a:r>
          </a:p>
        </p:txBody>
      </p:sp>
      <p:sp>
        <p:nvSpPr>
          <p:cNvPr id="31" name="TextBox 30"/>
          <p:cNvSpPr txBox="1"/>
          <p:nvPr/>
        </p:nvSpPr>
        <p:spPr>
          <a:xfrm>
            <a:off x="1589863" y="2658458"/>
            <a:ext cx="1361435" cy="338554"/>
          </a:xfrm>
          <a:prstGeom prst="rect">
            <a:avLst/>
          </a:prstGeom>
          <a:noFill/>
        </p:spPr>
        <p:txBody>
          <a:bodyPr wrap="square" rtlCol="0">
            <a:spAutoFit/>
          </a:bodyPr>
          <a:lstStyle/>
          <a:p>
            <a:pPr algn="ctr">
              <a:spcAft>
                <a:spcPts val="600"/>
              </a:spcAft>
            </a:pPr>
            <a:r>
              <a:rPr lang="sv-SE" sz="1600" b="1">
                <a:solidFill>
                  <a:schemeClr val="accent5"/>
                </a:solidFill>
              </a:rPr>
              <a:t>Kompetens</a:t>
            </a:r>
            <a:endParaRPr lang="sv-SE" sz="1400">
              <a:solidFill>
                <a:schemeClr val="accent5"/>
              </a:solidFill>
            </a:endParaRPr>
          </a:p>
        </p:txBody>
      </p:sp>
      <p:sp>
        <p:nvSpPr>
          <p:cNvPr id="32" name="TextBox 31"/>
          <p:cNvSpPr txBox="1"/>
          <p:nvPr/>
        </p:nvSpPr>
        <p:spPr>
          <a:xfrm>
            <a:off x="3316145" y="2535347"/>
            <a:ext cx="879968" cy="584776"/>
          </a:xfrm>
          <a:prstGeom prst="rect">
            <a:avLst/>
          </a:prstGeom>
          <a:noFill/>
        </p:spPr>
        <p:txBody>
          <a:bodyPr wrap="none" rtlCol="0">
            <a:spAutoFit/>
          </a:bodyPr>
          <a:lstStyle/>
          <a:p>
            <a:pPr algn="ctr">
              <a:spcAft>
                <a:spcPts val="600"/>
              </a:spcAft>
            </a:pPr>
            <a:r>
              <a:rPr lang="sv-SE" sz="1600" b="1">
                <a:solidFill>
                  <a:schemeClr val="accent5"/>
                </a:solidFill>
              </a:rPr>
              <a:t>Studie-</a:t>
            </a:r>
            <a:br>
              <a:rPr lang="sv-SE" sz="1600" b="1">
                <a:solidFill>
                  <a:schemeClr val="accent5"/>
                </a:solidFill>
              </a:rPr>
            </a:br>
            <a:r>
              <a:rPr lang="sv-SE" sz="1600" b="1">
                <a:solidFill>
                  <a:schemeClr val="accent5"/>
                </a:solidFill>
              </a:rPr>
              <a:t>besök</a:t>
            </a:r>
            <a:endParaRPr lang="sv-SE" sz="1400">
              <a:solidFill>
                <a:schemeClr val="accent5"/>
              </a:solidFill>
            </a:endParaRPr>
          </a:p>
        </p:txBody>
      </p:sp>
      <p:sp>
        <p:nvSpPr>
          <p:cNvPr id="33" name="TextBox 32"/>
          <p:cNvSpPr txBox="1"/>
          <p:nvPr/>
        </p:nvSpPr>
        <p:spPr>
          <a:xfrm>
            <a:off x="4588846" y="2658458"/>
            <a:ext cx="1313280" cy="338554"/>
          </a:xfrm>
          <a:prstGeom prst="rect">
            <a:avLst/>
          </a:prstGeom>
          <a:noFill/>
        </p:spPr>
        <p:txBody>
          <a:bodyPr wrap="none" rtlCol="0">
            <a:spAutoFit/>
          </a:bodyPr>
          <a:lstStyle/>
          <a:p>
            <a:pPr algn="ctr">
              <a:spcAft>
                <a:spcPts val="600"/>
              </a:spcAft>
            </a:pPr>
            <a:r>
              <a:rPr lang="sv-SE" sz="1600" b="1">
                <a:solidFill>
                  <a:schemeClr val="bg1"/>
                </a:solidFill>
              </a:rPr>
              <a:t>Erbjudande</a:t>
            </a:r>
            <a:endParaRPr lang="sv-SE" sz="1400">
              <a:solidFill>
                <a:schemeClr val="bg1"/>
              </a:solidFill>
            </a:endParaRPr>
          </a:p>
        </p:txBody>
      </p:sp>
      <p:sp>
        <p:nvSpPr>
          <p:cNvPr id="34" name="TextBox 33"/>
          <p:cNvSpPr txBox="1"/>
          <p:nvPr/>
        </p:nvSpPr>
        <p:spPr>
          <a:xfrm>
            <a:off x="6123013" y="2010004"/>
            <a:ext cx="1022648" cy="523220"/>
          </a:xfrm>
          <a:prstGeom prst="rect">
            <a:avLst/>
          </a:prstGeom>
          <a:noFill/>
        </p:spPr>
        <p:txBody>
          <a:bodyPr wrap="none" rtlCol="0">
            <a:spAutoFit/>
          </a:bodyPr>
          <a:lstStyle/>
          <a:p>
            <a:pPr algn="ctr">
              <a:spcAft>
                <a:spcPts val="600"/>
              </a:spcAft>
            </a:pPr>
            <a:r>
              <a:rPr lang="sv-SE" sz="1400" b="1">
                <a:solidFill>
                  <a:schemeClr val="bg1"/>
                </a:solidFill>
              </a:rPr>
              <a:t>Mark-</a:t>
            </a:r>
            <a:br>
              <a:rPr lang="sv-SE" sz="1400" b="1">
                <a:solidFill>
                  <a:schemeClr val="bg1"/>
                </a:solidFill>
              </a:rPr>
            </a:br>
            <a:r>
              <a:rPr lang="sv-SE" sz="1400" b="1">
                <a:solidFill>
                  <a:schemeClr val="bg1"/>
                </a:solidFill>
              </a:rPr>
              <a:t>anvisning</a:t>
            </a:r>
            <a:endParaRPr lang="sv-SE" sz="1200">
              <a:solidFill>
                <a:schemeClr val="bg1"/>
              </a:solidFill>
            </a:endParaRPr>
          </a:p>
        </p:txBody>
      </p:sp>
      <p:sp>
        <p:nvSpPr>
          <p:cNvPr id="35" name="TextBox 34"/>
          <p:cNvSpPr txBox="1"/>
          <p:nvPr/>
        </p:nvSpPr>
        <p:spPr>
          <a:xfrm>
            <a:off x="6018210" y="2695233"/>
            <a:ext cx="1232253" cy="307777"/>
          </a:xfrm>
          <a:prstGeom prst="rect">
            <a:avLst/>
          </a:prstGeom>
          <a:noFill/>
        </p:spPr>
        <p:txBody>
          <a:bodyPr wrap="none" rtlCol="0">
            <a:spAutoFit/>
          </a:bodyPr>
          <a:lstStyle/>
          <a:p>
            <a:pPr algn="ctr">
              <a:spcAft>
                <a:spcPts val="600"/>
              </a:spcAft>
            </a:pPr>
            <a:r>
              <a:rPr lang="sv-SE" sz="1400" b="1">
                <a:solidFill>
                  <a:schemeClr val="bg1"/>
                </a:solidFill>
              </a:rPr>
              <a:t>Projektering</a:t>
            </a:r>
            <a:endParaRPr lang="sv-SE" sz="1200">
              <a:solidFill>
                <a:schemeClr val="bg1"/>
              </a:solidFill>
            </a:endParaRPr>
          </a:p>
        </p:txBody>
      </p:sp>
      <p:sp>
        <p:nvSpPr>
          <p:cNvPr id="36" name="TextBox 35"/>
          <p:cNvSpPr txBox="1"/>
          <p:nvPr/>
        </p:nvSpPr>
        <p:spPr>
          <a:xfrm>
            <a:off x="6048322" y="3279962"/>
            <a:ext cx="1172028" cy="307777"/>
          </a:xfrm>
          <a:prstGeom prst="rect">
            <a:avLst/>
          </a:prstGeom>
          <a:noFill/>
        </p:spPr>
        <p:txBody>
          <a:bodyPr wrap="none" rtlCol="0">
            <a:spAutoFit/>
          </a:bodyPr>
          <a:lstStyle/>
          <a:p>
            <a:pPr algn="ctr">
              <a:spcAft>
                <a:spcPts val="600"/>
              </a:spcAft>
            </a:pPr>
            <a:r>
              <a:rPr lang="sv-SE" sz="1400" b="1">
                <a:solidFill>
                  <a:schemeClr val="bg1"/>
                </a:solidFill>
              </a:rPr>
              <a:t>Byggnation</a:t>
            </a:r>
            <a:endParaRPr lang="sv-SE" sz="1200">
              <a:solidFill>
                <a:schemeClr val="bg1"/>
              </a:solidFill>
            </a:endParaRPr>
          </a:p>
        </p:txBody>
      </p:sp>
      <p:sp>
        <p:nvSpPr>
          <p:cNvPr id="37" name="TextBox 36"/>
          <p:cNvSpPr txBox="1"/>
          <p:nvPr/>
        </p:nvSpPr>
        <p:spPr>
          <a:xfrm>
            <a:off x="7435120" y="2535347"/>
            <a:ext cx="1176123" cy="584776"/>
          </a:xfrm>
          <a:prstGeom prst="rect">
            <a:avLst/>
          </a:prstGeom>
          <a:noFill/>
        </p:spPr>
        <p:txBody>
          <a:bodyPr wrap="none" rtlCol="0">
            <a:spAutoFit/>
          </a:bodyPr>
          <a:lstStyle/>
          <a:p>
            <a:pPr algn="ctr">
              <a:spcAft>
                <a:spcPts val="600"/>
              </a:spcAft>
            </a:pPr>
            <a:r>
              <a:rPr lang="sv-SE" sz="1600" b="1">
                <a:solidFill>
                  <a:schemeClr val="bg1"/>
                </a:solidFill>
              </a:rPr>
              <a:t>Planerad</a:t>
            </a:r>
            <a:br>
              <a:rPr lang="sv-SE" sz="1600" b="1">
                <a:solidFill>
                  <a:schemeClr val="bg1"/>
                </a:solidFill>
              </a:rPr>
            </a:br>
            <a:r>
              <a:rPr lang="sv-SE" sz="1600" b="1">
                <a:solidFill>
                  <a:schemeClr val="bg1"/>
                </a:solidFill>
              </a:rPr>
              <a:t>inflyttning</a:t>
            </a:r>
            <a:endParaRPr lang="sv-SE" sz="1400">
              <a:solidFill>
                <a:schemeClr val="bg1"/>
              </a:solidFill>
            </a:endParaRPr>
          </a:p>
        </p:txBody>
      </p:sp>
      <p:sp>
        <p:nvSpPr>
          <p:cNvPr id="38" name="TextBox 37"/>
          <p:cNvSpPr txBox="1"/>
          <p:nvPr/>
        </p:nvSpPr>
        <p:spPr>
          <a:xfrm>
            <a:off x="222013" y="3362190"/>
            <a:ext cx="1074257" cy="461665"/>
          </a:xfrm>
          <a:prstGeom prst="rect">
            <a:avLst/>
          </a:prstGeom>
          <a:noFill/>
        </p:spPr>
        <p:txBody>
          <a:bodyPr wrap="none" rtlCol="0">
            <a:spAutoFit/>
          </a:bodyPr>
          <a:lstStyle/>
          <a:p>
            <a:pPr algn="ctr">
              <a:spcAft>
                <a:spcPts val="600"/>
              </a:spcAft>
            </a:pPr>
            <a:r>
              <a:rPr lang="sv-SE" sz="1200"/>
              <a:t>Marknad och</a:t>
            </a:r>
            <a:br>
              <a:rPr lang="sv-SE" sz="1200"/>
            </a:br>
            <a:r>
              <a:rPr lang="sv-SE" sz="1200"/>
              <a:t>demografi</a:t>
            </a:r>
          </a:p>
        </p:txBody>
      </p:sp>
      <p:sp>
        <p:nvSpPr>
          <p:cNvPr id="39" name="TextBox 38"/>
          <p:cNvSpPr txBox="1"/>
          <p:nvPr/>
        </p:nvSpPr>
        <p:spPr>
          <a:xfrm>
            <a:off x="1860061" y="3362190"/>
            <a:ext cx="813419" cy="461665"/>
          </a:xfrm>
          <a:prstGeom prst="rect">
            <a:avLst/>
          </a:prstGeom>
          <a:noFill/>
        </p:spPr>
        <p:txBody>
          <a:bodyPr wrap="none" rtlCol="0">
            <a:spAutoFit/>
          </a:bodyPr>
          <a:lstStyle/>
          <a:p>
            <a:pPr algn="ctr">
              <a:spcAft>
                <a:spcPts val="600"/>
              </a:spcAft>
            </a:pPr>
            <a:r>
              <a:rPr lang="sv-SE" sz="1200"/>
              <a:t>Vård och</a:t>
            </a:r>
            <a:br>
              <a:rPr lang="sv-SE" sz="1200"/>
            </a:br>
            <a:r>
              <a:rPr lang="sv-SE" sz="1200"/>
              <a:t>omsorg</a:t>
            </a:r>
          </a:p>
        </p:txBody>
      </p:sp>
      <p:sp>
        <p:nvSpPr>
          <p:cNvPr id="40" name="TextBox 39"/>
          <p:cNvSpPr txBox="1"/>
          <p:nvPr/>
        </p:nvSpPr>
        <p:spPr>
          <a:xfrm>
            <a:off x="3244547" y="3362190"/>
            <a:ext cx="1023162" cy="461665"/>
          </a:xfrm>
          <a:prstGeom prst="rect">
            <a:avLst/>
          </a:prstGeom>
          <a:noFill/>
        </p:spPr>
        <p:txBody>
          <a:bodyPr wrap="none" rtlCol="0">
            <a:spAutoFit/>
          </a:bodyPr>
          <a:lstStyle/>
          <a:p>
            <a:pPr algn="ctr">
              <a:spcAft>
                <a:spcPts val="600"/>
              </a:spcAft>
            </a:pPr>
            <a:r>
              <a:rPr lang="sv-SE" sz="1200"/>
              <a:t>Sverige </a:t>
            </a:r>
            <a:br>
              <a:rPr lang="sv-SE" sz="1200"/>
            </a:br>
            <a:r>
              <a:rPr lang="sv-SE" sz="1200"/>
              <a:t>och utlandet</a:t>
            </a:r>
          </a:p>
        </p:txBody>
      </p:sp>
      <p:sp>
        <p:nvSpPr>
          <p:cNvPr id="6" name="Right Arrow 5"/>
          <p:cNvSpPr/>
          <p:nvPr/>
        </p:nvSpPr>
        <p:spPr>
          <a:xfrm>
            <a:off x="1332067" y="3082015"/>
            <a:ext cx="267798" cy="268900"/>
          </a:xfrm>
          <a:prstGeom prst="rightArrow">
            <a:avLst>
              <a:gd name="adj1" fmla="val 50000"/>
              <a:gd name="adj2" fmla="val 39187"/>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Right Arrow 40"/>
          <p:cNvSpPr/>
          <p:nvPr/>
        </p:nvSpPr>
        <p:spPr>
          <a:xfrm>
            <a:off x="2804787" y="3082015"/>
            <a:ext cx="267798" cy="268900"/>
          </a:xfrm>
          <a:prstGeom prst="rightArrow">
            <a:avLst>
              <a:gd name="adj1" fmla="val 50000"/>
              <a:gd name="adj2" fmla="val 39187"/>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2" name="Right Arrow 41"/>
          <p:cNvSpPr/>
          <p:nvPr/>
        </p:nvSpPr>
        <p:spPr>
          <a:xfrm>
            <a:off x="4277507" y="3082015"/>
            <a:ext cx="267798" cy="268900"/>
          </a:xfrm>
          <a:prstGeom prst="rightArrow">
            <a:avLst>
              <a:gd name="adj1" fmla="val 50000"/>
              <a:gd name="adj2" fmla="val 39187"/>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 xmlns:p14="http://schemas.microsoft.com/office/powerpoint/2010/main" val="26539294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4363" y="693040"/>
            <a:ext cx="6712560" cy="523220"/>
          </a:xfrm>
        </p:spPr>
        <p:txBody>
          <a:bodyPr/>
          <a:lstStyle/>
          <a:p>
            <a:r>
              <a:rPr lang="sv-SE" dirty="0"/>
              <a:t>Silver </a:t>
            </a:r>
            <a:r>
              <a:rPr lang="sv-SE" dirty="0" err="1"/>
              <a:t>Life’s</a:t>
            </a:r>
            <a:r>
              <a:rPr lang="sv-SE" dirty="0"/>
              <a:t> </a:t>
            </a:r>
            <a:r>
              <a:rPr lang="sv-SE" dirty="0" err="1" smtClean="0"/>
              <a:t>Advisory</a:t>
            </a:r>
            <a:r>
              <a:rPr lang="sv-SE" dirty="0" smtClean="0"/>
              <a:t> Group</a:t>
            </a:r>
            <a:endParaRPr lang="sv-SE" dirty="0"/>
          </a:p>
        </p:txBody>
      </p:sp>
      <p:sp>
        <p:nvSpPr>
          <p:cNvPr id="11" name="Rectangle 33"/>
          <p:cNvSpPr>
            <a:spLocks noGrp="1" noChangeArrowheads="1"/>
          </p:cNvSpPr>
          <p:nvPr>
            <p:ph type="sldNum" sz="quarter" idx="4"/>
          </p:nvPr>
        </p:nvSpPr>
        <p:spPr/>
        <p:txBody>
          <a:bodyPr/>
          <a:lstStyle>
            <a:lvl1pPr algn="l">
              <a:spcBef>
                <a:spcPct val="0"/>
              </a:spcBef>
              <a:defRPr sz="800">
                <a:solidFill>
                  <a:schemeClr val="tx2"/>
                </a:solidFill>
              </a:defRPr>
            </a:lvl1pPr>
          </a:lstStyle>
          <a:p>
            <a:fld id="{0296D3CA-0C9B-4AC9-897E-F998C2DB82A4}" type="slidenum">
              <a:rPr lang="en-US" smtClean="0"/>
              <a:pPr/>
              <a:t>26</a:t>
            </a:fld>
            <a:endParaRPr lang="en-US" dirty="0"/>
          </a:p>
        </p:txBody>
      </p:sp>
      <p:sp>
        <p:nvSpPr>
          <p:cNvPr id="15" name="Rectangle 14"/>
          <p:cNvSpPr/>
          <p:nvPr/>
        </p:nvSpPr>
        <p:spPr>
          <a:xfrm>
            <a:off x="621125" y="1462353"/>
            <a:ext cx="2057252" cy="779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4" name="Content Placeholder 6"/>
          <p:cNvSpPr txBox="1">
            <a:spLocks/>
          </p:cNvSpPr>
          <p:nvPr/>
        </p:nvSpPr>
        <p:spPr>
          <a:xfrm>
            <a:off x="621125" y="2318819"/>
            <a:ext cx="2065196" cy="646331"/>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sv-SE" sz="1400" dirty="0" smtClean="0"/>
              <a:t>Professor i geriatrik vid Örebro universitet och läkare</a:t>
            </a:r>
            <a:endParaRPr lang="sv-SE" sz="1400" dirty="0"/>
          </a:p>
        </p:txBody>
      </p:sp>
      <p:sp>
        <p:nvSpPr>
          <p:cNvPr id="33" name="Content Placeholder 6"/>
          <p:cNvSpPr txBox="1">
            <a:spLocks/>
          </p:cNvSpPr>
          <p:nvPr/>
        </p:nvSpPr>
        <p:spPr>
          <a:xfrm>
            <a:off x="621125" y="1807394"/>
            <a:ext cx="2069077" cy="21544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b="1" dirty="0" smtClean="0">
                <a:solidFill>
                  <a:srgbClr val="FFFFFF"/>
                </a:solidFill>
              </a:rPr>
              <a:t>Gunnar Akner</a:t>
            </a:r>
            <a:endParaRPr lang="sv-SE" sz="1400" b="1" dirty="0">
              <a:solidFill>
                <a:srgbClr val="FFFFFF"/>
              </a:solidFill>
            </a:endParaRPr>
          </a:p>
        </p:txBody>
      </p:sp>
      <p:sp>
        <p:nvSpPr>
          <p:cNvPr id="34" name="Content Placeholder 6"/>
          <p:cNvSpPr txBox="1">
            <a:spLocks/>
          </p:cNvSpPr>
          <p:nvPr/>
        </p:nvSpPr>
        <p:spPr>
          <a:xfrm>
            <a:off x="2783933" y="1970853"/>
            <a:ext cx="1783256" cy="184666"/>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200" b="1" dirty="0">
                <a:solidFill>
                  <a:srgbClr val="FFFFFF"/>
                </a:solidFill>
              </a:rPr>
              <a:t>Mats Sundbom</a:t>
            </a:r>
          </a:p>
        </p:txBody>
      </p:sp>
      <p:sp>
        <p:nvSpPr>
          <p:cNvPr id="18" name="Rectangle 17"/>
          <p:cNvSpPr/>
          <p:nvPr/>
        </p:nvSpPr>
        <p:spPr>
          <a:xfrm>
            <a:off x="3300499" y="1462353"/>
            <a:ext cx="2057252" cy="779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Content Placeholder 6"/>
          <p:cNvSpPr txBox="1">
            <a:spLocks/>
          </p:cNvSpPr>
          <p:nvPr/>
        </p:nvSpPr>
        <p:spPr>
          <a:xfrm>
            <a:off x="3300499" y="2318819"/>
            <a:ext cx="2044732" cy="1292662"/>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sv-SE" sz="1400" dirty="0" smtClean="0"/>
              <a:t>Leg. sjuksköterska inom medicin och geriatrik, universitetsutbildad inom organisation och ledarskap och är också certifierad tillväxtledare.</a:t>
            </a:r>
            <a:endParaRPr lang="sv-SE" sz="1400" dirty="0"/>
          </a:p>
        </p:txBody>
      </p:sp>
      <p:sp>
        <p:nvSpPr>
          <p:cNvPr id="35" name="Content Placeholder 6"/>
          <p:cNvSpPr txBox="1">
            <a:spLocks/>
          </p:cNvSpPr>
          <p:nvPr/>
        </p:nvSpPr>
        <p:spPr>
          <a:xfrm>
            <a:off x="3300499" y="1807394"/>
            <a:ext cx="2028442" cy="21544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b="1" dirty="0" smtClean="0">
                <a:solidFill>
                  <a:srgbClr val="FFFFFF"/>
                </a:solidFill>
              </a:rPr>
              <a:t>Lisbeth Hagman</a:t>
            </a:r>
            <a:endParaRPr lang="sv-SE" sz="1400" b="1" dirty="0">
              <a:solidFill>
                <a:srgbClr val="FFFFFF"/>
              </a:solidFill>
            </a:endParaRPr>
          </a:p>
        </p:txBody>
      </p:sp>
      <p:sp>
        <p:nvSpPr>
          <p:cNvPr id="17" name="Rectangle 16"/>
          <p:cNvSpPr/>
          <p:nvPr/>
        </p:nvSpPr>
        <p:spPr>
          <a:xfrm>
            <a:off x="621125" y="4268481"/>
            <a:ext cx="2057252" cy="779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000"/>
          </a:p>
        </p:txBody>
      </p:sp>
      <p:sp>
        <p:nvSpPr>
          <p:cNvPr id="26" name="Content Placeholder 6"/>
          <p:cNvSpPr txBox="1">
            <a:spLocks/>
          </p:cNvSpPr>
          <p:nvPr/>
        </p:nvSpPr>
        <p:spPr>
          <a:xfrm>
            <a:off x="621125" y="5124947"/>
            <a:ext cx="1835560" cy="86177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sv-SE" sz="1400" dirty="0" smtClean="0"/>
              <a:t>Arkitekt som tidigare bland annat har arbetat med Pauvres Honteux och BB Sophia.</a:t>
            </a:r>
            <a:endParaRPr lang="sv-SE" sz="1400" dirty="0"/>
          </a:p>
        </p:txBody>
      </p:sp>
      <p:sp>
        <p:nvSpPr>
          <p:cNvPr id="37" name="Content Placeholder 6"/>
          <p:cNvSpPr txBox="1">
            <a:spLocks/>
          </p:cNvSpPr>
          <p:nvPr/>
        </p:nvSpPr>
        <p:spPr>
          <a:xfrm>
            <a:off x="621125" y="4606210"/>
            <a:ext cx="2039389" cy="21544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b="1" dirty="0" smtClean="0">
                <a:solidFill>
                  <a:srgbClr val="FFFFFF"/>
                </a:solidFill>
              </a:rPr>
              <a:t>Ami Katz</a:t>
            </a:r>
            <a:endParaRPr lang="sv-SE" sz="1400" b="1" dirty="0">
              <a:solidFill>
                <a:srgbClr val="FFFFFF"/>
              </a:solidFill>
            </a:endParaRPr>
          </a:p>
        </p:txBody>
      </p:sp>
      <p:sp>
        <p:nvSpPr>
          <p:cNvPr id="22" name="Rectangle 21"/>
          <p:cNvSpPr/>
          <p:nvPr/>
        </p:nvSpPr>
        <p:spPr>
          <a:xfrm>
            <a:off x="5930008" y="1462353"/>
            <a:ext cx="2057252" cy="779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Content Placeholder 6"/>
          <p:cNvSpPr txBox="1">
            <a:spLocks/>
          </p:cNvSpPr>
          <p:nvPr/>
        </p:nvSpPr>
        <p:spPr>
          <a:xfrm>
            <a:off x="5930008" y="2329517"/>
            <a:ext cx="1868956" cy="86177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sv-SE" sz="1400" dirty="0" smtClean="0"/>
              <a:t>Leg. sjuksköterska som var med och byggde upp Löjtnantsgården i Stockholm..</a:t>
            </a:r>
          </a:p>
        </p:txBody>
      </p:sp>
      <p:sp>
        <p:nvSpPr>
          <p:cNvPr id="39" name="Content Placeholder 6"/>
          <p:cNvSpPr txBox="1">
            <a:spLocks/>
          </p:cNvSpPr>
          <p:nvPr/>
        </p:nvSpPr>
        <p:spPr>
          <a:xfrm>
            <a:off x="5930008" y="1807394"/>
            <a:ext cx="2028442" cy="21544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b="1" dirty="0" smtClean="0">
                <a:solidFill>
                  <a:srgbClr val="FFFFFF"/>
                </a:solidFill>
              </a:rPr>
              <a:t>Elvie Isaksson</a:t>
            </a:r>
            <a:endParaRPr lang="sv-SE" sz="1400" b="1" dirty="0">
              <a:solidFill>
                <a:srgbClr val="FFFFFF"/>
              </a:solidFill>
            </a:endParaRPr>
          </a:p>
        </p:txBody>
      </p:sp>
      <p:sp>
        <p:nvSpPr>
          <p:cNvPr id="23" name="Rectangle 22"/>
          <p:cNvSpPr/>
          <p:nvPr/>
        </p:nvSpPr>
        <p:spPr>
          <a:xfrm>
            <a:off x="3271594" y="4268481"/>
            <a:ext cx="2057252" cy="779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000"/>
          </a:p>
        </p:txBody>
      </p:sp>
      <p:sp>
        <p:nvSpPr>
          <p:cNvPr id="32" name="Content Placeholder 6"/>
          <p:cNvSpPr txBox="1">
            <a:spLocks/>
          </p:cNvSpPr>
          <p:nvPr/>
        </p:nvSpPr>
        <p:spPr>
          <a:xfrm>
            <a:off x="3271594" y="5135645"/>
            <a:ext cx="1881253" cy="86177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sv-SE" sz="1400" dirty="0" smtClean="0"/>
              <a:t>Journalist och författare till ”</a:t>
            </a:r>
            <a:r>
              <a:rPr lang="sv-SE" sz="1400" i="1" dirty="0" smtClean="0"/>
              <a:t>Handbok för resten av ditt liv”</a:t>
            </a:r>
            <a:r>
              <a:rPr lang="sv-SE" sz="1400" dirty="0" smtClean="0"/>
              <a:t>. Tidigare VD för Pensionsforum.</a:t>
            </a:r>
            <a:endParaRPr lang="sv-SE" sz="1400" dirty="0"/>
          </a:p>
        </p:txBody>
      </p:sp>
      <p:sp>
        <p:nvSpPr>
          <p:cNvPr id="40" name="Content Placeholder 6"/>
          <p:cNvSpPr txBox="1">
            <a:spLocks/>
          </p:cNvSpPr>
          <p:nvPr/>
        </p:nvSpPr>
        <p:spPr>
          <a:xfrm>
            <a:off x="3271594" y="4601647"/>
            <a:ext cx="2041788" cy="21544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b="1" dirty="0" smtClean="0">
                <a:solidFill>
                  <a:srgbClr val="FFFFFF"/>
                </a:solidFill>
              </a:rPr>
              <a:t>Ann Lindgren</a:t>
            </a:r>
            <a:endParaRPr lang="sv-SE" sz="1400" b="1" dirty="0">
              <a:solidFill>
                <a:srgbClr val="FFFFFF"/>
              </a:solidFill>
            </a:endParaRPr>
          </a:p>
        </p:txBody>
      </p:sp>
      <p:sp>
        <p:nvSpPr>
          <p:cNvPr id="25" name="Rectangle 24"/>
          <p:cNvSpPr/>
          <p:nvPr/>
        </p:nvSpPr>
        <p:spPr>
          <a:xfrm>
            <a:off x="5929619" y="4266506"/>
            <a:ext cx="2057252" cy="7797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000"/>
          </a:p>
        </p:txBody>
      </p:sp>
      <p:sp>
        <p:nvSpPr>
          <p:cNvPr id="28" name="Content Placeholder 6"/>
          <p:cNvSpPr txBox="1">
            <a:spLocks/>
          </p:cNvSpPr>
          <p:nvPr/>
        </p:nvSpPr>
        <p:spPr>
          <a:xfrm>
            <a:off x="5929619" y="4599672"/>
            <a:ext cx="2041788" cy="215444"/>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1400" b="1" dirty="0" smtClean="0">
                <a:solidFill>
                  <a:srgbClr val="FFFFFF"/>
                </a:solidFill>
              </a:rPr>
              <a:t>Torbjörn Rönnberg</a:t>
            </a:r>
            <a:endParaRPr lang="sv-SE" sz="1400" b="1" dirty="0">
              <a:solidFill>
                <a:srgbClr val="FFFFFF"/>
              </a:solidFill>
            </a:endParaRPr>
          </a:p>
        </p:txBody>
      </p:sp>
      <p:sp>
        <p:nvSpPr>
          <p:cNvPr id="29" name="Content Placeholder 6"/>
          <p:cNvSpPr txBox="1">
            <a:spLocks/>
          </p:cNvSpPr>
          <p:nvPr/>
        </p:nvSpPr>
        <p:spPr>
          <a:xfrm>
            <a:off x="6000869" y="5133670"/>
            <a:ext cx="1881253" cy="1077218"/>
          </a:xfrm>
          <a:prstGeom prst="rect">
            <a:avLst/>
          </a:prstGeom>
        </p:spPr>
        <p:txBody>
          <a:bodyPr vert="horz" wrap="square" lIns="0" tIns="0" rIns="0" bIns="0" rtlCol="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sv-SE" sz="1400" dirty="0" smtClean="0"/>
              <a:t>Byggherre som specialiserar sig mot renovering av kulturmärkta fastigheter.</a:t>
            </a:r>
            <a:endParaRPr lang="sv-SE" sz="1400" dirty="0"/>
          </a:p>
        </p:txBody>
      </p:sp>
    </p:spTree>
    <p:extLst>
      <p:ext uri="{BB962C8B-B14F-4D97-AF65-F5344CB8AC3E}">
        <p14:creationId xmlns="" xmlns:p14="http://schemas.microsoft.com/office/powerpoint/2010/main" val="401863289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34669" y="3112504"/>
            <a:ext cx="2569921" cy="26292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Rectangle 28"/>
          <p:cNvSpPr/>
          <p:nvPr/>
        </p:nvSpPr>
        <p:spPr>
          <a:xfrm>
            <a:off x="3479230" y="3112504"/>
            <a:ext cx="2569921" cy="26292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0" name="Rectangle 29"/>
          <p:cNvSpPr/>
          <p:nvPr/>
        </p:nvSpPr>
        <p:spPr>
          <a:xfrm>
            <a:off x="6223793" y="3112504"/>
            <a:ext cx="2569921" cy="26292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ctangle 4"/>
          <p:cNvSpPr/>
          <p:nvPr/>
        </p:nvSpPr>
        <p:spPr>
          <a:xfrm>
            <a:off x="707645" y="2545085"/>
            <a:ext cx="2612817" cy="751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Rectangle 21"/>
          <p:cNvSpPr/>
          <p:nvPr/>
        </p:nvSpPr>
        <p:spPr>
          <a:xfrm>
            <a:off x="3452206" y="2545085"/>
            <a:ext cx="2612817" cy="751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Rectangle 22"/>
          <p:cNvSpPr/>
          <p:nvPr/>
        </p:nvSpPr>
        <p:spPr>
          <a:xfrm>
            <a:off x="6196769" y="2545085"/>
            <a:ext cx="2612817" cy="75134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Content Placeholder 11"/>
          <p:cNvSpPr txBox="1">
            <a:spLocks/>
          </p:cNvSpPr>
          <p:nvPr/>
        </p:nvSpPr>
        <p:spPr>
          <a:xfrm>
            <a:off x="932304" y="3444577"/>
            <a:ext cx="2351024" cy="1963614"/>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Aft>
                <a:spcPts val="300"/>
              </a:spcAft>
            </a:pPr>
            <a:r>
              <a:rPr lang="sv-SE" sz="1200" dirty="0"/>
              <a:t>Grundades 1970</a:t>
            </a:r>
          </a:p>
          <a:p>
            <a:pPr marL="176213" indent="-176213">
              <a:spcAft>
                <a:spcPts val="300"/>
              </a:spcAft>
            </a:pPr>
            <a:r>
              <a:rPr lang="sv-SE" sz="1200" dirty="0"/>
              <a:t>Sveriges största kommunikationsföretag</a:t>
            </a:r>
          </a:p>
          <a:p>
            <a:pPr marL="176213" indent="-176213">
              <a:spcAft>
                <a:spcPts val="300"/>
              </a:spcAft>
            </a:pPr>
            <a:r>
              <a:rPr lang="sv-SE" sz="1200" dirty="0"/>
              <a:t>Verksamma inom områdena finansiell kommunikation, </a:t>
            </a:r>
            <a:br>
              <a:rPr lang="sv-SE" sz="1200" dirty="0"/>
            </a:br>
            <a:r>
              <a:rPr lang="sv-SE" sz="1200" dirty="0"/>
              <a:t>företagskommunikation </a:t>
            </a:r>
            <a:br>
              <a:rPr lang="sv-SE" sz="1200" dirty="0"/>
            </a:br>
            <a:r>
              <a:rPr lang="sv-SE" sz="1200"/>
              <a:t>och </a:t>
            </a:r>
            <a:r>
              <a:rPr lang="sv-SE" sz="1200" smtClean="0"/>
              <a:t>public affairs</a:t>
            </a:r>
            <a:endParaRPr lang="sv-SE" sz="1200" dirty="0"/>
          </a:p>
          <a:p>
            <a:pPr marL="176213" indent="-176213">
              <a:spcAft>
                <a:spcPts val="300"/>
              </a:spcAft>
            </a:pPr>
            <a:r>
              <a:rPr lang="sv-SE" sz="1200" dirty="0"/>
              <a:t>Cirka 350 medarbetare</a:t>
            </a:r>
          </a:p>
          <a:p>
            <a:pPr marL="176213" indent="-176213">
              <a:spcAft>
                <a:spcPts val="300"/>
              </a:spcAft>
            </a:pPr>
            <a:r>
              <a:rPr lang="sv-SE" sz="1200" dirty="0"/>
              <a:t>Kontor i 25 länder</a:t>
            </a:r>
          </a:p>
        </p:txBody>
      </p:sp>
      <p:sp>
        <p:nvSpPr>
          <p:cNvPr id="21" name="Content Placeholder 11"/>
          <p:cNvSpPr txBox="1">
            <a:spLocks/>
          </p:cNvSpPr>
          <p:nvPr/>
        </p:nvSpPr>
        <p:spPr>
          <a:xfrm>
            <a:off x="3648145" y="3444577"/>
            <a:ext cx="2378047" cy="2257541"/>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Aft>
                <a:spcPts val="300"/>
              </a:spcAft>
            </a:pPr>
            <a:r>
              <a:rPr lang="sv-SE" sz="1200" dirty="0"/>
              <a:t>Grundades 1989</a:t>
            </a:r>
          </a:p>
          <a:p>
            <a:pPr marL="176213" indent="-176213">
              <a:spcAft>
                <a:spcPts val="300"/>
              </a:spcAft>
            </a:pPr>
            <a:r>
              <a:rPr lang="sv-SE" sz="1200" dirty="0"/>
              <a:t>L</a:t>
            </a:r>
            <a:r>
              <a:rPr lang="sv-SE" sz="1200" dirty="0" smtClean="0"/>
              <a:t>edande konsultföretag </a:t>
            </a:r>
            <a:r>
              <a:rPr lang="sv-SE" sz="1200" dirty="0"/>
              <a:t>inom marknads- och samhällsinformation</a:t>
            </a:r>
          </a:p>
          <a:p>
            <a:pPr marL="176213" indent="-176213">
              <a:spcAft>
                <a:spcPts val="300"/>
              </a:spcAft>
            </a:pPr>
            <a:r>
              <a:rPr lang="sv-SE" sz="1200" dirty="0"/>
              <a:t>Information och rådgivning baserat på kvalificerade intervju-undersökningar</a:t>
            </a:r>
          </a:p>
          <a:p>
            <a:pPr marL="176213" indent="-176213">
              <a:spcAft>
                <a:spcPts val="300"/>
              </a:spcAft>
            </a:pPr>
            <a:r>
              <a:rPr lang="sv-SE" sz="1200" dirty="0"/>
              <a:t>Kunder bland privata företag, offentliga aktörer och intresseorganisationer</a:t>
            </a:r>
            <a:br>
              <a:rPr lang="sv-SE" sz="1200" dirty="0"/>
            </a:br>
            <a:r>
              <a:rPr lang="sv-SE" sz="1200" dirty="0"/>
              <a:t>m. fl.</a:t>
            </a:r>
          </a:p>
        </p:txBody>
      </p:sp>
      <p:sp>
        <p:nvSpPr>
          <p:cNvPr id="24" name="Content Placeholder 11"/>
          <p:cNvSpPr txBox="1">
            <a:spLocks/>
          </p:cNvSpPr>
          <p:nvPr/>
        </p:nvSpPr>
        <p:spPr>
          <a:xfrm>
            <a:off x="6404521" y="3444577"/>
            <a:ext cx="2391558" cy="2039019"/>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Aft>
                <a:spcPts val="300"/>
              </a:spcAft>
            </a:pPr>
            <a:r>
              <a:rPr lang="sv-SE" sz="1200" dirty="0"/>
              <a:t>Grundades 1999</a:t>
            </a:r>
          </a:p>
          <a:p>
            <a:pPr marL="176213" indent="-176213">
              <a:spcAft>
                <a:spcPts val="300"/>
              </a:spcAft>
            </a:pPr>
            <a:r>
              <a:rPr lang="sv-SE" sz="1200" dirty="0"/>
              <a:t>Ett av Sveriges ledande friskoleföretag</a:t>
            </a:r>
          </a:p>
          <a:p>
            <a:pPr marL="176213" indent="-176213">
              <a:spcAft>
                <a:spcPts val="300"/>
              </a:spcAft>
            </a:pPr>
            <a:r>
              <a:rPr lang="sv-SE" sz="1200" dirty="0"/>
              <a:t>37 skolor i Sverige</a:t>
            </a:r>
          </a:p>
          <a:p>
            <a:pPr marL="176213" indent="-176213">
              <a:spcAft>
                <a:spcPts val="300"/>
              </a:spcAft>
            </a:pPr>
            <a:r>
              <a:rPr lang="sv-SE" sz="1200" dirty="0"/>
              <a:t>Unik pedagogisk modell </a:t>
            </a:r>
          </a:p>
          <a:p>
            <a:pPr marL="176213" indent="-176213">
              <a:spcAft>
                <a:spcPts val="300"/>
              </a:spcAft>
            </a:pPr>
            <a:r>
              <a:rPr lang="sv-SE" sz="1200" dirty="0"/>
              <a:t>Driver tre skolor i </a:t>
            </a:r>
            <a:br>
              <a:rPr lang="sv-SE" sz="1200" dirty="0"/>
            </a:br>
            <a:r>
              <a:rPr lang="sv-SE" sz="1200" dirty="0"/>
              <a:t>Storbritannien sedan 2011</a:t>
            </a:r>
          </a:p>
          <a:p>
            <a:pPr marL="176213" indent="-176213">
              <a:spcAft>
                <a:spcPts val="300"/>
              </a:spcAft>
            </a:pPr>
            <a:r>
              <a:rPr lang="sv-SE" sz="1200" dirty="0"/>
              <a:t>Skola i </a:t>
            </a:r>
            <a:r>
              <a:rPr lang="sv-SE" sz="1200" dirty="0" smtClean="0"/>
              <a:t>USA sedan 2011 </a:t>
            </a:r>
            <a:r>
              <a:rPr lang="sv-SE" sz="1200" dirty="0"/>
              <a:t>och i Indien </a:t>
            </a:r>
            <a:r>
              <a:rPr lang="sv-SE" sz="1200" dirty="0" smtClean="0"/>
              <a:t>från 2013</a:t>
            </a:r>
            <a:endParaRPr lang="sv-SE" sz="1200" dirty="0"/>
          </a:p>
        </p:txBody>
      </p:sp>
      <p:sp>
        <p:nvSpPr>
          <p:cNvPr id="8" name="Rectangle 10"/>
          <p:cNvSpPr>
            <a:spLocks noChangeArrowheads="1"/>
          </p:cNvSpPr>
          <p:nvPr/>
        </p:nvSpPr>
        <p:spPr bwMode="auto">
          <a:xfrm>
            <a:off x="354012" y="2397796"/>
            <a:ext cx="8304213" cy="1143000"/>
          </a:xfrm>
          <a:prstGeom prst="rect">
            <a:avLst/>
          </a:prstGeom>
          <a:noFill/>
          <a:ln w="9525">
            <a:noFill/>
            <a:miter lim="800000"/>
            <a:headEnd/>
            <a:tailEnd/>
          </a:ln>
        </p:spPr>
        <p:txBody>
          <a:bodyPr anchor="ctr"/>
          <a:lstStyle/>
          <a:p>
            <a:pPr>
              <a:buFontTx/>
              <a:buChar char="•"/>
            </a:pPr>
            <a:endParaRPr lang="sv-SE" sz="1600" dirty="0" smtClean="0">
              <a:solidFill>
                <a:srgbClr val="000000"/>
              </a:solidFill>
            </a:endParaRPr>
          </a:p>
          <a:p>
            <a:endParaRPr lang="sv-SE" sz="1600" dirty="0" smtClean="0">
              <a:solidFill>
                <a:srgbClr val="000000"/>
              </a:solidFill>
            </a:endParaRPr>
          </a:p>
          <a:p>
            <a:pPr>
              <a:buFontTx/>
              <a:buChar char="•"/>
            </a:pPr>
            <a:endParaRPr lang="sv-SE" sz="1600" dirty="0" smtClean="0">
              <a:solidFill>
                <a:srgbClr val="000000"/>
              </a:solidFill>
            </a:endParaRPr>
          </a:p>
          <a:p>
            <a:pPr>
              <a:buFontTx/>
              <a:buChar char="•"/>
            </a:pPr>
            <a:endParaRPr lang="sv-SE" sz="1600" dirty="0" smtClean="0">
              <a:solidFill>
                <a:srgbClr val="000000"/>
              </a:solidFill>
            </a:endParaRPr>
          </a:p>
          <a:p>
            <a:pPr>
              <a:buFontTx/>
              <a:buChar char="•"/>
            </a:pPr>
            <a:endParaRPr lang="sv-SE" sz="1600" dirty="0" smtClean="0">
              <a:solidFill>
                <a:srgbClr val="000000"/>
              </a:solidFill>
            </a:endParaRPr>
          </a:p>
          <a:p>
            <a:pPr>
              <a:buFontTx/>
              <a:buChar char="•"/>
            </a:pPr>
            <a:endParaRPr lang="sv-SE" sz="1600" dirty="0" smtClean="0">
              <a:solidFill>
                <a:srgbClr val="000000"/>
              </a:solidFill>
            </a:endParaRPr>
          </a:p>
          <a:p>
            <a:endParaRPr lang="sv-SE" sz="1600" dirty="0">
              <a:solidFill>
                <a:srgbClr val="000000"/>
              </a:solidFill>
            </a:endParaRPr>
          </a:p>
        </p:txBody>
      </p:sp>
      <p:pic>
        <p:nvPicPr>
          <p:cNvPr id="1026" name="Picture 2" descr="http://www.magnora.com/Filer/kunskapsskolan-logo.jpg">
            <a:hlinkClick r:id="rId2"/>
          </p:cNvPr>
          <p:cNvPicPr>
            <a:picLocks noChangeAspect="1" noChangeArrowheads="1"/>
          </p:cNvPicPr>
          <p:nvPr/>
        </p:nvPicPr>
        <p:blipFill>
          <a:blip r:embed="rId3" cstate="print"/>
          <a:srcRect/>
          <a:stretch>
            <a:fillRect/>
          </a:stretch>
        </p:blipFill>
        <p:spPr bwMode="auto">
          <a:xfrm>
            <a:off x="7051225" y="2599313"/>
            <a:ext cx="893621" cy="642893"/>
          </a:xfrm>
          <a:prstGeom prst="rect">
            <a:avLst/>
          </a:prstGeom>
          <a:noFill/>
        </p:spPr>
      </p:pic>
      <p:pic>
        <p:nvPicPr>
          <p:cNvPr id="1028" name="Picture 4" descr="http://www.magnora.com/Filer/kreab-logo.jpg">
            <a:hlinkClick r:id="rId4"/>
          </p:cNvPr>
          <p:cNvPicPr>
            <a:picLocks noChangeAspect="1" noChangeArrowheads="1"/>
          </p:cNvPicPr>
          <p:nvPr/>
        </p:nvPicPr>
        <p:blipFill>
          <a:blip r:embed="rId5" cstate="print"/>
          <a:srcRect/>
          <a:stretch>
            <a:fillRect/>
          </a:stretch>
        </p:blipFill>
        <p:spPr bwMode="auto">
          <a:xfrm>
            <a:off x="881476" y="2756035"/>
            <a:ext cx="2289939" cy="337749"/>
          </a:xfrm>
          <a:prstGeom prst="rect">
            <a:avLst/>
          </a:prstGeom>
          <a:noFill/>
        </p:spPr>
      </p:pic>
      <p:pic>
        <p:nvPicPr>
          <p:cNvPr id="1030" name="Picture 6" descr="http://www.magnora.com/Filer/demoskop-logo.png">
            <a:hlinkClick r:id="rId6"/>
          </p:cNvPr>
          <p:cNvPicPr>
            <a:picLocks noChangeAspect="1" noChangeArrowheads="1"/>
          </p:cNvPicPr>
          <p:nvPr/>
        </p:nvPicPr>
        <p:blipFill>
          <a:blip r:embed="rId7" cstate="print"/>
          <a:srcRect/>
          <a:stretch>
            <a:fillRect/>
          </a:stretch>
        </p:blipFill>
        <p:spPr bwMode="auto">
          <a:xfrm>
            <a:off x="4010313" y="2759027"/>
            <a:ext cx="1542972" cy="404525"/>
          </a:xfrm>
          <a:prstGeom prst="rect">
            <a:avLst/>
          </a:prstGeom>
          <a:noFill/>
        </p:spPr>
      </p:pic>
      <p:sp>
        <p:nvSpPr>
          <p:cNvPr id="13" name="Rectangle 12"/>
          <p:cNvSpPr/>
          <p:nvPr/>
        </p:nvSpPr>
        <p:spPr>
          <a:xfrm>
            <a:off x="6161307" y="1596166"/>
            <a:ext cx="2634769" cy="738664"/>
          </a:xfrm>
          <a:prstGeom prst="rect">
            <a:avLst/>
          </a:prstGeom>
        </p:spPr>
        <p:txBody>
          <a:bodyPr wrap="square">
            <a:spAutoFit/>
          </a:bodyPr>
          <a:lstStyle/>
          <a:p>
            <a:r>
              <a:rPr lang="sv-SE" sz="1400" b="1" dirty="0" smtClean="0">
                <a:solidFill>
                  <a:srgbClr val="000000"/>
                </a:solidFill>
              </a:rPr>
              <a:t>2013</a:t>
            </a:r>
          </a:p>
          <a:p>
            <a:r>
              <a:rPr lang="sv-SE" sz="1400" dirty="0" smtClean="0">
                <a:solidFill>
                  <a:srgbClr val="000000"/>
                </a:solidFill>
              </a:rPr>
              <a:t>Omsättning: cirka 1,4 mdr kr</a:t>
            </a:r>
          </a:p>
          <a:p>
            <a:r>
              <a:rPr lang="sv-SE" sz="1400" dirty="0" smtClean="0">
                <a:solidFill>
                  <a:srgbClr val="000000"/>
                </a:solidFill>
              </a:rPr>
              <a:t>Anställda: cirka 1200</a:t>
            </a:r>
          </a:p>
        </p:txBody>
      </p:sp>
      <p:sp>
        <p:nvSpPr>
          <p:cNvPr id="2" name="Title 1"/>
          <p:cNvSpPr>
            <a:spLocks noGrp="1"/>
          </p:cNvSpPr>
          <p:nvPr>
            <p:ph type="title"/>
          </p:nvPr>
        </p:nvSpPr>
        <p:spPr>
          <a:xfrm>
            <a:off x="514350" y="508374"/>
            <a:ext cx="8143875" cy="892552"/>
          </a:xfrm>
        </p:spPr>
        <p:txBody>
          <a:bodyPr/>
          <a:lstStyle/>
          <a:p>
            <a:r>
              <a:rPr lang="sv-SE" dirty="0"/>
              <a:t>Magnora </a:t>
            </a:r>
            <a:r>
              <a:rPr lang="sv-SE" dirty="0" smtClean="0"/>
              <a:t>AB</a:t>
            </a:r>
            <a:br>
              <a:rPr lang="sv-SE" dirty="0" smtClean="0"/>
            </a:br>
            <a:r>
              <a:rPr lang="sv-SE" sz="2400" dirty="0" smtClean="0"/>
              <a:t>Familje- och stiftelseägd majoritetsägare av Silver Life</a:t>
            </a:r>
            <a:endParaRPr lang="sv-SE" sz="2400" dirty="0"/>
          </a:p>
        </p:txBody>
      </p:sp>
      <p:sp>
        <p:nvSpPr>
          <p:cNvPr id="17" name="Rectangle 33"/>
          <p:cNvSpPr>
            <a:spLocks noGrp="1" noChangeArrowheads="1"/>
          </p:cNvSpPr>
          <p:nvPr>
            <p:ph type="sldNum" sz="quarter" idx="4"/>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27</a:t>
            </a:fld>
            <a:endParaRPr lang="en-US" dirty="0"/>
          </a:p>
        </p:txBody>
      </p:sp>
      <p:sp>
        <p:nvSpPr>
          <p:cNvPr id="18" name="Footer Placeholder 3"/>
          <p:cNvSpPr>
            <a:spLocks noGrp="1"/>
          </p:cNvSpPr>
          <p:nvPr>
            <p:ph type="ftr" sz="quarter" idx="3"/>
          </p:nvPr>
        </p:nvSpPr>
        <p:spPr>
          <a:xfrm>
            <a:off x="4096539" y="6456694"/>
            <a:ext cx="1086043" cy="248402"/>
          </a:xfrm>
          <a:prstGeom prst="rect">
            <a:avLst/>
          </a:prstGeom>
        </p:spPr>
        <p:txBody>
          <a:bodyPr vert="horz" wrap="none" lIns="72000" tIns="46800" rIns="72000" bIns="46800" rtlCol="0" anchor="ctr">
            <a:spAutoFit/>
          </a:bodyPr>
          <a:lstStyle>
            <a:lvl1pPr algn="ctr">
              <a:defRPr sz="1000">
                <a:solidFill>
                  <a:schemeClr val="tx1">
                    <a:tint val="75000"/>
                  </a:schemeClr>
                </a:solidFill>
              </a:defRPr>
            </a:lvl1pPr>
          </a:lstStyle>
          <a:p>
            <a:r>
              <a:rPr lang="sv-SE"/>
              <a:t>www.silverlife.se</a:t>
            </a:r>
          </a:p>
        </p:txBody>
      </p:sp>
      <p:sp>
        <p:nvSpPr>
          <p:cNvPr id="25" name="Content Placeholder 11"/>
          <p:cNvSpPr txBox="1">
            <a:spLocks/>
          </p:cNvSpPr>
          <p:nvPr/>
        </p:nvSpPr>
        <p:spPr>
          <a:xfrm>
            <a:off x="729628" y="5822332"/>
            <a:ext cx="2553700" cy="215444"/>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300"/>
              </a:spcAft>
              <a:buNone/>
            </a:pPr>
            <a:r>
              <a:rPr lang="sv-SE" sz="1400" dirty="0"/>
              <a:t>www.kreabgavinanderson.com</a:t>
            </a:r>
          </a:p>
        </p:txBody>
      </p:sp>
      <p:sp>
        <p:nvSpPr>
          <p:cNvPr id="26" name="Content Placeholder 11"/>
          <p:cNvSpPr txBox="1">
            <a:spLocks/>
          </p:cNvSpPr>
          <p:nvPr/>
        </p:nvSpPr>
        <p:spPr>
          <a:xfrm>
            <a:off x="3513027" y="5822332"/>
            <a:ext cx="2513165" cy="215444"/>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300"/>
              </a:spcAft>
              <a:buNone/>
            </a:pPr>
            <a:r>
              <a:rPr lang="sv-SE" sz="1400" dirty="0"/>
              <a:t>www.demoskop.se</a:t>
            </a:r>
          </a:p>
        </p:txBody>
      </p:sp>
      <p:sp>
        <p:nvSpPr>
          <p:cNvPr id="27" name="Content Placeholder 11"/>
          <p:cNvSpPr txBox="1">
            <a:spLocks/>
          </p:cNvSpPr>
          <p:nvPr/>
        </p:nvSpPr>
        <p:spPr>
          <a:xfrm>
            <a:off x="6242380" y="5822332"/>
            <a:ext cx="2553699" cy="512448"/>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300"/>
              </a:spcAft>
              <a:buNone/>
            </a:pPr>
            <a:r>
              <a:rPr lang="sv-SE" sz="1400" dirty="0"/>
              <a:t>www.kunskapsskolan.se </a:t>
            </a:r>
          </a:p>
          <a:p>
            <a:pPr marL="0" indent="0" algn="ctr">
              <a:spcAft>
                <a:spcPts val="300"/>
              </a:spcAft>
              <a:buNone/>
            </a:pPr>
            <a:r>
              <a:rPr lang="sv-SE" sz="1400" dirty="0"/>
              <a:t>www.kunskapsskolan.com</a:t>
            </a:r>
          </a:p>
        </p:txBody>
      </p:sp>
      <p:sp>
        <p:nvSpPr>
          <p:cNvPr id="31" name="Rectangle 30"/>
          <p:cNvSpPr/>
          <p:nvPr/>
        </p:nvSpPr>
        <p:spPr>
          <a:xfrm>
            <a:off x="1891629" y="1589360"/>
            <a:ext cx="4067003" cy="8594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2" name="Rectangle 31"/>
          <p:cNvSpPr/>
          <p:nvPr/>
        </p:nvSpPr>
        <p:spPr>
          <a:xfrm>
            <a:off x="2107815" y="1651886"/>
            <a:ext cx="3715700" cy="523220"/>
          </a:xfrm>
          <a:prstGeom prst="rect">
            <a:avLst/>
          </a:prstGeom>
        </p:spPr>
        <p:txBody>
          <a:bodyPr wrap="square">
            <a:spAutoFit/>
          </a:bodyPr>
          <a:lstStyle/>
          <a:p>
            <a:r>
              <a:rPr lang="sv-SE" sz="1400" dirty="0" smtClean="0">
                <a:solidFill>
                  <a:srgbClr val="000000"/>
                </a:solidFill>
              </a:rPr>
              <a:t>Att vara långsiktig ägare till kunskapsföretag som skapar värde åt alla intressenter. </a:t>
            </a:r>
          </a:p>
        </p:txBody>
      </p:sp>
      <p:sp>
        <p:nvSpPr>
          <p:cNvPr id="33" name="Rectangle 32"/>
          <p:cNvSpPr/>
          <p:nvPr/>
        </p:nvSpPr>
        <p:spPr>
          <a:xfrm>
            <a:off x="855664" y="1665396"/>
            <a:ext cx="1279175" cy="523220"/>
          </a:xfrm>
          <a:prstGeom prst="rect">
            <a:avLst/>
          </a:prstGeom>
        </p:spPr>
        <p:txBody>
          <a:bodyPr wrap="square">
            <a:spAutoFit/>
          </a:bodyPr>
          <a:lstStyle/>
          <a:p>
            <a:r>
              <a:rPr lang="sv-SE" sz="1400" b="1" dirty="0" smtClean="0">
                <a:solidFill>
                  <a:srgbClr val="000000"/>
                </a:solidFill>
              </a:rPr>
              <a:t>Magnoras affärsidé:</a:t>
            </a:r>
          </a:p>
        </p:txBody>
      </p:sp>
    </p:spTree>
    <p:extLst>
      <p:ext uri="{BB962C8B-B14F-4D97-AF65-F5344CB8AC3E}">
        <p14:creationId xmlns="" xmlns:p14="http://schemas.microsoft.com/office/powerpoint/2010/main" val="411080048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3866938" y="3808454"/>
            <a:ext cx="1437430" cy="861774"/>
          </a:xfrm>
          <a:prstGeom prst="rect">
            <a:avLst/>
          </a:prstGeom>
          <a:noFill/>
          <a:ln w="9525" algn="ctr">
            <a:noFill/>
            <a:miter lim="800000"/>
            <a:headEnd/>
            <a:tailEnd/>
          </a:ln>
          <a:effectLst/>
        </p:spPr>
        <p:txBody>
          <a:bodyPr wrap="none" lIns="0" tIns="0" rIns="0" bIns="0">
            <a:spAutoFit/>
          </a:bodyPr>
          <a:lstStyle/>
          <a:p>
            <a:pPr algn="ctr">
              <a:spcBef>
                <a:spcPts val="240"/>
              </a:spcBef>
              <a:spcAft>
                <a:spcPts val="600"/>
              </a:spcAft>
            </a:pPr>
            <a:r>
              <a:rPr lang="sv-SE" sz="1400" b="0" dirty="0" smtClean="0">
                <a:ea typeface="Arial Unicode MS" pitchFamily="34" charset="-128"/>
                <a:cs typeface="Arial Unicode MS" pitchFamily="34" charset="-128"/>
              </a:rPr>
              <a:t>Floragatan 13</a:t>
            </a:r>
          </a:p>
          <a:p>
            <a:pPr algn="ctr">
              <a:spcBef>
                <a:spcPts val="240"/>
              </a:spcBef>
              <a:spcAft>
                <a:spcPts val="600"/>
              </a:spcAft>
            </a:pPr>
            <a:r>
              <a:rPr lang="sv-SE" sz="1400" b="0" dirty="0" smtClean="0">
                <a:ea typeface="Arial Unicode MS" pitchFamily="34" charset="-128"/>
                <a:cs typeface="Arial Unicode MS" pitchFamily="34" charset="-128"/>
              </a:rPr>
              <a:t>114 75 Stockholm</a:t>
            </a:r>
          </a:p>
          <a:p>
            <a:pPr algn="ctr">
              <a:spcBef>
                <a:spcPts val="240"/>
              </a:spcBef>
              <a:spcAft>
                <a:spcPts val="600"/>
              </a:spcAft>
            </a:pPr>
            <a:r>
              <a:rPr lang="sv-SE" sz="1400" b="0" dirty="0" smtClean="0">
                <a:ea typeface="Arial Unicode MS" pitchFamily="34" charset="-128"/>
                <a:cs typeface="Arial Unicode MS" pitchFamily="34" charset="-128"/>
              </a:rPr>
              <a:t>Tel: 08-5064 5200</a:t>
            </a:r>
          </a:p>
        </p:txBody>
      </p:sp>
      <p:pic>
        <p:nvPicPr>
          <p:cNvPr id="12" name="Picture 3" descr="J:\_My Documents\Magnora internt\Hemsida\Loggor\Magnora.png"/>
          <p:cNvPicPr>
            <a:picLocks noChangeAspect="1" noChangeArrowheads="1"/>
          </p:cNvPicPr>
          <p:nvPr/>
        </p:nvPicPr>
        <p:blipFill>
          <a:blip r:embed="rId2" cstate="print"/>
          <a:srcRect/>
          <a:stretch>
            <a:fillRect/>
          </a:stretch>
        </p:blipFill>
        <p:spPr bwMode="auto">
          <a:xfrm>
            <a:off x="3521138" y="734786"/>
            <a:ext cx="2129030" cy="333711"/>
          </a:xfrm>
          <a:prstGeom prst="rect">
            <a:avLst/>
          </a:prstGeom>
          <a:noFill/>
        </p:spPr>
      </p:pic>
      <p:pic>
        <p:nvPicPr>
          <p:cNvPr id="14" name="Picture 2" descr="P:\M\MAGN - MAGN\MAGN0002 - Silver Life\SilverLife\www\Loggor\SilverLifelogo fly.jpg"/>
          <p:cNvPicPr>
            <a:picLocks noChangeAspect="1" noChangeArrowheads="1"/>
          </p:cNvPicPr>
          <p:nvPr/>
        </p:nvPicPr>
        <p:blipFill>
          <a:blip r:embed="rId3" cstate="print"/>
          <a:srcRect/>
          <a:stretch>
            <a:fillRect/>
          </a:stretch>
        </p:blipFill>
        <p:spPr bwMode="auto">
          <a:xfrm>
            <a:off x="2282056" y="1699368"/>
            <a:ext cx="4248883" cy="1589732"/>
          </a:xfrm>
          <a:prstGeom prst="rect">
            <a:avLst/>
          </a:prstGeom>
          <a:noFill/>
        </p:spPr>
      </p:pic>
      <p:sp>
        <p:nvSpPr>
          <p:cNvPr id="15" name="Slide Number Placeholder 14"/>
          <p:cNvSpPr>
            <a:spLocks noGrp="1"/>
          </p:cNvSpPr>
          <p:nvPr>
            <p:ph type="sldNum" sz="quarter" idx="12"/>
          </p:nvPr>
        </p:nvSpPr>
        <p:spPr/>
        <p:txBody>
          <a:bodyPr/>
          <a:lstStyle/>
          <a:p>
            <a:fld id="{C7246206-C2CC-4353-A18B-85E1B6786230}" type="slidenum">
              <a:rPr lang="sv-SE" smtClean="0"/>
              <a:pPr/>
              <a:t>28</a:t>
            </a:fld>
            <a:endParaRPr lang="sv-SE" dirty="0"/>
          </a:p>
        </p:txBody>
      </p:sp>
      <p:sp>
        <p:nvSpPr>
          <p:cNvPr id="2" name="Rectangle 1"/>
          <p:cNvSpPr/>
          <p:nvPr/>
        </p:nvSpPr>
        <p:spPr>
          <a:xfrm>
            <a:off x="7017329" y="0"/>
            <a:ext cx="2126671" cy="91363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 Box 8"/>
          <p:cNvSpPr txBox="1">
            <a:spLocks noChangeArrowheads="1"/>
          </p:cNvSpPr>
          <p:nvPr/>
        </p:nvSpPr>
        <p:spPr bwMode="auto">
          <a:xfrm>
            <a:off x="3905817" y="5014457"/>
            <a:ext cx="1359672" cy="538609"/>
          </a:xfrm>
          <a:prstGeom prst="rect">
            <a:avLst/>
          </a:prstGeom>
          <a:noFill/>
          <a:ln w="9525" algn="ctr">
            <a:noFill/>
            <a:miter lim="800000"/>
            <a:headEnd/>
            <a:tailEnd/>
          </a:ln>
          <a:effectLst/>
        </p:spPr>
        <p:txBody>
          <a:bodyPr wrap="none" lIns="0" tIns="0" rIns="0" bIns="0">
            <a:spAutoFit/>
          </a:bodyPr>
          <a:lstStyle/>
          <a:p>
            <a:pPr algn="ctr">
              <a:spcBef>
                <a:spcPts val="240"/>
              </a:spcBef>
              <a:spcAft>
                <a:spcPts val="600"/>
              </a:spcAft>
            </a:pPr>
            <a:r>
              <a:rPr lang="sv-SE" sz="1400" b="0" dirty="0" err="1" smtClean="0">
                <a:ea typeface="Arial Unicode MS" pitchFamily="34" charset="-128"/>
                <a:cs typeface="Arial Unicode MS" pitchFamily="34" charset="-128"/>
                <a:hlinkClick r:id="rId4"/>
              </a:rPr>
              <a:t>info@silverlife.se</a:t>
            </a:r>
            <a:r>
              <a:rPr lang="sv-SE" sz="1400" b="0" dirty="0" smtClean="0">
                <a:ea typeface="Arial Unicode MS" pitchFamily="34" charset="-128"/>
                <a:cs typeface="Arial Unicode MS" pitchFamily="34" charset="-128"/>
              </a:rPr>
              <a:t> </a:t>
            </a:r>
          </a:p>
          <a:p>
            <a:pPr algn="ctr">
              <a:spcBef>
                <a:spcPts val="240"/>
              </a:spcBef>
              <a:spcAft>
                <a:spcPts val="600"/>
              </a:spcAft>
            </a:pPr>
            <a:r>
              <a:rPr lang="sv-SE" sz="1400" b="0" dirty="0" err="1" smtClean="0">
                <a:ea typeface="Arial Unicode MS" pitchFamily="34" charset="-128"/>
                <a:cs typeface="Arial Unicode MS" pitchFamily="34" charset="-128"/>
                <a:hlinkClick r:id="rId5"/>
              </a:rPr>
              <a:t>www.silverlife.se</a:t>
            </a:r>
            <a:endParaRPr lang="sv-SE" sz="1400" b="0" dirty="0"/>
          </a:p>
        </p:txBody>
      </p:sp>
    </p:spTree>
    <p:extLst>
      <p:ext uri="{BB962C8B-B14F-4D97-AF65-F5344CB8AC3E}">
        <p14:creationId xmlns="" xmlns:p14="http://schemas.microsoft.com/office/powerpoint/2010/main" val="241765525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idx="4294967295"/>
          </p:nvPr>
        </p:nvSpPr>
        <p:spPr>
          <a:xfrm>
            <a:off x="544513" y="882075"/>
            <a:ext cx="8318500" cy="584775"/>
          </a:xfrm>
          <a:noFill/>
        </p:spPr>
        <p:txBody>
          <a:bodyPr anchor="b"/>
          <a:lstStyle/>
          <a:p>
            <a:r>
              <a:rPr lang="sv-SE" sz="3200" dirty="0" smtClean="0"/>
              <a:t>Tre scenarior för privata aktörer</a:t>
            </a:r>
          </a:p>
        </p:txBody>
      </p:sp>
      <p:sp>
        <p:nvSpPr>
          <p:cNvPr id="8" name="Rectangle 33"/>
          <p:cNvSpPr>
            <a:spLocks noGrp="1" noChangeArrowheads="1"/>
          </p:cNvSpPr>
          <p:nvPr>
            <p:ph type="sldNum" sz="quarter" idx="4294967295"/>
          </p:nvPr>
        </p:nvSpPr>
        <p:spPr bwMode="auto">
          <a:xfrm>
            <a:off x="604838" y="6489652"/>
            <a:ext cx="312906" cy="215444"/>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l">
              <a:spcBef>
                <a:spcPct val="0"/>
              </a:spcBef>
              <a:defRPr sz="800">
                <a:solidFill>
                  <a:schemeClr val="tx2"/>
                </a:solidFill>
              </a:defRPr>
            </a:lvl1pPr>
          </a:lstStyle>
          <a:p>
            <a:fld id="{0296D3CA-0C9B-4AC9-897E-F998C2DB82A4}" type="slidenum">
              <a:rPr lang="en-US" smtClean="0"/>
              <a:pPr/>
              <a:t>3</a:t>
            </a:fld>
            <a:endParaRPr lang="en-US" dirty="0"/>
          </a:p>
        </p:txBody>
      </p:sp>
      <p:sp>
        <p:nvSpPr>
          <p:cNvPr id="2" name="Pentagon 1"/>
          <p:cNvSpPr/>
          <p:nvPr/>
        </p:nvSpPr>
        <p:spPr>
          <a:xfrm>
            <a:off x="338972" y="1829464"/>
            <a:ext cx="2134838" cy="1102199"/>
          </a:xfrm>
          <a:prstGeom prst="homePlat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Pentagon 6"/>
          <p:cNvSpPr/>
          <p:nvPr/>
        </p:nvSpPr>
        <p:spPr>
          <a:xfrm>
            <a:off x="338972" y="3139931"/>
            <a:ext cx="2134838" cy="1102199"/>
          </a:xfrm>
          <a:prstGeom prst="homePlat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Pentagon 9"/>
          <p:cNvSpPr/>
          <p:nvPr/>
        </p:nvSpPr>
        <p:spPr>
          <a:xfrm>
            <a:off x="338972" y="4471632"/>
            <a:ext cx="2134838" cy="1102199"/>
          </a:xfrm>
          <a:prstGeom prst="homePlate">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ctangle 10"/>
          <p:cNvSpPr>
            <a:spLocks noChangeArrowheads="1"/>
          </p:cNvSpPr>
          <p:nvPr/>
        </p:nvSpPr>
        <p:spPr bwMode="auto">
          <a:xfrm>
            <a:off x="417666" y="2180508"/>
            <a:ext cx="1839956" cy="400110"/>
          </a:xfrm>
          <a:prstGeom prst="rect">
            <a:avLst/>
          </a:prstGeom>
          <a:noFill/>
          <a:ln w="9525">
            <a:noFill/>
            <a:miter lim="800000"/>
            <a:headEnd/>
            <a:tailEnd/>
          </a:ln>
        </p:spPr>
        <p:txBody>
          <a:bodyPr wrap="square" anchor="ctr">
            <a:spAutoFit/>
          </a:bodyPr>
          <a:lstStyle/>
          <a:p>
            <a:pPr algn="l"/>
            <a:r>
              <a:rPr lang="sv-SE" sz="2000" b="1" dirty="0">
                <a:solidFill>
                  <a:schemeClr val="bg1"/>
                </a:solidFill>
              </a:rPr>
              <a:t> </a:t>
            </a:r>
            <a:r>
              <a:rPr lang="sv-SE" sz="2000" b="1" dirty="0" smtClean="0">
                <a:solidFill>
                  <a:schemeClr val="bg1"/>
                </a:solidFill>
              </a:rPr>
              <a:t>Outsourcing</a:t>
            </a:r>
            <a:endParaRPr lang="sv-SE" sz="2000" b="1" dirty="0">
              <a:solidFill>
                <a:schemeClr val="bg1"/>
              </a:solidFill>
            </a:endParaRPr>
          </a:p>
        </p:txBody>
      </p:sp>
      <p:sp>
        <p:nvSpPr>
          <p:cNvPr id="12" name="Rectangle 11"/>
          <p:cNvSpPr>
            <a:spLocks noChangeArrowheads="1"/>
          </p:cNvSpPr>
          <p:nvPr/>
        </p:nvSpPr>
        <p:spPr bwMode="auto">
          <a:xfrm>
            <a:off x="417666" y="3490975"/>
            <a:ext cx="1704840" cy="400110"/>
          </a:xfrm>
          <a:prstGeom prst="rect">
            <a:avLst/>
          </a:prstGeom>
          <a:noFill/>
          <a:ln w="9525">
            <a:noFill/>
            <a:miter lim="800000"/>
            <a:headEnd/>
            <a:tailEnd/>
          </a:ln>
        </p:spPr>
        <p:txBody>
          <a:bodyPr wrap="square" anchor="ctr">
            <a:spAutoFit/>
          </a:bodyPr>
          <a:lstStyle/>
          <a:p>
            <a:pPr algn="l"/>
            <a:r>
              <a:rPr lang="sv-SE" sz="2000" b="1" dirty="0" smtClean="0">
                <a:solidFill>
                  <a:schemeClr val="bg1"/>
                </a:solidFill>
              </a:rPr>
              <a:t>Förvärv</a:t>
            </a:r>
            <a:endParaRPr lang="sv-SE" sz="2000" b="1" dirty="0">
              <a:solidFill>
                <a:schemeClr val="bg1"/>
              </a:solidFill>
            </a:endParaRPr>
          </a:p>
        </p:txBody>
      </p:sp>
      <p:sp>
        <p:nvSpPr>
          <p:cNvPr id="13" name="Rectangle 12"/>
          <p:cNvSpPr>
            <a:spLocks noChangeArrowheads="1"/>
          </p:cNvSpPr>
          <p:nvPr/>
        </p:nvSpPr>
        <p:spPr bwMode="auto">
          <a:xfrm>
            <a:off x="417666" y="4822676"/>
            <a:ext cx="1772398" cy="400110"/>
          </a:xfrm>
          <a:prstGeom prst="rect">
            <a:avLst/>
          </a:prstGeom>
          <a:noFill/>
          <a:ln w="9525">
            <a:noFill/>
            <a:miter lim="800000"/>
            <a:headEnd/>
            <a:tailEnd/>
          </a:ln>
        </p:spPr>
        <p:txBody>
          <a:bodyPr wrap="square" anchor="ctr">
            <a:spAutoFit/>
          </a:bodyPr>
          <a:lstStyle/>
          <a:p>
            <a:pPr algn="l"/>
            <a:r>
              <a:rPr lang="sv-SE" sz="2000" b="1" dirty="0" smtClean="0">
                <a:solidFill>
                  <a:schemeClr val="bg1"/>
                </a:solidFill>
              </a:rPr>
              <a:t>Nyetablering</a:t>
            </a:r>
            <a:endParaRPr lang="sv-SE" sz="2000" b="1" dirty="0">
              <a:solidFill>
                <a:schemeClr val="bg1"/>
              </a:solidFill>
            </a:endParaRPr>
          </a:p>
        </p:txBody>
      </p:sp>
      <p:sp>
        <p:nvSpPr>
          <p:cNvPr id="14" name="Rectangle 13"/>
          <p:cNvSpPr>
            <a:spLocks noChangeArrowheads="1"/>
          </p:cNvSpPr>
          <p:nvPr/>
        </p:nvSpPr>
        <p:spPr bwMode="auto">
          <a:xfrm>
            <a:off x="2612571" y="2120514"/>
            <a:ext cx="6341424" cy="553998"/>
          </a:xfrm>
          <a:prstGeom prst="rect">
            <a:avLst/>
          </a:prstGeom>
          <a:noFill/>
          <a:ln w="9525">
            <a:noFill/>
            <a:miter lim="800000"/>
            <a:headEnd/>
            <a:tailEnd/>
          </a:ln>
        </p:spPr>
        <p:txBody>
          <a:bodyPr wrap="square" lIns="0" tIns="0" rIns="0" bIns="0" anchor="t" anchorCtr="0">
            <a:spAutoFit/>
          </a:bodyPr>
          <a:lstStyle/>
          <a:p>
            <a:r>
              <a:rPr lang="sv-SE" dirty="0" smtClean="0"/>
              <a:t>Oftast genom en </a:t>
            </a:r>
            <a:r>
              <a:rPr lang="sv-SE" dirty="0" err="1" smtClean="0"/>
              <a:t>LoU-upphandling</a:t>
            </a:r>
            <a:r>
              <a:rPr lang="sv-SE" dirty="0" smtClean="0"/>
              <a:t>. </a:t>
            </a:r>
            <a:br>
              <a:rPr lang="sv-SE" dirty="0" smtClean="0"/>
            </a:br>
            <a:r>
              <a:rPr lang="sv-SE" dirty="0" smtClean="0"/>
              <a:t>Den privata andelen ökar på bekostnad av den offentliga.</a:t>
            </a:r>
            <a:endParaRPr lang="sv-SE" dirty="0"/>
          </a:p>
        </p:txBody>
      </p:sp>
      <p:sp>
        <p:nvSpPr>
          <p:cNvPr id="15" name="Rectangle 14"/>
          <p:cNvSpPr>
            <a:spLocks noChangeArrowheads="1"/>
          </p:cNvSpPr>
          <p:nvPr/>
        </p:nvSpPr>
        <p:spPr bwMode="auto">
          <a:xfrm>
            <a:off x="2636322" y="3420882"/>
            <a:ext cx="6103917" cy="553998"/>
          </a:xfrm>
          <a:prstGeom prst="rect">
            <a:avLst/>
          </a:prstGeom>
          <a:noFill/>
          <a:ln w="9525">
            <a:noFill/>
            <a:miter lim="800000"/>
            <a:headEnd/>
            <a:tailEnd/>
          </a:ln>
        </p:spPr>
        <p:txBody>
          <a:bodyPr wrap="square" lIns="0" tIns="0" rIns="0" bIns="0" anchor="t" anchorCtr="0">
            <a:spAutoFit/>
          </a:bodyPr>
          <a:lstStyle/>
          <a:p>
            <a:r>
              <a:rPr lang="sv-SE" dirty="0" smtClean="0"/>
              <a:t>Oftast genom att privata aktörer köper/säljer av varandra.</a:t>
            </a:r>
            <a:br>
              <a:rPr lang="sv-SE" dirty="0" smtClean="0"/>
            </a:br>
            <a:r>
              <a:rPr lang="sv-SE" dirty="0" smtClean="0"/>
              <a:t>De stora privata aktörerna blir ännu större.</a:t>
            </a:r>
            <a:endParaRPr lang="sv-SE" dirty="0"/>
          </a:p>
        </p:txBody>
      </p:sp>
      <p:sp>
        <p:nvSpPr>
          <p:cNvPr id="16" name="Rectangle 15"/>
          <p:cNvSpPr>
            <a:spLocks noChangeArrowheads="1"/>
          </p:cNvSpPr>
          <p:nvPr/>
        </p:nvSpPr>
        <p:spPr bwMode="auto">
          <a:xfrm>
            <a:off x="2660074" y="4610094"/>
            <a:ext cx="5985162" cy="830997"/>
          </a:xfrm>
          <a:prstGeom prst="rect">
            <a:avLst/>
          </a:prstGeom>
          <a:noFill/>
          <a:ln w="9525">
            <a:noFill/>
            <a:miter lim="800000"/>
            <a:headEnd/>
            <a:tailEnd/>
          </a:ln>
        </p:spPr>
        <p:txBody>
          <a:bodyPr wrap="square" lIns="0" tIns="0" rIns="0" bIns="0" anchor="t" anchorCtr="0">
            <a:spAutoFit/>
          </a:bodyPr>
          <a:lstStyle/>
          <a:p>
            <a:r>
              <a:rPr lang="sv-SE" dirty="0" smtClean="0"/>
              <a:t>Den enda lösningen som faktiskt tillför ett utökat utbud.</a:t>
            </a:r>
            <a:br>
              <a:rPr lang="sv-SE" dirty="0" smtClean="0"/>
            </a:br>
            <a:r>
              <a:rPr lang="sv-SE" dirty="0" smtClean="0"/>
              <a:t>De privata investeringarna tillför nytänk i lösningar och möter ett ökat och efterfrågat behov.</a:t>
            </a:r>
            <a:endParaRPr lang="sv-SE" dirty="0"/>
          </a:p>
        </p:txBody>
      </p:sp>
    </p:spTree>
    <p:extLst>
      <p:ext uri="{BB962C8B-B14F-4D97-AF65-F5344CB8AC3E}">
        <p14:creationId xmlns="" xmlns:p14="http://schemas.microsoft.com/office/powerpoint/2010/main" val="365393495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emhörning 6"/>
          <p:cNvSpPr/>
          <p:nvPr/>
        </p:nvSpPr>
        <p:spPr>
          <a:xfrm rot="5400000">
            <a:off x="641037" y="1934855"/>
            <a:ext cx="4499492" cy="3169784"/>
          </a:xfrm>
          <a:prstGeom prst="homePlate">
            <a:avLst>
              <a:gd name="adj" fmla="val 10117"/>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Rubrik 1"/>
          <p:cNvSpPr>
            <a:spLocks noGrp="1"/>
          </p:cNvSpPr>
          <p:nvPr>
            <p:ph type="title"/>
          </p:nvPr>
        </p:nvSpPr>
        <p:spPr>
          <a:xfrm>
            <a:off x="614363" y="693040"/>
            <a:ext cx="6683252" cy="523220"/>
          </a:xfrm>
        </p:spPr>
        <p:txBody>
          <a:bodyPr/>
          <a:lstStyle/>
          <a:p>
            <a:r>
              <a:rPr lang="sv-SE" dirty="0" smtClean="0"/>
              <a:t>”Hemvård eller vårdhem”</a:t>
            </a:r>
            <a:endParaRPr lang="sv-SE" dirty="0"/>
          </a:p>
        </p:txBody>
      </p:sp>
      <p:sp>
        <p:nvSpPr>
          <p:cNvPr id="4" name="Platshållare för bildnummer 3"/>
          <p:cNvSpPr>
            <a:spLocks noGrp="1"/>
          </p:cNvSpPr>
          <p:nvPr>
            <p:ph type="sldNum" sz="quarter" idx="4"/>
          </p:nvPr>
        </p:nvSpPr>
        <p:spPr/>
        <p:txBody>
          <a:bodyPr/>
          <a:lstStyle/>
          <a:p>
            <a:fld id="{0296D3CA-0C9B-4AC9-897E-F998C2DB82A4}" type="slidenum">
              <a:rPr lang="en-US" smtClean="0"/>
              <a:pPr/>
              <a:t>4</a:t>
            </a:fld>
            <a:endParaRPr lang="en-US" dirty="0"/>
          </a:p>
        </p:txBody>
      </p:sp>
      <p:sp>
        <p:nvSpPr>
          <p:cNvPr id="5" name="Footer Placeholder 4"/>
          <p:cNvSpPr>
            <a:spLocks noGrp="1"/>
          </p:cNvSpPr>
          <p:nvPr>
            <p:ph type="ftr" sz="quarter" idx="3"/>
          </p:nvPr>
        </p:nvSpPr>
        <p:spPr>
          <a:xfrm>
            <a:off x="3831704" y="6456694"/>
            <a:ext cx="1086043" cy="248402"/>
          </a:xfrm>
        </p:spPr>
        <p:txBody>
          <a:bodyPr/>
          <a:lstStyle/>
          <a:p>
            <a:r>
              <a:rPr lang="sv-SE"/>
              <a:t>www.silverlife.se</a:t>
            </a:r>
          </a:p>
        </p:txBody>
      </p:sp>
      <p:sp>
        <p:nvSpPr>
          <p:cNvPr id="14" name="textruta 13"/>
          <p:cNvSpPr txBox="1"/>
          <p:nvPr/>
        </p:nvSpPr>
        <p:spPr>
          <a:xfrm>
            <a:off x="1465257" y="1462679"/>
            <a:ext cx="3207692" cy="1446550"/>
          </a:xfrm>
          <a:prstGeom prst="rect">
            <a:avLst/>
          </a:prstGeom>
          <a:noFill/>
        </p:spPr>
        <p:txBody>
          <a:bodyPr wrap="square" rtlCol="0">
            <a:spAutoFit/>
          </a:bodyPr>
          <a:lstStyle/>
          <a:p>
            <a:pPr marL="185738" indent="-185738">
              <a:spcAft>
                <a:spcPts val="300"/>
              </a:spcAft>
              <a:buFont typeface="Arial"/>
              <a:buChar char="•"/>
              <a:tabLst>
                <a:tab pos="2962275" algn="l"/>
              </a:tabLst>
            </a:pPr>
            <a:r>
              <a:rPr lang="sv-SE" sz="1300" dirty="0"/>
              <a:t>Högre status</a:t>
            </a:r>
            <a:endParaRPr lang="sv-SE" sz="1300" dirty="0" smtClean="0"/>
          </a:p>
          <a:p>
            <a:pPr marL="185738" indent="-185738">
              <a:spcAft>
                <a:spcPts val="300"/>
              </a:spcAft>
              <a:buFont typeface="Arial"/>
              <a:buChar char="•"/>
              <a:tabLst>
                <a:tab pos="2962275" algn="l"/>
              </a:tabLst>
            </a:pPr>
            <a:r>
              <a:rPr lang="sv-SE" sz="1300" dirty="0" smtClean="0"/>
              <a:t>Invand, trygg</a:t>
            </a:r>
            <a:r>
              <a:rPr lang="sv-SE" sz="1300" dirty="0"/>
              <a:t> </a:t>
            </a:r>
            <a:r>
              <a:rPr lang="sv-SE" sz="1300" dirty="0" smtClean="0"/>
              <a:t>hemmiljö</a:t>
            </a:r>
          </a:p>
          <a:p>
            <a:pPr marL="185738" indent="-185738">
              <a:spcAft>
                <a:spcPts val="300"/>
              </a:spcAft>
              <a:buFont typeface="Arial"/>
              <a:buChar char="•"/>
              <a:tabLst>
                <a:tab pos="2962275" algn="l"/>
              </a:tabLst>
            </a:pPr>
            <a:r>
              <a:rPr lang="sv-SE" sz="1300" dirty="0" smtClean="0"/>
              <a:t>Närhet till gamla vänner</a:t>
            </a:r>
          </a:p>
          <a:p>
            <a:pPr marL="185738" indent="-185738">
              <a:spcAft>
                <a:spcPts val="300"/>
              </a:spcAft>
              <a:buFont typeface="Arial"/>
              <a:buChar char="•"/>
              <a:tabLst>
                <a:tab pos="2962275" algn="l"/>
              </a:tabLst>
            </a:pPr>
            <a:r>
              <a:rPr lang="sv-SE" sz="1300" dirty="0" smtClean="0"/>
              <a:t>Hemtjänst eller RUT-tjänster</a:t>
            </a:r>
            <a:r>
              <a:rPr lang="sv-SE" sz="1300" dirty="0"/>
              <a:t> </a:t>
            </a:r>
            <a:br>
              <a:rPr lang="sv-SE" sz="1300" dirty="0"/>
            </a:br>
            <a:r>
              <a:rPr lang="sv-SE" sz="1300" dirty="0" smtClean="0"/>
              <a:t>med hög grad av valfrihet</a:t>
            </a:r>
            <a:endParaRPr lang="sv-SE" sz="1300" dirty="0"/>
          </a:p>
          <a:p>
            <a:pPr marL="185738" indent="-185738">
              <a:spcAft>
                <a:spcPts val="300"/>
              </a:spcAft>
              <a:buFont typeface="Arial"/>
              <a:buChar char="•"/>
              <a:tabLst>
                <a:tab pos="2962275" algn="l"/>
              </a:tabLst>
            </a:pPr>
            <a:r>
              <a:rPr lang="sv-SE" sz="1300" dirty="0" smtClean="0"/>
              <a:t>Lägre samhällskostnad</a:t>
            </a:r>
            <a:endParaRPr lang="sv-SE" sz="1300" dirty="0"/>
          </a:p>
        </p:txBody>
      </p:sp>
      <p:sp>
        <p:nvSpPr>
          <p:cNvPr id="15" name="textruta 14"/>
          <p:cNvSpPr txBox="1"/>
          <p:nvPr/>
        </p:nvSpPr>
        <p:spPr>
          <a:xfrm>
            <a:off x="1465256" y="3287026"/>
            <a:ext cx="3071009" cy="2162130"/>
          </a:xfrm>
          <a:prstGeom prst="rect">
            <a:avLst/>
          </a:prstGeom>
          <a:noFill/>
        </p:spPr>
        <p:txBody>
          <a:bodyPr wrap="square" rtlCol="0">
            <a:spAutoFit/>
          </a:bodyPr>
          <a:lstStyle/>
          <a:p>
            <a:pPr marL="185738" indent="-185738">
              <a:spcAft>
                <a:spcPts val="300"/>
              </a:spcAft>
              <a:buFont typeface="Arial"/>
              <a:buChar char="•"/>
              <a:tabLst>
                <a:tab pos="2962275" algn="l"/>
              </a:tabLst>
            </a:pPr>
            <a:r>
              <a:rPr lang="sv-SE" sz="1300" dirty="0" smtClean="0"/>
              <a:t>Social gemenskap</a:t>
            </a:r>
          </a:p>
          <a:p>
            <a:pPr marL="185738" indent="-185738">
              <a:spcAft>
                <a:spcPts val="300"/>
              </a:spcAft>
              <a:buFont typeface="Arial"/>
              <a:buChar char="•"/>
              <a:tabLst>
                <a:tab pos="2962275" algn="l"/>
              </a:tabLst>
            </a:pPr>
            <a:r>
              <a:rPr lang="sv-SE" sz="1300" dirty="0" smtClean="0"/>
              <a:t>Omsorg dygnet runt</a:t>
            </a:r>
          </a:p>
          <a:p>
            <a:pPr marL="185738" indent="-185738">
              <a:spcAft>
                <a:spcPts val="300"/>
              </a:spcAft>
              <a:buFont typeface="Arial"/>
              <a:buChar char="•"/>
              <a:tabLst>
                <a:tab pos="2962275" algn="l"/>
              </a:tabLst>
            </a:pPr>
            <a:r>
              <a:rPr lang="sv-SE" sz="1300" dirty="0" smtClean="0"/>
              <a:t>Hög kvalitet på kost</a:t>
            </a:r>
          </a:p>
          <a:p>
            <a:pPr marL="185738" indent="-185738">
              <a:spcAft>
                <a:spcPts val="300"/>
              </a:spcAft>
              <a:buFont typeface="Arial"/>
              <a:buChar char="•"/>
              <a:tabLst>
                <a:tab pos="2962275" algn="l"/>
              </a:tabLst>
            </a:pPr>
            <a:r>
              <a:rPr lang="sv-SE" sz="1300" dirty="0" smtClean="0"/>
              <a:t>Helhetsvård med vårdpersonal tillgänglig i boendet</a:t>
            </a:r>
          </a:p>
          <a:p>
            <a:pPr marL="185738" indent="-185738">
              <a:spcAft>
                <a:spcPts val="300"/>
              </a:spcAft>
              <a:buFont typeface="Arial"/>
              <a:buChar char="•"/>
              <a:tabLst>
                <a:tab pos="180975" algn="l"/>
                <a:tab pos="2962275" algn="l"/>
              </a:tabLst>
            </a:pPr>
            <a:r>
              <a:rPr lang="sv-SE" sz="1300" dirty="0"/>
              <a:t>Hög medicinsk säkerhetsnivå</a:t>
            </a:r>
            <a:endParaRPr lang="sv-SE" sz="1300" dirty="0" smtClean="0"/>
          </a:p>
          <a:p>
            <a:pPr marL="185738" indent="-185738">
              <a:spcAft>
                <a:spcPts val="300"/>
              </a:spcAft>
              <a:buFont typeface="Arial"/>
              <a:buChar char="•"/>
              <a:tabLst>
                <a:tab pos="180975" algn="l"/>
                <a:tab pos="2962275" algn="l"/>
              </a:tabLst>
            </a:pPr>
            <a:r>
              <a:rPr lang="sv-SE" sz="1300" dirty="0" smtClean="0"/>
              <a:t>Trygghet</a:t>
            </a:r>
          </a:p>
          <a:p>
            <a:pPr marL="185738" indent="-185738">
              <a:spcAft>
                <a:spcPts val="300"/>
              </a:spcAft>
              <a:buFont typeface="Arial"/>
              <a:buChar char="•"/>
              <a:tabLst>
                <a:tab pos="2865438" algn="l"/>
              </a:tabLst>
            </a:pPr>
            <a:r>
              <a:rPr lang="sv-SE" sz="1300" dirty="0"/>
              <a:t>Teknikutveckling i trygghetssyfte</a:t>
            </a:r>
          </a:p>
          <a:p>
            <a:pPr marL="185738" indent="-185738">
              <a:spcAft>
                <a:spcPts val="300"/>
              </a:spcAft>
              <a:buFont typeface="Arial"/>
              <a:buChar char="•"/>
              <a:tabLst>
                <a:tab pos="2865438" algn="l"/>
              </a:tabLst>
            </a:pPr>
            <a:r>
              <a:rPr lang="sv-SE" sz="1300" dirty="0" smtClean="0"/>
              <a:t>Arbetsmiljö</a:t>
            </a:r>
          </a:p>
        </p:txBody>
      </p:sp>
      <p:pic>
        <p:nvPicPr>
          <p:cNvPr id="17" name="Picture 2" descr="P:\M\MAGN - MAGN\MAGN0002 - Silver Life\SilverLife\www\Loggor\SilverLifelogo fly.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256191" y="5863206"/>
            <a:ext cx="1364700" cy="510607"/>
          </a:xfrm>
          <a:prstGeom prst="rect">
            <a:avLst/>
          </a:prstGeom>
          <a:noFill/>
        </p:spPr>
      </p:pic>
      <p:cxnSp>
        <p:nvCxnSpPr>
          <p:cNvPr id="6" name="Rak 5"/>
          <p:cNvCxnSpPr/>
          <p:nvPr/>
        </p:nvCxnSpPr>
        <p:spPr>
          <a:xfrm flipV="1">
            <a:off x="369890" y="3229721"/>
            <a:ext cx="8569129" cy="1"/>
          </a:xfrm>
          <a:prstGeom prst="line">
            <a:avLst/>
          </a:prstGeom>
          <a:ln w="127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ruta 13"/>
          <p:cNvSpPr txBox="1"/>
          <p:nvPr/>
        </p:nvSpPr>
        <p:spPr>
          <a:xfrm>
            <a:off x="4658332" y="1370884"/>
            <a:ext cx="3595856" cy="1692771"/>
          </a:xfrm>
          <a:prstGeom prst="rect">
            <a:avLst/>
          </a:prstGeom>
          <a:noFill/>
        </p:spPr>
        <p:txBody>
          <a:bodyPr wrap="none" rtlCol="0">
            <a:spAutoFit/>
          </a:bodyPr>
          <a:lstStyle/>
          <a:p>
            <a:pPr marL="185738" indent="-185738">
              <a:buFont typeface="Arial"/>
              <a:buChar char="•"/>
              <a:tabLst>
                <a:tab pos="2962275" algn="l"/>
              </a:tabLst>
            </a:pPr>
            <a:r>
              <a:rPr lang="sv-SE" sz="1300" dirty="0" smtClean="0"/>
              <a:t>Ensamhet och otrygghet ger</a:t>
            </a:r>
            <a:r>
              <a:rPr lang="sv-SE" sz="1300" dirty="0"/>
              <a:t> </a:t>
            </a:r>
            <a:r>
              <a:rPr lang="sv-SE" sz="1300" dirty="0" smtClean="0"/>
              <a:t>social </a:t>
            </a:r>
            <a:r>
              <a:rPr lang="sv-SE" sz="1300" dirty="0"/>
              <a:t>isolering</a:t>
            </a:r>
            <a:endParaRPr lang="sv-SE" sz="1300" dirty="0" smtClean="0"/>
          </a:p>
          <a:p>
            <a:pPr marL="185738" indent="-185738">
              <a:buFont typeface="Arial"/>
              <a:buChar char="•"/>
              <a:tabLst>
                <a:tab pos="2962275" algn="l"/>
              </a:tabLst>
            </a:pPr>
            <a:r>
              <a:rPr lang="sv-SE" sz="1300" dirty="0" smtClean="0"/>
              <a:t>Ingen samordnad helhetsvård</a:t>
            </a:r>
          </a:p>
          <a:p>
            <a:pPr marL="185738" indent="-185738">
              <a:buFont typeface="Arial"/>
              <a:buChar char="•"/>
              <a:tabLst>
                <a:tab pos="2962275" algn="l"/>
              </a:tabLst>
            </a:pPr>
            <a:r>
              <a:rPr lang="sv-SE" sz="1300" dirty="0" smtClean="0"/>
              <a:t>Bristfällig rehab efter akut händelse</a:t>
            </a:r>
          </a:p>
          <a:p>
            <a:pPr marL="185738" indent="-185738">
              <a:buFont typeface="Arial"/>
              <a:buChar char="•"/>
              <a:tabLst>
                <a:tab pos="2962275" algn="l"/>
              </a:tabLst>
            </a:pPr>
            <a:r>
              <a:rPr lang="sv-SE" sz="1300" dirty="0"/>
              <a:t>H</a:t>
            </a:r>
            <a:r>
              <a:rPr lang="sv-SE" sz="1300" dirty="0" smtClean="0"/>
              <a:t>emtjänst med hög </a:t>
            </a:r>
            <a:r>
              <a:rPr lang="sv-SE" sz="1300" dirty="0"/>
              <a:t>personalomsättning</a:t>
            </a:r>
          </a:p>
          <a:p>
            <a:pPr marL="185738" indent="-185738">
              <a:buFont typeface="Arial"/>
              <a:buChar char="•"/>
              <a:tabLst>
                <a:tab pos="361950" algn="l"/>
                <a:tab pos="2962275" algn="l"/>
              </a:tabLst>
            </a:pPr>
            <a:r>
              <a:rPr lang="sv-SE" sz="1300" dirty="0" smtClean="0"/>
              <a:t>Låg kvalitet på kost</a:t>
            </a:r>
            <a:endParaRPr lang="sv-SE" sz="1300" dirty="0"/>
          </a:p>
          <a:p>
            <a:pPr marL="185738" indent="-185738">
              <a:buFont typeface="Arial"/>
              <a:buChar char="•"/>
              <a:tabLst>
                <a:tab pos="2962275" algn="l"/>
              </a:tabLst>
            </a:pPr>
            <a:r>
              <a:rPr lang="sv-SE" sz="1300" dirty="0" smtClean="0"/>
              <a:t>Läkemedelshantering</a:t>
            </a:r>
          </a:p>
          <a:p>
            <a:pPr marL="185738" indent="-185738">
              <a:buFont typeface="Arial"/>
              <a:buChar char="•"/>
              <a:tabLst>
                <a:tab pos="2962275" algn="l"/>
              </a:tabLst>
            </a:pPr>
            <a:r>
              <a:rPr lang="sv-SE" sz="1300" dirty="0"/>
              <a:t>Teknikutveckling i effektiviseringssyfte</a:t>
            </a:r>
          </a:p>
          <a:p>
            <a:pPr marL="185738" indent="-185738">
              <a:buFont typeface="Arial"/>
              <a:buChar char="•"/>
              <a:tabLst>
                <a:tab pos="2962275" algn="l"/>
              </a:tabLst>
            </a:pPr>
            <a:r>
              <a:rPr lang="sv-SE" sz="1300" dirty="0" smtClean="0"/>
              <a:t>Arbetsmiljö</a:t>
            </a:r>
            <a:endParaRPr lang="sv-SE" sz="1300" dirty="0"/>
          </a:p>
        </p:txBody>
      </p:sp>
      <p:sp>
        <p:nvSpPr>
          <p:cNvPr id="18" name="textruta 14"/>
          <p:cNvSpPr txBox="1"/>
          <p:nvPr/>
        </p:nvSpPr>
        <p:spPr>
          <a:xfrm>
            <a:off x="4658332" y="3373328"/>
            <a:ext cx="3134191" cy="1492716"/>
          </a:xfrm>
          <a:prstGeom prst="rect">
            <a:avLst/>
          </a:prstGeom>
          <a:noFill/>
        </p:spPr>
        <p:txBody>
          <a:bodyPr wrap="none" rtlCol="0">
            <a:spAutoFit/>
          </a:bodyPr>
          <a:lstStyle/>
          <a:p>
            <a:pPr marL="185738" indent="-185738">
              <a:buFont typeface="Arial"/>
              <a:buChar char="•"/>
              <a:tabLst>
                <a:tab pos="2962275" algn="l"/>
              </a:tabLst>
            </a:pPr>
            <a:r>
              <a:rPr lang="sv-SE" sz="1300" dirty="0" smtClean="0"/>
              <a:t>Flytten kan bli ett trauma</a:t>
            </a:r>
          </a:p>
          <a:p>
            <a:pPr marL="185738" indent="-185738">
              <a:buFont typeface="Arial"/>
              <a:buChar char="•"/>
              <a:tabLst>
                <a:tab pos="2962275" algn="l"/>
              </a:tabLst>
            </a:pPr>
            <a:r>
              <a:rPr lang="sv-SE" sz="1300" dirty="0" smtClean="0"/>
              <a:t>Institutionskänsla</a:t>
            </a:r>
          </a:p>
          <a:p>
            <a:pPr marL="185738" indent="-185738">
              <a:buFont typeface="Arial"/>
              <a:buChar char="•"/>
              <a:tabLst>
                <a:tab pos="2962275" algn="l"/>
              </a:tabLst>
            </a:pPr>
            <a:r>
              <a:rPr lang="sv-SE" sz="1300" dirty="0" smtClean="0"/>
              <a:t>Ej välkomnande miljö för anhöriga</a:t>
            </a:r>
          </a:p>
          <a:p>
            <a:pPr marL="185738" indent="-185738">
              <a:buFont typeface="Arial"/>
              <a:buChar char="•"/>
              <a:tabLst>
                <a:tab pos="2962275" algn="l"/>
              </a:tabLst>
            </a:pPr>
            <a:r>
              <a:rPr lang="sv-SE" sz="1300" dirty="0" smtClean="0"/>
              <a:t>Svårare att få besök av gamla vänner</a:t>
            </a:r>
          </a:p>
          <a:p>
            <a:pPr marL="185738" indent="-185738">
              <a:buFont typeface="Arial"/>
              <a:buChar char="•"/>
              <a:tabLst>
                <a:tab pos="2962275" algn="l"/>
              </a:tabLst>
            </a:pPr>
            <a:r>
              <a:rPr lang="sv-SE" sz="1300" dirty="0" smtClean="0"/>
              <a:t>Svårt att få nya vänner p.g.a. miljön</a:t>
            </a:r>
          </a:p>
          <a:p>
            <a:pPr marL="185738" indent="-185738">
              <a:buFont typeface="Arial"/>
              <a:buChar char="•"/>
              <a:tabLst>
                <a:tab pos="2962275" algn="l"/>
              </a:tabLst>
            </a:pPr>
            <a:r>
              <a:rPr lang="sv-SE" sz="1300" dirty="0" smtClean="0"/>
              <a:t>Bristande hemmakänsla</a:t>
            </a:r>
            <a:endParaRPr lang="sv-SE" sz="1300" dirty="0"/>
          </a:p>
          <a:p>
            <a:pPr marL="185738" indent="-185738">
              <a:buFont typeface="Arial"/>
              <a:buChar char="•"/>
              <a:tabLst>
                <a:tab pos="2962275" algn="l"/>
              </a:tabLst>
            </a:pPr>
            <a:r>
              <a:rPr lang="sv-SE" sz="1300" dirty="0"/>
              <a:t>Högre </a:t>
            </a:r>
            <a:r>
              <a:rPr lang="sv-SE" sz="1300" dirty="0" smtClean="0"/>
              <a:t>samhällskostnad</a:t>
            </a:r>
          </a:p>
        </p:txBody>
      </p:sp>
      <p:sp>
        <p:nvSpPr>
          <p:cNvPr id="10" name="Oval 9"/>
          <p:cNvSpPr/>
          <p:nvPr/>
        </p:nvSpPr>
        <p:spPr>
          <a:xfrm>
            <a:off x="368835" y="1254984"/>
            <a:ext cx="1012090" cy="616449"/>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textruta 2"/>
          <p:cNvSpPr txBox="1"/>
          <p:nvPr/>
        </p:nvSpPr>
        <p:spPr>
          <a:xfrm>
            <a:off x="461947" y="1301598"/>
            <a:ext cx="825867" cy="523220"/>
          </a:xfrm>
          <a:prstGeom prst="rect">
            <a:avLst/>
          </a:prstGeom>
          <a:noFill/>
        </p:spPr>
        <p:txBody>
          <a:bodyPr wrap="none" rtlCol="0">
            <a:spAutoFit/>
          </a:bodyPr>
          <a:lstStyle/>
          <a:p>
            <a:pPr algn="ctr"/>
            <a:r>
              <a:rPr lang="sv-SE" sz="1400" b="1" dirty="0" smtClean="0"/>
              <a:t>Kvar-</a:t>
            </a:r>
            <a:br>
              <a:rPr lang="sv-SE" sz="1400" b="1" dirty="0" smtClean="0"/>
            </a:br>
            <a:r>
              <a:rPr lang="sv-SE" sz="1400" b="1" dirty="0" smtClean="0"/>
              <a:t>boende</a:t>
            </a:r>
            <a:endParaRPr lang="sv-SE" sz="1400" b="1" dirty="0"/>
          </a:p>
        </p:txBody>
      </p:sp>
      <p:sp>
        <p:nvSpPr>
          <p:cNvPr id="24" name="Oval 23"/>
          <p:cNvSpPr/>
          <p:nvPr/>
        </p:nvSpPr>
        <p:spPr>
          <a:xfrm>
            <a:off x="368835" y="3301595"/>
            <a:ext cx="1012090" cy="616449"/>
          </a:xfrm>
          <a:prstGeom prst="ellipse">
            <a:avLst/>
          </a:prstGeom>
          <a:solidFill>
            <a:schemeClr val="bg1"/>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textruta 2"/>
          <p:cNvSpPr txBox="1"/>
          <p:nvPr/>
        </p:nvSpPr>
        <p:spPr>
          <a:xfrm>
            <a:off x="461947" y="3348209"/>
            <a:ext cx="825867" cy="523220"/>
          </a:xfrm>
          <a:prstGeom prst="rect">
            <a:avLst/>
          </a:prstGeom>
          <a:noFill/>
        </p:spPr>
        <p:txBody>
          <a:bodyPr wrap="none" rtlCol="0">
            <a:spAutoFit/>
          </a:bodyPr>
          <a:lstStyle/>
          <a:p>
            <a:pPr algn="ctr"/>
            <a:r>
              <a:rPr lang="sv-SE" sz="1400" b="1" dirty="0" smtClean="0"/>
              <a:t>Vård-</a:t>
            </a:r>
            <a:br>
              <a:rPr lang="sv-SE" sz="1400" b="1" dirty="0" smtClean="0"/>
            </a:br>
            <a:r>
              <a:rPr lang="sv-SE" sz="1400" b="1" dirty="0" smtClean="0"/>
              <a:t>boende</a:t>
            </a:r>
            <a:endParaRPr lang="sv-SE" sz="1400" b="1" dirty="0"/>
          </a:p>
        </p:txBody>
      </p:sp>
      <p:sp>
        <p:nvSpPr>
          <p:cNvPr id="39" name="Rectangle 38"/>
          <p:cNvSpPr/>
          <p:nvPr/>
        </p:nvSpPr>
        <p:spPr>
          <a:xfrm>
            <a:off x="1467556" y="1382889"/>
            <a:ext cx="2864555" cy="1707444"/>
          </a:xfrm>
          <a:prstGeom prst="rect">
            <a:avLst/>
          </a:prstGeom>
          <a:noFill/>
          <a:ln w="952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0" name="Rectangle 39"/>
          <p:cNvSpPr/>
          <p:nvPr/>
        </p:nvSpPr>
        <p:spPr>
          <a:xfrm>
            <a:off x="4628444" y="1382889"/>
            <a:ext cx="3683000" cy="1707444"/>
          </a:xfrm>
          <a:prstGeom prst="rect">
            <a:avLst/>
          </a:prstGeom>
          <a:noFill/>
          <a:ln w="9525"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Rectangle 40"/>
          <p:cNvSpPr/>
          <p:nvPr/>
        </p:nvSpPr>
        <p:spPr>
          <a:xfrm>
            <a:off x="1467556" y="3316112"/>
            <a:ext cx="2864555" cy="2144888"/>
          </a:xfrm>
          <a:prstGeom prst="rect">
            <a:avLst/>
          </a:prstGeom>
          <a:noFill/>
          <a:ln w="952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2" name="Rectangle 41"/>
          <p:cNvSpPr/>
          <p:nvPr/>
        </p:nvSpPr>
        <p:spPr>
          <a:xfrm>
            <a:off x="4628444" y="3316112"/>
            <a:ext cx="3683000" cy="1707444"/>
          </a:xfrm>
          <a:prstGeom prst="rect">
            <a:avLst/>
          </a:prstGeom>
          <a:noFill/>
          <a:ln w="9525"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2" name="Picture 11" descr="tummar.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3846862" y="1232271"/>
            <a:ext cx="358250" cy="451453"/>
          </a:xfrm>
          <a:prstGeom prst="rect">
            <a:avLst/>
          </a:prstGeom>
          <a:effectLst>
            <a:outerShdw blurRad="50800" dist="38100" dir="2700000" algn="tl" rotWithShape="0">
              <a:prstClr val="black">
                <a:alpha val="40000"/>
              </a:prstClr>
            </a:outerShdw>
          </a:effectLst>
        </p:spPr>
      </p:pic>
      <p:pic>
        <p:nvPicPr>
          <p:cNvPr id="27" name="Picture 26" descr="tummar.png"/>
          <p:cNvPicPr>
            <a:picLocks noChangeAspect="1"/>
          </p:cNvPicPr>
          <p:nvPr/>
        </p:nvPicPr>
        <p:blipFill rotWithShape="1">
          <a:blip r:embed="rId4" cstate="print">
            <a:extLst>
              <a:ext uri="{28A0092B-C50C-407E-A947-70E740481C1C}">
                <a14:useLocalDpi xmlns="" xmlns:a14="http://schemas.microsoft.com/office/drawing/2010/main"/>
              </a:ext>
            </a:extLst>
          </a:blip>
          <a:srcRect r="-5034"/>
          <a:stretch/>
        </p:blipFill>
        <p:spPr>
          <a:xfrm>
            <a:off x="8099654" y="1255292"/>
            <a:ext cx="413366" cy="451453"/>
          </a:xfrm>
          <a:prstGeom prst="rect">
            <a:avLst/>
          </a:prstGeom>
          <a:effectLst>
            <a:outerShdw blurRad="50800" dist="38100" dir="2700000" algn="tl" rotWithShape="0">
              <a:prstClr val="black">
                <a:alpha val="40000"/>
              </a:prstClr>
            </a:outerShdw>
          </a:effectLst>
        </p:spPr>
      </p:pic>
      <p:pic>
        <p:nvPicPr>
          <p:cNvPr id="43" name="Picture 42" descr="tummar.png"/>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3846862" y="3221938"/>
            <a:ext cx="358250" cy="451453"/>
          </a:xfrm>
          <a:prstGeom prst="rect">
            <a:avLst/>
          </a:prstGeom>
          <a:effectLst>
            <a:outerShdw blurRad="50800" dist="38100" dir="2700000" algn="tl" rotWithShape="0">
              <a:prstClr val="black">
                <a:alpha val="40000"/>
              </a:prstClr>
            </a:outerShdw>
          </a:effectLst>
        </p:spPr>
      </p:pic>
      <p:pic>
        <p:nvPicPr>
          <p:cNvPr id="44" name="Picture 43" descr="tummar.png"/>
          <p:cNvPicPr>
            <a:picLocks noChangeAspect="1"/>
          </p:cNvPicPr>
          <p:nvPr/>
        </p:nvPicPr>
        <p:blipFill rotWithShape="1">
          <a:blip r:embed="rId4" cstate="print">
            <a:extLst>
              <a:ext uri="{28A0092B-C50C-407E-A947-70E740481C1C}">
                <a14:useLocalDpi xmlns="" xmlns:a14="http://schemas.microsoft.com/office/drawing/2010/main"/>
              </a:ext>
            </a:extLst>
          </a:blip>
          <a:srcRect r="-5034"/>
          <a:stretch/>
        </p:blipFill>
        <p:spPr>
          <a:xfrm>
            <a:off x="8099654" y="3244959"/>
            <a:ext cx="413366" cy="451453"/>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74108859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22" presetClass="entr" presetSubtype="8"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par>
                                <p:cTn id="55" presetID="22" presetClass="entr" presetSubtype="8"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2" presetClass="entr" presetSubtype="1"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16" grpId="0"/>
      <p:bldP spid="18" grpId="0"/>
      <p:bldP spid="10" grpId="0" animBg="1"/>
      <p:bldP spid="3" grpId="0"/>
      <p:bldP spid="24" grpId="0" animBg="1"/>
      <p:bldP spid="25" grpId="0"/>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4362" y="554541"/>
            <a:ext cx="6834187" cy="800219"/>
          </a:xfrm>
        </p:spPr>
        <p:txBody>
          <a:bodyPr/>
          <a:lstStyle/>
          <a:p>
            <a:r>
              <a:rPr lang="sv-SE" dirty="0" smtClean="0"/>
              <a:t>Femti </a:t>
            </a:r>
            <a:r>
              <a:rPr lang="sv-SE" dirty="0"/>
              <a:t>funderingar om äldres </a:t>
            </a:r>
            <a:r>
              <a:rPr lang="sv-SE" dirty="0" smtClean="0"/>
              <a:t>boende </a:t>
            </a:r>
            <a:r>
              <a:rPr lang="sv-SE" sz="1800" b="0" dirty="0"/>
              <a:t>rapport från Sveriges Kommuner </a:t>
            </a:r>
            <a:r>
              <a:rPr lang="sv-SE" sz="1800" b="0"/>
              <a:t>och </a:t>
            </a:r>
            <a:r>
              <a:rPr lang="sv-SE" sz="1800" b="0" smtClean="0"/>
              <a:t>Landsting.</a:t>
            </a:r>
            <a:endParaRPr lang="sv-SE" sz="1800" b="0" dirty="0"/>
          </a:p>
        </p:txBody>
      </p:sp>
      <p:sp>
        <p:nvSpPr>
          <p:cNvPr id="4" name="Platshållare för bildnummer 3"/>
          <p:cNvSpPr>
            <a:spLocks noGrp="1"/>
          </p:cNvSpPr>
          <p:nvPr>
            <p:ph type="sldNum" sz="quarter" idx="4"/>
          </p:nvPr>
        </p:nvSpPr>
        <p:spPr/>
        <p:txBody>
          <a:bodyPr/>
          <a:lstStyle/>
          <a:p>
            <a:fld id="{0296D3CA-0C9B-4AC9-897E-F998C2DB82A4}" type="slidenum">
              <a:rPr lang="en-US" smtClean="0"/>
              <a:pPr/>
              <a:t>5</a:t>
            </a:fld>
            <a:endParaRPr lang="en-US" dirty="0"/>
          </a:p>
        </p:txBody>
      </p:sp>
      <p:sp>
        <p:nvSpPr>
          <p:cNvPr id="5" name="Platshållare för sidfot 4"/>
          <p:cNvSpPr>
            <a:spLocks noGrp="1"/>
          </p:cNvSpPr>
          <p:nvPr>
            <p:ph type="ftr" sz="quarter" idx="3"/>
          </p:nvPr>
        </p:nvSpPr>
        <p:spPr/>
        <p:txBody>
          <a:bodyPr/>
          <a:lstStyle/>
          <a:p>
            <a:r>
              <a:rPr lang="sv-SE" smtClean="0"/>
              <a:t>www.silverlife.se</a:t>
            </a:r>
            <a:endParaRPr lang="sv-SE"/>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8650" y="1495425"/>
            <a:ext cx="7886700" cy="4819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9204041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152680" y="3980180"/>
            <a:ext cx="8599902" cy="2480350"/>
          </a:xfrm>
          <a:prstGeom prst="rect">
            <a:avLst/>
          </a:prstGeom>
        </p:spPr>
      </p:pic>
      <p:cxnSp>
        <p:nvCxnSpPr>
          <p:cNvPr id="21" name="Straight Connector 20"/>
          <p:cNvCxnSpPr/>
          <p:nvPr/>
        </p:nvCxnSpPr>
        <p:spPr>
          <a:xfrm flipV="1">
            <a:off x="1544178" y="4030250"/>
            <a:ext cx="0" cy="16719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977413" y="3893205"/>
            <a:ext cx="0" cy="10598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358244" y="3418113"/>
            <a:ext cx="0" cy="1448116"/>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85285" y="1448445"/>
            <a:ext cx="1681235" cy="30843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Rectangle 26"/>
          <p:cNvSpPr/>
          <p:nvPr/>
        </p:nvSpPr>
        <p:spPr>
          <a:xfrm>
            <a:off x="3130704" y="1448445"/>
            <a:ext cx="1681235" cy="25195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8" name="Rectangle 27"/>
          <p:cNvSpPr/>
          <p:nvPr/>
        </p:nvSpPr>
        <p:spPr>
          <a:xfrm>
            <a:off x="5517626" y="1448445"/>
            <a:ext cx="1681235" cy="23023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614363" y="477597"/>
            <a:ext cx="6683252" cy="954107"/>
          </a:xfrm>
        </p:spPr>
        <p:txBody>
          <a:bodyPr/>
          <a:lstStyle/>
          <a:p>
            <a:pPr lvl="0"/>
            <a:r>
              <a:rPr lang="sv-SE" dirty="0" smtClean="0"/>
              <a:t>Detta är Silver Life Bostad</a:t>
            </a:r>
            <a:r>
              <a:rPr lang="sv-SE" dirty="0"/>
              <a:t/>
            </a:r>
            <a:br>
              <a:rPr lang="sv-SE" dirty="0"/>
            </a:br>
            <a:endParaRPr lang="sv-SE" dirty="0"/>
          </a:p>
        </p:txBody>
      </p:sp>
      <p:sp>
        <p:nvSpPr>
          <p:cNvPr id="13" name="Rectangle 33"/>
          <p:cNvSpPr>
            <a:spLocks noGrp="1" noChangeArrowheads="1"/>
          </p:cNvSpPr>
          <p:nvPr>
            <p:ph type="sldNum" sz="quarter" idx="4"/>
          </p:nvPr>
        </p:nvSpPr>
        <p:spPr/>
        <p:txBody>
          <a:bodyPr/>
          <a:lstStyle>
            <a:lvl1pPr algn="l">
              <a:spcBef>
                <a:spcPct val="0"/>
              </a:spcBef>
              <a:defRPr sz="800">
                <a:solidFill>
                  <a:schemeClr val="tx2"/>
                </a:solidFill>
              </a:defRPr>
            </a:lvl1pPr>
          </a:lstStyle>
          <a:p>
            <a:fld id="{0296D3CA-0C9B-4AC9-897E-F998C2DB82A4}" type="slidenum">
              <a:rPr lang="en-US" smtClean="0"/>
              <a:pPr/>
              <a:t>6</a:t>
            </a:fld>
            <a:endParaRPr lang="en-US" dirty="0"/>
          </a:p>
        </p:txBody>
      </p:sp>
      <p:sp>
        <p:nvSpPr>
          <p:cNvPr id="14" name="Footer Placeholder 3"/>
          <p:cNvSpPr>
            <a:spLocks noGrp="1"/>
          </p:cNvSpPr>
          <p:nvPr>
            <p:ph type="ftr" sz="quarter" idx="3"/>
          </p:nvPr>
        </p:nvSpPr>
        <p:spPr/>
        <p:txBody>
          <a:bodyPr/>
          <a:lstStyle>
            <a:lvl1pPr algn="ctr">
              <a:defRPr sz="1000">
                <a:solidFill>
                  <a:schemeClr val="tx1">
                    <a:tint val="75000"/>
                  </a:schemeClr>
                </a:solidFill>
              </a:defRPr>
            </a:lvl1pPr>
          </a:lstStyle>
          <a:p>
            <a:r>
              <a:rPr lang="sv-SE"/>
              <a:t>www.silverlife.se</a:t>
            </a:r>
          </a:p>
        </p:txBody>
      </p:sp>
      <p:sp>
        <p:nvSpPr>
          <p:cNvPr id="6" name="TextBox 5"/>
          <p:cNvSpPr txBox="1"/>
          <p:nvPr/>
        </p:nvSpPr>
        <p:spPr>
          <a:xfrm>
            <a:off x="694713" y="1682199"/>
            <a:ext cx="1662380" cy="1169551"/>
          </a:xfrm>
          <a:prstGeom prst="rect">
            <a:avLst/>
          </a:prstGeom>
          <a:noFill/>
        </p:spPr>
        <p:txBody>
          <a:bodyPr wrap="square" rtlCol="0">
            <a:spAutoFit/>
          </a:bodyPr>
          <a:lstStyle/>
          <a:p>
            <a:pPr lvl="0">
              <a:spcAft>
                <a:spcPts val="600"/>
              </a:spcAft>
            </a:pPr>
            <a:r>
              <a:rPr lang="sv-SE" sz="1300" dirty="0" smtClean="0">
                <a:solidFill>
                  <a:schemeClr val="bg1"/>
                </a:solidFill>
              </a:rPr>
              <a:t>Boende hyr eller köper lägenhet i </a:t>
            </a:r>
            <a:br>
              <a:rPr lang="sv-SE" sz="1300" dirty="0" smtClean="0">
                <a:solidFill>
                  <a:schemeClr val="bg1"/>
                </a:solidFill>
              </a:rPr>
            </a:br>
            <a:r>
              <a:rPr lang="sv-SE" sz="1300" dirty="0" smtClean="0">
                <a:solidFill>
                  <a:schemeClr val="bg1"/>
                </a:solidFill>
              </a:rPr>
              <a:t>Silver Life-boende. </a:t>
            </a:r>
          </a:p>
          <a:p>
            <a:pPr lvl="0">
              <a:spcAft>
                <a:spcPts val="600"/>
              </a:spcAft>
            </a:pPr>
            <a:r>
              <a:rPr lang="sv-SE" sz="1300" dirty="0">
                <a:solidFill>
                  <a:schemeClr val="bg1"/>
                </a:solidFill>
              </a:rPr>
              <a:t>S</a:t>
            </a:r>
            <a:r>
              <a:rPr lang="sv-SE" sz="1300" dirty="0" smtClean="0">
                <a:solidFill>
                  <a:schemeClr val="bg1"/>
                </a:solidFill>
              </a:rPr>
              <a:t>ervice- Omsorg och </a:t>
            </a:r>
            <a:r>
              <a:rPr lang="sv-SE" sz="1300" dirty="0">
                <a:solidFill>
                  <a:schemeClr val="bg1"/>
                </a:solidFill>
              </a:rPr>
              <a:t>K</a:t>
            </a:r>
            <a:r>
              <a:rPr lang="sv-SE" sz="1300" dirty="0" smtClean="0">
                <a:solidFill>
                  <a:schemeClr val="bg1"/>
                </a:solidFill>
              </a:rPr>
              <a:t>omforttjänster.</a:t>
            </a:r>
            <a:endParaRPr lang="sv-SE" sz="1300" dirty="0">
              <a:solidFill>
                <a:schemeClr val="bg1"/>
              </a:solidFill>
            </a:endParaRPr>
          </a:p>
        </p:txBody>
      </p:sp>
      <p:sp>
        <p:nvSpPr>
          <p:cNvPr id="10" name="Oval 9"/>
          <p:cNvSpPr/>
          <p:nvPr/>
        </p:nvSpPr>
        <p:spPr>
          <a:xfrm>
            <a:off x="1407121" y="5638257"/>
            <a:ext cx="283252" cy="283252"/>
          </a:xfrm>
          <a:prstGeom prst="ellipse">
            <a:avLst/>
          </a:prstGeom>
          <a:effectLst>
            <a:reflection blurRad="6350" stA="52000" endA="300" endPos="350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Oval 15"/>
          <p:cNvSpPr/>
          <p:nvPr/>
        </p:nvSpPr>
        <p:spPr>
          <a:xfrm>
            <a:off x="3742894" y="4852407"/>
            <a:ext cx="475133" cy="475133"/>
          </a:xfrm>
          <a:prstGeom prst="ellipse">
            <a:avLst/>
          </a:prstGeom>
          <a:effectLst>
            <a:reflection blurRad="6350" stA="52000" endA="300" endPos="350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Oval 16"/>
          <p:cNvSpPr/>
          <p:nvPr/>
        </p:nvSpPr>
        <p:spPr>
          <a:xfrm>
            <a:off x="6047581" y="4485731"/>
            <a:ext cx="612137" cy="612137"/>
          </a:xfrm>
          <a:prstGeom prst="ellipse">
            <a:avLst/>
          </a:prstGeom>
          <a:effectLst>
            <a:reflection blurRad="6350" stA="52000" endA="300" endPos="35000" dir="5400000" sy="-100000" algn="bl" rotWithShape="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8" name="TextBox 17"/>
          <p:cNvSpPr txBox="1"/>
          <p:nvPr/>
        </p:nvSpPr>
        <p:spPr>
          <a:xfrm>
            <a:off x="3224916" y="1682199"/>
            <a:ext cx="1489354" cy="969496"/>
          </a:xfrm>
          <a:prstGeom prst="rect">
            <a:avLst/>
          </a:prstGeom>
          <a:noFill/>
        </p:spPr>
        <p:txBody>
          <a:bodyPr wrap="square" rtlCol="0">
            <a:spAutoFit/>
          </a:bodyPr>
          <a:lstStyle/>
          <a:p>
            <a:pPr>
              <a:spcAft>
                <a:spcPts val="600"/>
              </a:spcAft>
            </a:pPr>
            <a:r>
              <a:rPr lang="sv-SE" sz="1300" dirty="0">
                <a:solidFill>
                  <a:schemeClr val="bg1"/>
                </a:solidFill>
              </a:rPr>
              <a:t>Tillgång till </a:t>
            </a:r>
            <a:r>
              <a:rPr lang="sv-SE" sz="1300" dirty="0" smtClean="0">
                <a:solidFill>
                  <a:schemeClr val="bg1"/>
                </a:solidFill>
              </a:rPr>
              <a:t>vård </a:t>
            </a:r>
            <a:r>
              <a:rPr lang="sv-SE" sz="1300" dirty="0">
                <a:solidFill>
                  <a:schemeClr val="bg1"/>
                </a:solidFill>
              </a:rPr>
              <a:t>för boende.</a:t>
            </a:r>
          </a:p>
          <a:p>
            <a:pPr lvl="0">
              <a:spcAft>
                <a:spcPts val="600"/>
              </a:spcAft>
            </a:pPr>
            <a:r>
              <a:rPr lang="sv-SE" sz="1300" dirty="0" smtClean="0">
                <a:solidFill>
                  <a:schemeClr val="bg1"/>
                </a:solidFill>
              </a:rPr>
              <a:t>Hemtjänst vid biståndsbeslut.</a:t>
            </a:r>
            <a:endParaRPr lang="sv-SE" sz="1300" dirty="0">
              <a:solidFill>
                <a:schemeClr val="bg1"/>
              </a:solidFill>
            </a:endParaRPr>
          </a:p>
        </p:txBody>
      </p:sp>
      <p:sp>
        <p:nvSpPr>
          <p:cNvPr id="19" name="TextBox 18"/>
          <p:cNvSpPr txBox="1"/>
          <p:nvPr/>
        </p:nvSpPr>
        <p:spPr>
          <a:xfrm>
            <a:off x="5544432" y="1682199"/>
            <a:ext cx="1635575" cy="1492716"/>
          </a:xfrm>
          <a:prstGeom prst="rect">
            <a:avLst/>
          </a:prstGeom>
          <a:noFill/>
        </p:spPr>
        <p:txBody>
          <a:bodyPr wrap="square" rtlCol="0">
            <a:spAutoFit/>
          </a:bodyPr>
          <a:lstStyle/>
          <a:p>
            <a:pPr lvl="0">
              <a:spcAft>
                <a:spcPts val="600"/>
              </a:spcAft>
            </a:pPr>
            <a:r>
              <a:rPr lang="sv-SE" sz="1300" dirty="0" smtClean="0">
                <a:solidFill>
                  <a:schemeClr val="bg1"/>
                </a:solidFill>
              </a:rPr>
              <a:t>Vid biståndsbeslut flyttar den boende in i vård- och omsorgsboende, men bor fortfarande kvar i Silver Life-miljön.</a:t>
            </a:r>
            <a:endParaRPr lang="sv-SE" sz="1300" dirty="0">
              <a:solidFill>
                <a:schemeClr val="bg1"/>
              </a:solidFill>
            </a:endParaRPr>
          </a:p>
        </p:txBody>
      </p:sp>
    </p:spTree>
    <p:extLst>
      <p:ext uri="{BB962C8B-B14F-4D97-AF65-F5344CB8AC3E}">
        <p14:creationId xmlns="" xmlns:p14="http://schemas.microsoft.com/office/powerpoint/2010/main" val="276274748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keppsholmen.se/media/60171/graninge-sald.jpg.cimg?w=960&amp;h=500&amp;c=True&amp;mid=2858">
            <a:hlinkClick r:id="rId3"/>
          </p:cNvPr>
          <p:cNvPicPr>
            <a:picLocks noChangeAspect="1" noChangeArrowheads="1"/>
          </p:cNvPicPr>
          <p:nvPr/>
        </p:nvPicPr>
        <p:blipFill>
          <a:blip r:embed="rId4" cstate="print"/>
          <a:srcRect/>
          <a:stretch>
            <a:fillRect/>
          </a:stretch>
        </p:blipFill>
        <p:spPr bwMode="auto">
          <a:xfrm>
            <a:off x="0" y="1365704"/>
            <a:ext cx="9144000" cy="4762500"/>
          </a:xfrm>
          <a:prstGeom prst="rect">
            <a:avLst/>
          </a:prstGeom>
          <a:noFill/>
        </p:spPr>
      </p:pic>
      <p:sp>
        <p:nvSpPr>
          <p:cNvPr id="4" name="Slide Number Placeholder 3"/>
          <p:cNvSpPr>
            <a:spLocks noGrp="1"/>
          </p:cNvSpPr>
          <p:nvPr>
            <p:ph type="sldNum" sz="quarter" idx="4"/>
          </p:nvPr>
        </p:nvSpPr>
        <p:spPr/>
        <p:txBody>
          <a:bodyPr/>
          <a:lstStyle/>
          <a:p>
            <a:fld id="{0296D3CA-0C9B-4AC9-897E-F998C2DB82A4}" type="slidenum">
              <a:rPr lang="en-US" smtClean="0"/>
              <a:pPr/>
              <a:t>7</a:t>
            </a:fld>
            <a:endParaRPr lang="en-US" dirty="0"/>
          </a:p>
        </p:txBody>
      </p:sp>
      <p:sp>
        <p:nvSpPr>
          <p:cNvPr id="5" name="Footer Placeholder 4"/>
          <p:cNvSpPr>
            <a:spLocks noGrp="1"/>
          </p:cNvSpPr>
          <p:nvPr>
            <p:ph type="ftr" sz="quarter" idx="3"/>
          </p:nvPr>
        </p:nvSpPr>
        <p:spPr/>
        <p:txBody>
          <a:bodyPr/>
          <a:lstStyle/>
          <a:p>
            <a:r>
              <a:rPr lang="sv-SE" smtClean="0"/>
              <a:t>www.silverlife.se</a:t>
            </a:r>
            <a:endParaRPr lang="sv-SE"/>
          </a:p>
        </p:txBody>
      </p:sp>
    </p:spTree>
    <p:extLst>
      <p:ext uri="{BB962C8B-B14F-4D97-AF65-F5344CB8AC3E}">
        <p14:creationId xmlns="" xmlns:p14="http://schemas.microsoft.com/office/powerpoint/2010/main" val="130949340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descr="SOLLENTUNA avdplan presentation2.jpg"/>
          <p:cNvPicPr>
            <a:picLocks noChangeAspect="1"/>
          </p:cNvPicPr>
          <p:nvPr/>
        </p:nvPicPr>
        <p:blipFill>
          <a:blip r:embed="rId2" cstate="print"/>
          <a:srcRect l="8593" t="13525" r="22985" b="15736"/>
          <a:stretch>
            <a:fillRect/>
          </a:stretch>
        </p:blipFill>
        <p:spPr>
          <a:xfrm>
            <a:off x="714348" y="785794"/>
            <a:ext cx="7429552" cy="5429288"/>
          </a:xfrm>
          <a:prstGeom prst="rect">
            <a:avLst/>
          </a:prstGeom>
        </p:spPr>
      </p:pic>
      <p:sp>
        <p:nvSpPr>
          <p:cNvPr id="36" name="Ellips 35"/>
          <p:cNvSpPr/>
          <p:nvPr/>
        </p:nvSpPr>
        <p:spPr>
          <a:xfrm>
            <a:off x="4857752" y="357166"/>
            <a:ext cx="1225550" cy="863600"/>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sp>
        <p:nvSpPr>
          <p:cNvPr id="9" name="textruta 8"/>
          <p:cNvSpPr txBox="1"/>
          <p:nvPr/>
        </p:nvSpPr>
        <p:spPr>
          <a:xfrm rot="5400000">
            <a:off x="5927735" y="3318718"/>
            <a:ext cx="5601533" cy="830997"/>
          </a:xfrm>
          <a:prstGeom prst="rect">
            <a:avLst/>
          </a:prstGeom>
          <a:noFill/>
        </p:spPr>
        <p:txBody>
          <a:bodyPr vert="horz" wrap="square" rtlCol="0">
            <a:spAutoFit/>
          </a:bodyPr>
          <a:lstStyle/>
          <a:p>
            <a:r>
              <a:rPr lang="sv-SE" sz="4800" b="1" dirty="0" smtClean="0">
                <a:solidFill>
                  <a:srgbClr val="8BC7C6"/>
                </a:solidFill>
                <a:latin typeface="Arial" pitchFamily="34" charset="0"/>
                <a:cs typeface="Arial" pitchFamily="34" charset="0"/>
              </a:rPr>
              <a:t>Utredningar</a:t>
            </a:r>
            <a:endParaRPr lang="sv-SE" sz="4800" b="1" dirty="0">
              <a:solidFill>
                <a:srgbClr val="8BC7C6"/>
              </a:solidFill>
              <a:latin typeface="Arial" pitchFamily="34" charset="0"/>
              <a:cs typeface="Arial" pitchFamily="34" charset="0"/>
            </a:endParaRPr>
          </a:p>
        </p:txBody>
      </p:sp>
      <p:sp>
        <p:nvSpPr>
          <p:cNvPr id="14" name="Rektangel 13"/>
          <p:cNvSpPr/>
          <p:nvPr/>
        </p:nvSpPr>
        <p:spPr>
          <a:xfrm>
            <a:off x="7000892" y="5143512"/>
            <a:ext cx="1571636"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textruta 20"/>
          <p:cNvSpPr txBox="1"/>
          <p:nvPr/>
        </p:nvSpPr>
        <p:spPr>
          <a:xfrm>
            <a:off x="5113886" y="606614"/>
            <a:ext cx="2428892" cy="338554"/>
          </a:xfrm>
          <a:prstGeom prst="rect">
            <a:avLst/>
          </a:prstGeom>
          <a:noFill/>
        </p:spPr>
        <p:txBody>
          <a:bodyPr wrap="square" rtlCol="0">
            <a:spAutoFit/>
          </a:bodyPr>
          <a:lstStyle/>
          <a:p>
            <a:r>
              <a:rPr lang="sv-SE" sz="1600" dirty="0" smtClean="0">
                <a:solidFill>
                  <a:prstClr val="black"/>
                </a:solidFill>
              </a:rPr>
              <a:t>AVD  1</a:t>
            </a:r>
            <a:endParaRPr lang="sv-SE" sz="1600" dirty="0">
              <a:solidFill>
                <a:prstClr val="black"/>
              </a:solidFill>
            </a:endParaRPr>
          </a:p>
        </p:txBody>
      </p:sp>
      <p:sp>
        <p:nvSpPr>
          <p:cNvPr id="22" name="textruta 21"/>
          <p:cNvSpPr txBox="1"/>
          <p:nvPr/>
        </p:nvSpPr>
        <p:spPr>
          <a:xfrm>
            <a:off x="214282" y="142852"/>
            <a:ext cx="4429156" cy="338554"/>
          </a:xfrm>
          <a:prstGeom prst="rect">
            <a:avLst/>
          </a:prstGeom>
          <a:noFill/>
        </p:spPr>
        <p:txBody>
          <a:bodyPr wrap="square" rtlCol="0">
            <a:spAutoFit/>
          </a:bodyPr>
          <a:lstStyle/>
          <a:p>
            <a:r>
              <a:rPr lang="sv-SE" sz="1600" b="1" dirty="0" smtClean="0">
                <a:solidFill>
                  <a:srgbClr val="8BC7C6"/>
                </a:solidFill>
                <a:latin typeface="Arial" pitchFamily="34" charset="0"/>
                <a:cs typeface="Arial" pitchFamily="34" charset="0"/>
              </a:rPr>
              <a:t>PROGRAMSKISS AVDELNING</a:t>
            </a:r>
            <a:endParaRPr lang="sv-SE" sz="1600" b="1" dirty="0">
              <a:solidFill>
                <a:srgbClr val="8BC7C6"/>
              </a:solidFill>
              <a:latin typeface="Arial" pitchFamily="34" charset="0"/>
              <a:cs typeface="Arial" pitchFamily="34" charset="0"/>
            </a:endParaRPr>
          </a:p>
        </p:txBody>
      </p:sp>
      <p:grpSp>
        <p:nvGrpSpPr>
          <p:cNvPr id="2" name="Grupp 34"/>
          <p:cNvGrpSpPr/>
          <p:nvPr/>
        </p:nvGrpSpPr>
        <p:grpSpPr>
          <a:xfrm>
            <a:off x="6572264" y="5214950"/>
            <a:ext cx="3140264" cy="898604"/>
            <a:chOff x="5675140" y="5231506"/>
            <a:chExt cx="3140264" cy="898604"/>
          </a:xfrm>
        </p:grpSpPr>
        <p:sp>
          <p:nvSpPr>
            <p:cNvPr id="15" name="Rektangel 14"/>
            <p:cNvSpPr/>
            <p:nvPr/>
          </p:nvSpPr>
          <p:spPr>
            <a:xfrm>
              <a:off x="5683487" y="5273108"/>
              <a:ext cx="285752" cy="214314"/>
            </a:xfrm>
            <a:prstGeom prst="rect">
              <a:avLst/>
            </a:prstGeom>
            <a:solidFill>
              <a:srgbClr val="E7E7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textruta 15"/>
            <p:cNvSpPr txBox="1"/>
            <p:nvPr/>
          </p:nvSpPr>
          <p:spPr>
            <a:xfrm>
              <a:off x="5991442" y="5231506"/>
              <a:ext cx="2786082" cy="276999"/>
            </a:xfrm>
            <a:prstGeom prst="rect">
              <a:avLst/>
            </a:prstGeom>
            <a:noFill/>
          </p:spPr>
          <p:txBody>
            <a:bodyPr wrap="square" rtlCol="0">
              <a:spAutoFit/>
            </a:bodyPr>
            <a:lstStyle/>
            <a:p>
              <a:r>
                <a:rPr lang="sv-SE" sz="1200" dirty="0" smtClean="0">
                  <a:solidFill>
                    <a:prstClr val="black"/>
                  </a:solidFill>
                </a:rPr>
                <a:t>Gemensamma utrymmen</a:t>
              </a:r>
              <a:endParaRPr lang="sv-SE" sz="1200" dirty="0">
                <a:solidFill>
                  <a:prstClr val="black"/>
                </a:solidFill>
              </a:endParaRPr>
            </a:p>
          </p:txBody>
        </p:sp>
        <p:sp>
          <p:nvSpPr>
            <p:cNvPr id="17" name="Rektangel 16"/>
            <p:cNvSpPr/>
            <p:nvPr/>
          </p:nvSpPr>
          <p:spPr>
            <a:xfrm>
              <a:off x="5682609" y="5596637"/>
              <a:ext cx="285752" cy="214314"/>
            </a:xfrm>
            <a:prstGeom prst="rect">
              <a:avLst/>
            </a:prstGeom>
            <a:solidFill>
              <a:schemeClr val="accent3">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textruta 17"/>
            <p:cNvSpPr txBox="1"/>
            <p:nvPr/>
          </p:nvSpPr>
          <p:spPr>
            <a:xfrm>
              <a:off x="6019810" y="5567378"/>
              <a:ext cx="2786082" cy="276999"/>
            </a:xfrm>
            <a:prstGeom prst="rect">
              <a:avLst/>
            </a:prstGeom>
            <a:noFill/>
          </p:spPr>
          <p:txBody>
            <a:bodyPr wrap="square" rtlCol="0">
              <a:spAutoFit/>
            </a:bodyPr>
            <a:lstStyle/>
            <a:p>
              <a:r>
                <a:rPr lang="sv-SE" sz="1200" dirty="0" smtClean="0">
                  <a:solidFill>
                    <a:prstClr val="black"/>
                  </a:solidFill>
                </a:rPr>
                <a:t>Bostäder</a:t>
              </a:r>
              <a:endParaRPr lang="sv-SE" sz="1200" dirty="0">
                <a:solidFill>
                  <a:prstClr val="black"/>
                </a:solidFill>
              </a:endParaRPr>
            </a:p>
          </p:txBody>
        </p:sp>
        <p:sp>
          <p:nvSpPr>
            <p:cNvPr id="29" name="Rektangel 28"/>
            <p:cNvSpPr/>
            <p:nvPr/>
          </p:nvSpPr>
          <p:spPr>
            <a:xfrm>
              <a:off x="5675140" y="5899406"/>
              <a:ext cx="285752" cy="214314"/>
            </a:xfrm>
            <a:prstGeom prst="rect">
              <a:avLst/>
            </a:prstGeom>
            <a:solidFill>
              <a:schemeClr val="accent5">
                <a:lumMod val="40000"/>
                <a:lumOff val="6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 name="textruta 31"/>
            <p:cNvSpPr txBox="1"/>
            <p:nvPr/>
          </p:nvSpPr>
          <p:spPr>
            <a:xfrm>
              <a:off x="6029322" y="5853111"/>
              <a:ext cx="2786082" cy="276999"/>
            </a:xfrm>
            <a:prstGeom prst="rect">
              <a:avLst/>
            </a:prstGeom>
            <a:noFill/>
          </p:spPr>
          <p:txBody>
            <a:bodyPr wrap="square" rtlCol="0">
              <a:spAutoFit/>
            </a:bodyPr>
            <a:lstStyle/>
            <a:p>
              <a:r>
                <a:rPr lang="sv-SE" sz="1200" dirty="0" smtClean="0">
                  <a:solidFill>
                    <a:prstClr val="black"/>
                  </a:solidFill>
                </a:rPr>
                <a:t>Bostäder</a:t>
              </a:r>
              <a:endParaRPr lang="sv-SE" sz="1200" dirty="0">
                <a:solidFill>
                  <a:prstClr val="black"/>
                </a:solidFill>
              </a:endParaRPr>
            </a:p>
          </p:txBody>
        </p:sp>
      </p:grpSp>
      <p:sp>
        <p:nvSpPr>
          <p:cNvPr id="37" name="Ellips 36"/>
          <p:cNvSpPr/>
          <p:nvPr/>
        </p:nvSpPr>
        <p:spPr>
          <a:xfrm>
            <a:off x="142844" y="3357562"/>
            <a:ext cx="1225550" cy="863600"/>
          </a:xfrm>
          <a:prstGeom prst="ellipse">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solidFill>
                <a:prstClr val="white"/>
              </a:solidFill>
            </a:endParaRPr>
          </a:p>
        </p:txBody>
      </p:sp>
      <p:sp>
        <p:nvSpPr>
          <p:cNvPr id="38" name="textruta 37"/>
          <p:cNvSpPr txBox="1"/>
          <p:nvPr/>
        </p:nvSpPr>
        <p:spPr>
          <a:xfrm>
            <a:off x="391957" y="3597865"/>
            <a:ext cx="2428892" cy="338554"/>
          </a:xfrm>
          <a:prstGeom prst="rect">
            <a:avLst/>
          </a:prstGeom>
          <a:noFill/>
        </p:spPr>
        <p:txBody>
          <a:bodyPr wrap="square" rtlCol="0">
            <a:spAutoFit/>
          </a:bodyPr>
          <a:lstStyle/>
          <a:p>
            <a:r>
              <a:rPr lang="sv-SE" sz="1600" dirty="0" smtClean="0">
                <a:solidFill>
                  <a:prstClr val="black"/>
                </a:solidFill>
              </a:rPr>
              <a:t>AVD  2</a:t>
            </a:r>
            <a:endParaRPr lang="sv-SE" sz="1600" dirty="0">
              <a:solidFill>
                <a:prstClr val="black"/>
              </a:solidFill>
            </a:endParaRPr>
          </a:p>
        </p:txBody>
      </p:sp>
      <p:sp>
        <p:nvSpPr>
          <p:cNvPr id="39" name="textruta 38"/>
          <p:cNvSpPr txBox="1"/>
          <p:nvPr/>
        </p:nvSpPr>
        <p:spPr>
          <a:xfrm>
            <a:off x="1000100" y="6072206"/>
            <a:ext cx="2071702" cy="215444"/>
          </a:xfrm>
          <a:prstGeom prst="rect">
            <a:avLst/>
          </a:prstGeom>
          <a:noFill/>
        </p:spPr>
        <p:txBody>
          <a:bodyPr wrap="square" rtlCol="0">
            <a:spAutoFit/>
          </a:bodyPr>
          <a:lstStyle/>
          <a:p>
            <a:r>
              <a:rPr lang="sv-SE" sz="800" dirty="0" smtClean="0">
                <a:solidFill>
                  <a:prstClr val="black"/>
                </a:solidFill>
                <a:latin typeface="Arial" charset="0"/>
                <a:cs typeface="Arial" charset="0"/>
              </a:rPr>
              <a:t>3dO arkitekter ab</a:t>
            </a:r>
            <a:endParaRPr lang="sv-SE" sz="800" dirty="0">
              <a:solidFill>
                <a:prstClr val="black"/>
              </a:solidFill>
            </a:endParaRPr>
          </a:p>
        </p:txBody>
      </p:sp>
    </p:spTree>
    <p:extLst>
      <p:ext uri="{BB962C8B-B14F-4D97-AF65-F5344CB8AC3E}">
        <p14:creationId xmlns="" xmlns:p14="http://schemas.microsoft.com/office/powerpoint/2010/main" val="2256643527"/>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391421" y="2221940"/>
            <a:ext cx="2594234" cy="2877625"/>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Rectangle 30"/>
          <p:cNvSpPr/>
          <p:nvPr/>
        </p:nvSpPr>
        <p:spPr>
          <a:xfrm>
            <a:off x="6147802" y="2221940"/>
            <a:ext cx="2594234" cy="287762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0" name="Oval 39"/>
          <p:cNvSpPr/>
          <p:nvPr/>
        </p:nvSpPr>
        <p:spPr>
          <a:xfrm>
            <a:off x="3774196" y="147889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Oval 40"/>
          <p:cNvSpPr/>
          <p:nvPr/>
        </p:nvSpPr>
        <p:spPr>
          <a:xfrm>
            <a:off x="6463012" y="147889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ctangle 10"/>
          <p:cNvSpPr/>
          <p:nvPr/>
        </p:nvSpPr>
        <p:spPr>
          <a:xfrm>
            <a:off x="594512" y="2221940"/>
            <a:ext cx="2594234" cy="2877625"/>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Oval 38"/>
          <p:cNvSpPr/>
          <p:nvPr/>
        </p:nvSpPr>
        <p:spPr>
          <a:xfrm>
            <a:off x="936752" y="1478892"/>
            <a:ext cx="1890952" cy="120632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14363" y="504570"/>
            <a:ext cx="6761406" cy="523220"/>
          </a:xfrm>
        </p:spPr>
        <p:txBody>
          <a:bodyPr>
            <a:normAutofit fontScale="90000"/>
          </a:bodyPr>
          <a:lstStyle/>
          <a:p>
            <a:pPr algn="l"/>
            <a:r>
              <a:rPr lang="sv-SE" sz="3200" b="1" dirty="0" smtClean="0"/>
              <a:t>Detta är Silver Life Omtanke</a:t>
            </a:r>
            <a:endParaRPr lang="sv-SE" sz="3200" b="1" dirty="0"/>
          </a:p>
        </p:txBody>
      </p:sp>
      <p:sp>
        <p:nvSpPr>
          <p:cNvPr id="7" name="Footer Placeholder 6"/>
          <p:cNvSpPr>
            <a:spLocks noGrp="1"/>
          </p:cNvSpPr>
          <p:nvPr>
            <p:ph type="ftr" sz="quarter" idx="11"/>
          </p:nvPr>
        </p:nvSpPr>
        <p:spPr/>
        <p:txBody>
          <a:bodyPr/>
          <a:lstStyle/>
          <a:p>
            <a:r>
              <a:rPr lang="sv-SE"/>
              <a:t>www.silverlife.se</a:t>
            </a:r>
          </a:p>
        </p:txBody>
      </p:sp>
      <p:sp>
        <p:nvSpPr>
          <p:cNvPr id="8" name="Slide Number Placeholder 7"/>
          <p:cNvSpPr>
            <a:spLocks noGrp="1"/>
          </p:cNvSpPr>
          <p:nvPr>
            <p:ph type="sldNum" sz="quarter" idx="12"/>
          </p:nvPr>
        </p:nvSpPr>
        <p:spPr/>
        <p:txBody>
          <a:bodyPr/>
          <a:lstStyle/>
          <a:p>
            <a:fld id="{A6F7F9D2-D86B-4778-8AC5-4679C9040722}" type="slidenum">
              <a:rPr lang="sv-SE" smtClean="0"/>
              <a:pPr/>
              <a:t>9</a:t>
            </a:fld>
            <a:endParaRPr lang="sv-SE"/>
          </a:p>
        </p:txBody>
      </p:sp>
      <p:sp>
        <p:nvSpPr>
          <p:cNvPr id="6" name="Oval 5"/>
          <p:cNvSpPr/>
          <p:nvPr/>
        </p:nvSpPr>
        <p:spPr>
          <a:xfrm>
            <a:off x="1098553" y="1582112"/>
            <a:ext cx="1567350" cy="999881"/>
          </a:xfrm>
          <a:prstGeom prst="ellipse">
            <a:avLst/>
          </a:prstGeom>
          <a:solidFill>
            <a:schemeClr val="accent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Box 9"/>
          <p:cNvSpPr txBox="1"/>
          <p:nvPr/>
        </p:nvSpPr>
        <p:spPr>
          <a:xfrm>
            <a:off x="1406609" y="1881997"/>
            <a:ext cx="968259"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Go Go</a:t>
            </a:r>
          </a:p>
        </p:txBody>
      </p:sp>
      <p:sp>
        <p:nvSpPr>
          <p:cNvPr id="26" name="Oval 25"/>
          <p:cNvSpPr/>
          <p:nvPr/>
        </p:nvSpPr>
        <p:spPr>
          <a:xfrm>
            <a:off x="3931886" y="1582112"/>
            <a:ext cx="1567350" cy="999881"/>
          </a:xfrm>
          <a:prstGeom prst="ellipse">
            <a:avLst/>
          </a:prstGeom>
          <a:solidFill>
            <a:schemeClr val="accent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TextBox 26"/>
          <p:cNvSpPr txBox="1"/>
          <p:nvPr/>
        </p:nvSpPr>
        <p:spPr>
          <a:xfrm>
            <a:off x="4109377" y="1881997"/>
            <a:ext cx="1210588"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Slow Go</a:t>
            </a:r>
          </a:p>
        </p:txBody>
      </p:sp>
      <p:sp>
        <p:nvSpPr>
          <p:cNvPr id="28" name="Oval 27"/>
          <p:cNvSpPr/>
          <p:nvPr/>
        </p:nvSpPr>
        <p:spPr>
          <a:xfrm>
            <a:off x="6634214" y="1582112"/>
            <a:ext cx="1567350" cy="999881"/>
          </a:xfrm>
          <a:prstGeom prst="ellipse">
            <a:avLst/>
          </a:prstGeom>
          <a:solidFill>
            <a:schemeClr val="accent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TextBox 28"/>
          <p:cNvSpPr txBox="1"/>
          <p:nvPr/>
        </p:nvSpPr>
        <p:spPr>
          <a:xfrm>
            <a:off x="6940007" y="1881997"/>
            <a:ext cx="953982" cy="400110"/>
          </a:xfrm>
          <a:prstGeom prst="rect">
            <a:avLst/>
          </a:prstGeom>
          <a:noFill/>
        </p:spPr>
        <p:txBody>
          <a:bodyPr wrap="none" rtlCol="0">
            <a:spAutoFit/>
          </a:bodyPr>
          <a:lstStyle/>
          <a:p>
            <a:pPr algn="ctr"/>
            <a:r>
              <a:rPr lang="sv-SE" sz="2000" b="1">
                <a:solidFill>
                  <a:srgbClr val="FFFFFF"/>
                </a:solidFill>
                <a:effectLst>
                  <a:outerShdw blurRad="50800" dist="38100" dir="2700000" algn="tl" rotWithShape="0">
                    <a:prstClr val="black">
                      <a:alpha val="40000"/>
                    </a:prstClr>
                  </a:outerShdw>
                </a:effectLst>
              </a:rPr>
              <a:t>No Go</a:t>
            </a:r>
          </a:p>
        </p:txBody>
      </p:sp>
      <p:sp>
        <p:nvSpPr>
          <p:cNvPr id="32" name="Content Placeholder 11"/>
          <p:cNvSpPr txBox="1">
            <a:spLocks/>
          </p:cNvSpPr>
          <p:nvPr/>
        </p:nvSpPr>
        <p:spPr>
          <a:xfrm>
            <a:off x="945816" y="2748365"/>
            <a:ext cx="2053767" cy="1248034"/>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Aft>
                <a:spcPts val="300"/>
              </a:spcAft>
            </a:pPr>
            <a:r>
              <a:rPr lang="sv-SE" sz="1600" dirty="0" smtClean="0"/>
              <a:t>Baspaket</a:t>
            </a:r>
            <a:endParaRPr lang="sv-SE" sz="1600" dirty="0"/>
          </a:p>
          <a:p>
            <a:pPr marL="269875" indent="-269875">
              <a:spcAft>
                <a:spcPts val="300"/>
              </a:spcAft>
            </a:pPr>
            <a:r>
              <a:rPr lang="sv-SE" sz="1600" dirty="0" smtClean="0"/>
              <a:t>Servicetjänster</a:t>
            </a:r>
          </a:p>
          <a:p>
            <a:pPr marL="269875" indent="-269875">
              <a:spcAft>
                <a:spcPts val="300"/>
              </a:spcAft>
            </a:pPr>
            <a:r>
              <a:rPr lang="sv-SE" sz="1600" dirty="0" smtClean="0"/>
              <a:t>Omsorgstjänster</a:t>
            </a:r>
            <a:endParaRPr lang="sv-SE" sz="1600" dirty="0"/>
          </a:p>
          <a:p>
            <a:pPr marL="269875" indent="-269875">
              <a:spcAft>
                <a:spcPts val="300"/>
              </a:spcAft>
            </a:pPr>
            <a:r>
              <a:rPr lang="sv-SE" sz="1600" dirty="0" smtClean="0"/>
              <a:t>Komforttjänster</a:t>
            </a:r>
            <a:endParaRPr lang="sv-SE" sz="1600" dirty="0"/>
          </a:p>
        </p:txBody>
      </p:sp>
      <p:sp>
        <p:nvSpPr>
          <p:cNvPr id="33" name="Content Placeholder 11"/>
          <p:cNvSpPr txBox="1">
            <a:spLocks/>
          </p:cNvSpPr>
          <p:nvPr/>
        </p:nvSpPr>
        <p:spPr>
          <a:xfrm>
            <a:off x="797188" y="5166650"/>
            <a:ext cx="2053767" cy="49244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300"/>
              </a:spcAft>
              <a:buNone/>
            </a:pPr>
            <a:r>
              <a:rPr lang="sv-SE" sz="1600" dirty="0" smtClean="0"/>
              <a:t>Inflyttning – </a:t>
            </a:r>
            <a:r>
              <a:rPr lang="sv-SE" sz="1600" b="1" dirty="0" smtClean="0"/>
              <a:t>Servicefokus</a:t>
            </a:r>
            <a:endParaRPr lang="sv-SE" sz="1600" b="1" dirty="0"/>
          </a:p>
        </p:txBody>
      </p:sp>
      <p:sp>
        <p:nvSpPr>
          <p:cNvPr id="14" name="Plus 13"/>
          <p:cNvSpPr/>
          <p:nvPr/>
        </p:nvSpPr>
        <p:spPr>
          <a:xfrm>
            <a:off x="3042107" y="1751024"/>
            <a:ext cx="457407" cy="457407"/>
          </a:xfrm>
          <a:prstGeom prst="mathPlus">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4" name="Plus 33"/>
          <p:cNvSpPr/>
          <p:nvPr/>
        </p:nvSpPr>
        <p:spPr>
          <a:xfrm>
            <a:off x="5825503" y="1751024"/>
            <a:ext cx="457407" cy="457407"/>
          </a:xfrm>
          <a:prstGeom prst="mathPlus">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Content Placeholder 11"/>
          <p:cNvSpPr txBox="1">
            <a:spLocks/>
          </p:cNvSpPr>
          <p:nvPr/>
        </p:nvSpPr>
        <p:spPr>
          <a:xfrm>
            <a:off x="3553560" y="2748365"/>
            <a:ext cx="2296979" cy="1581971"/>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Aft>
                <a:spcPts val="300"/>
              </a:spcAft>
              <a:buClr>
                <a:schemeClr val="accent6"/>
              </a:buClr>
            </a:pPr>
            <a:r>
              <a:rPr lang="sv-SE" sz="1600" dirty="0"/>
              <a:t>Hemtjänst</a:t>
            </a:r>
          </a:p>
          <a:p>
            <a:pPr marL="269875" indent="-269875">
              <a:spcAft>
                <a:spcPts val="300"/>
              </a:spcAft>
              <a:buClr>
                <a:schemeClr val="accent6"/>
              </a:buClr>
            </a:pPr>
            <a:r>
              <a:rPr lang="sv-SE" sz="1600" dirty="0"/>
              <a:t>Ledsagning</a:t>
            </a:r>
          </a:p>
          <a:p>
            <a:pPr marL="269875" indent="-269875">
              <a:spcAft>
                <a:spcPts val="300"/>
              </a:spcAft>
              <a:buClr>
                <a:schemeClr val="accent6"/>
              </a:buClr>
            </a:pPr>
            <a:r>
              <a:rPr lang="sv-SE" sz="1600" dirty="0"/>
              <a:t>Korttidsboende</a:t>
            </a:r>
          </a:p>
          <a:p>
            <a:pPr marL="269875" indent="-269875">
              <a:spcAft>
                <a:spcPts val="300"/>
              </a:spcAft>
              <a:buClr>
                <a:schemeClr val="accent6"/>
              </a:buClr>
            </a:pPr>
            <a:r>
              <a:rPr lang="sv-SE" sz="1600" dirty="0"/>
              <a:t>Ledarledda aktiviteter</a:t>
            </a:r>
          </a:p>
          <a:p>
            <a:pPr marL="269875" indent="-269875">
              <a:spcAft>
                <a:spcPts val="300"/>
              </a:spcAft>
              <a:buClr>
                <a:schemeClr val="accent6"/>
              </a:buClr>
            </a:pPr>
            <a:r>
              <a:rPr lang="sv-SE" sz="1600" dirty="0"/>
              <a:t>Dagverksamhet</a:t>
            </a:r>
          </a:p>
        </p:txBody>
      </p:sp>
      <p:sp>
        <p:nvSpPr>
          <p:cNvPr id="36" name="Content Placeholder 11"/>
          <p:cNvSpPr txBox="1">
            <a:spLocks/>
          </p:cNvSpPr>
          <p:nvPr/>
        </p:nvSpPr>
        <p:spPr>
          <a:xfrm>
            <a:off x="3715701" y="5166650"/>
            <a:ext cx="2053767" cy="49244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300"/>
              </a:spcAft>
              <a:buNone/>
            </a:pPr>
            <a:r>
              <a:rPr lang="sv-SE" sz="1600" dirty="0"/>
              <a:t>Behov av stöd ökar – </a:t>
            </a:r>
            <a:r>
              <a:rPr lang="sv-SE" sz="1600" b="1" dirty="0"/>
              <a:t>Omsorgsfokus</a:t>
            </a:r>
          </a:p>
        </p:txBody>
      </p:sp>
      <p:sp>
        <p:nvSpPr>
          <p:cNvPr id="37" name="Content Placeholder 11"/>
          <p:cNvSpPr txBox="1">
            <a:spLocks/>
          </p:cNvSpPr>
          <p:nvPr/>
        </p:nvSpPr>
        <p:spPr>
          <a:xfrm>
            <a:off x="6336958" y="2748365"/>
            <a:ext cx="2242931" cy="1581972"/>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Aft>
                <a:spcPts val="300"/>
              </a:spcAft>
              <a:buClr>
                <a:schemeClr val="accent1"/>
              </a:buClr>
            </a:pPr>
            <a:r>
              <a:rPr lang="sv-SE" sz="1600" dirty="0"/>
              <a:t>Vårdkoordination</a:t>
            </a:r>
          </a:p>
          <a:p>
            <a:pPr marL="269875" indent="-269875">
              <a:spcAft>
                <a:spcPts val="300"/>
              </a:spcAft>
              <a:buClr>
                <a:schemeClr val="accent1"/>
              </a:buClr>
            </a:pPr>
            <a:r>
              <a:rPr lang="sv-SE" sz="1600" dirty="0" smtClean="0"/>
              <a:t>Vårdboende</a:t>
            </a:r>
            <a:endParaRPr lang="sv-SE" sz="1600" dirty="0"/>
          </a:p>
          <a:p>
            <a:pPr marL="269875" indent="-269875">
              <a:spcAft>
                <a:spcPts val="300"/>
              </a:spcAft>
              <a:buClr>
                <a:schemeClr val="accent1"/>
              </a:buClr>
            </a:pPr>
            <a:r>
              <a:rPr lang="sv-SE" sz="1600" dirty="0" smtClean="0"/>
              <a:t>Ledarledda aktiviteter</a:t>
            </a:r>
          </a:p>
          <a:p>
            <a:pPr marL="269875" indent="-269875">
              <a:spcAft>
                <a:spcPts val="300"/>
              </a:spcAft>
              <a:buClr>
                <a:schemeClr val="accent1"/>
              </a:buClr>
            </a:pPr>
            <a:r>
              <a:rPr lang="sv-SE" sz="1600" dirty="0"/>
              <a:t>Geriatrisk </a:t>
            </a:r>
            <a:r>
              <a:rPr lang="sv-SE" sz="1600" dirty="0" smtClean="0"/>
              <a:t>kompetens</a:t>
            </a:r>
            <a:endParaRPr lang="sv-SE" sz="1600" dirty="0"/>
          </a:p>
          <a:p>
            <a:pPr marL="269875" indent="-269875">
              <a:spcAft>
                <a:spcPts val="300"/>
              </a:spcAft>
              <a:buClr>
                <a:schemeClr val="accent1"/>
              </a:buClr>
            </a:pPr>
            <a:r>
              <a:rPr lang="sv-SE" sz="1600" dirty="0"/>
              <a:t>Silver Life FoU</a:t>
            </a:r>
          </a:p>
        </p:txBody>
      </p:sp>
      <p:sp>
        <p:nvSpPr>
          <p:cNvPr id="38" name="Content Placeholder 11"/>
          <p:cNvSpPr txBox="1">
            <a:spLocks/>
          </p:cNvSpPr>
          <p:nvPr/>
        </p:nvSpPr>
        <p:spPr>
          <a:xfrm>
            <a:off x="6418028" y="5166650"/>
            <a:ext cx="2053767" cy="492443"/>
          </a:xfrm>
          <a:prstGeom prst="rect">
            <a:avLst/>
          </a:prstGeom>
        </p:spPr>
        <p:txBody>
          <a:bodyPr wrap="square" lIns="0" tIns="0" rIns="0" bIns="0">
            <a:spAutoFit/>
          </a:bodyPr>
          <a:lstStyle>
            <a:lvl1pPr marL="342900" indent="-342900" algn="l" defTabSz="914400" rtl="0" eaLnBrk="1" latinLnBrk="0" hangingPunct="1">
              <a:spcBef>
                <a:spcPct val="20000"/>
              </a:spcBef>
              <a:spcAft>
                <a:spcPts val="600"/>
              </a:spcAft>
              <a:buClr>
                <a:schemeClr val="accent3"/>
              </a:buClr>
              <a:buSzPct val="80000"/>
              <a:buFont typeface="Wingdings" pitchFamily="2" charset="2"/>
              <a:buChar char=""/>
              <a:defRPr sz="22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000" b="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300"/>
              </a:spcAft>
              <a:buNone/>
            </a:pPr>
            <a:r>
              <a:rPr lang="sv-SE" sz="1600" dirty="0"/>
              <a:t>Behov av vård – </a:t>
            </a:r>
            <a:r>
              <a:rPr lang="sv-SE" sz="1600" b="1" dirty="0" smtClean="0"/>
              <a:t>Omvårdnad</a:t>
            </a:r>
            <a:r>
              <a:rPr lang="sv-SE" sz="1600" b="1" dirty="0"/>
              <a:t>s</a:t>
            </a:r>
            <a:r>
              <a:rPr lang="sv-SE" sz="1600" b="1" dirty="0" smtClean="0"/>
              <a:t>fokus</a:t>
            </a:r>
            <a:endParaRPr lang="sv-SE" sz="1600" b="1" dirty="0"/>
          </a:p>
        </p:txBody>
      </p:sp>
    </p:spTree>
    <p:extLst>
      <p:ext uri="{BB962C8B-B14F-4D97-AF65-F5344CB8AC3E}">
        <p14:creationId xmlns="" xmlns:p14="http://schemas.microsoft.com/office/powerpoint/2010/main" val="229666680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andard2">
  <a:themeElements>
    <a:clrScheme name="SilverLife2">
      <a:dk1>
        <a:sysClr val="windowText" lastClr="000000"/>
      </a:dk1>
      <a:lt1>
        <a:sysClr val="window" lastClr="FFFFFF"/>
      </a:lt1>
      <a:dk2>
        <a:srgbClr val="646464"/>
      </a:dk2>
      <a:lt2>
        <a:srgbClr val="FFFFFF"/>
      </a:lt2>
      <a:accent1>
        <a:srgbClr val="0A2467"/>
      </a:accent1>
      <a:accent2>
        <a:srgbClr val="ACACAC"/>
      </a:accent2>
      <a:accent3>
        <a:srgbClr val="5D98AE"/>
      </a:accent3>
      <a:accent4>
        <a:srgbClr val="BFD4E1"/>
      </a:accent4>
      <a:accent5>
        <a:srgbClr val="244B5C"/>
      </a:accent5>
      <a:accent6>
        <a:srgbClr val="CF1F25"/>
      </a:accent6>
      <a:hlink>
        <a:srgbClr val="646464"/>
      </a:hlink>
      <a:folHlink>
        <a:srgbClr val="505050"/>
      </a:folHlink>
    </a:clrScheme>
    <a:fontScheme name="KreGavBas">
      <a:majorFont>
        <a:latin typeface="Arial"/>
        <a:ea typeface=""/>
        <a:cs typeface=""/>
      </a:majorFont>
      <a:minorFont>
        <a:latin typeface="Arial"/>
        <a:ea typeface=""/>
        <a:cs typeface=""/>
      </a:minorFont>
    </a:fontScheme>
    <a:fmtScheme name="KreGavBas">
      <a:fillStyleLst>
        <a:solidFill>
          <a:schemeClr val="phClr"/>
        </a:solidFill>
        <a:solidFill>
          <a:schemeClr val="phClr"/>
        </a:solidFill>
        <a:solidFill>
          <a:schemeClr val="phClr"/>
        </a:solidFill>
      </a:fillStyleLst>
      <a:lnStyleLst>
        <a:ln w="0" cap="rnd" cmpd="sng" algn="ctr">
          <a:solidFill>
            <a:schemeClr val="phClr"/>
          </a:solidFill>
          <a:prstDash val="solid"/>
        </a:ln>
        <a:ln w="0" cap="rnd" cmpd="sng" algn="ctr">
          <a:solidFill>
            <a:schemeClr val="phClr"/>
          </a:solidFill>
          <a:prstDash val="solid"/>
        </a:ln>
        <a:ln w="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2F12F66CBE1444390155F1C437A8F62" ma:contentTypeVersion="0" ma:contentTypeDescription="Skapa ett nytt dokument." ma:contentTypeScope="" ma:versionID="fe507e649998a12d213eca84a766d6c8">
  <xsd:schema xmlns:xsd="http://www.w3.org/2001/XMLSchema" xmlns:xs="http://www.w3.org/2001/XMLSchema" xmlns:p="http://schemas.microsoft.com/office/2006/metadata/properties" targetNamespace="http://schemas.microsoft.com/office/2006/metadata/properties" ma:root="true" ma:fieldsID="711c6199138a3a3fc72b225de832d7b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EC79D-4ECC-4165-9834-EE1939AB3E17}">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8F0002C-8855-4430-B4B0-311D02803736}">
  <ds:schemaRefs>
    <ds:schemaRef ds:uri="http://schemas.microsoft.com/sharepoint/v3/contenttype/forms"/>
  </ds:schemaRefs>
</ds:datastoreItem>
</file>

<file path=customXml/itemProps3.xml><?xml version="1.0" encoding="utf-8"?>
<ds:datastoreItem xmlns:ds="http://schemas.openxmlformats.org/officeDocument/2006/customXml" ds:itemID="{9A7F6618-E06E-4A29-BF8F-5A6BFDF80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standard2</Template>
  <TotalTime>1719</TotalTime>
  <Words>1269</Words>
  <Application>Microsoft Office PowerPoint</Application>
  <PresentationFormat>Bildspel på skärmen (4:3)</PresentationFormat>
  <Paragraphs>361</Paragraphs>
  <Slides>28</Slides>
  <Notes>4</Notes>
  <HiddenSlides>14</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standard2</vt:lpstr>
      <vt:lpstr>Nacka</vt:lpstr>
      <vt:lpstr>Bild 2</vt:lpstr>
      <vt:lpstr>Tre scenarior för privata aktörer</vt:lpstr>
      <vt:lpstr>”Hemvård eller vårdhem”</vt:lpstr>
      <vt:lpstr>Femti funderingar om äldres boende rapport från Sveriges Kommuner och Landsting.</vt:lpstr>
      <vt:lpstr>Detta är Silver Life Bostad </vt:lpstr>
      <vt:lpstr>Bild 7</vt:lpstr>
      <vt:lpstr>Bild 8</vt:lpstr>
      <vt:lpstr>Detta är Silver Life Omtanke</vt:lpstr>
      <vt:lpstr>Silver Life Service</vt:lpstr>
      <vt:lpstr>Silver Life Service</vt:lpstr>
      <vt:lpstr>Silver Life Service</vt:lpstr>
      <vt:lpstr>Silver Life Service</vt:lpstr>
      <vt:lpstr>Silver Life Omsorg</vt:lpstr>
      <vt:lpstr>Silver Life Omsorg</vt:lpstr>
      <vt:lpstr>Silver Life Omsorg</vt:lpstr>
      <vt:lpstr>Silver Life Omsorg</vt:lpstr>
      <vt:lpstr>Silver Life Omsorg</vt:lpstr>
      <vt:lpstr>Silver Life Omvårdnad</vt:lpstr>
      <vt:lpstr>Flytten från egen lägenhet till  äldreboende ger känsla av sammanhang</vt:lpstr>
      <vt:lpstr>Silver Life Omvårdnad</vt:lpstr>
      <vt:lpstr>Silver Life Omvårdnad</vt:lpstr>
      <vt:lpstr>Silver Life Omvårdnad</vt:lpstr>
      <vt:lpstr>Silver Life Omvårdnad</vt:lpstr>
      <vt:lpstr>Etableringsplan</vt:lpstr>
      <vt:lpstr>Silver Life’s Advisory Group</vt:lpstr>
      <vt:lpstr>Magnora AB Familje- och stiftelseägd majoritetsägare av Silver Life</vt:lpstr>
      <vt:lpstr>Bild 28</vt:lpstr>
    </vt:vector>
  </TitlesOfParts>
  <Company>Kreab Gavin Anderson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Lena Jonsson</dc:creator>
  <cp:lastModifiedBy>igr</cp:lastModifiedBy>
  <cp:revision>165</cp:revision>
  <dcterms:created xsi:type="dcterms:W3CDTF">2011-02-01T07:20:26Z</dcterms:created>
  <dcterms:modified xsi:type="dcterms:W3CDTF">2014-02-20T13:40:13Z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0x01010092F12F66CBE1444390155F1C437A8F62</vt:lpwstr>
  </property>
</Properties>
</file>